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715" r:id="rId2"/>
    <p:sldId id="748" r:id="rId3"/>
    <p:sldId id="749" r:id="rId4"/>
    <p:sldId id="750" r:id="rId5"/>
    <p:sldId id="751" r:id="rId6"/>
    <p:sldId id="744" r:id="rId7"/>
    <p:sldId id="745" r:id="rId8"/>
    <p:sldId id="746" r:id="rId9"/>
    <p:sldId id="753" r:id="rId10"/>
    <p:sldId id="752" r:id="rId11"/>
    <p:sldId id="757" r:id="rId12"/>
    <p:sldId id="755" r:id="rId13"/>
    <p:sldId id="758" r:id="rId14"/>
    <p:sldId id="756" r:id="rId15"/>
    <p:sldId id="759" r:id="rId16"/>
    <p:sldId id="743" r:id="rId17"/>
    <p:sldId id="716" r:id="rId18"/>
    <p:sldId id="717" r:id="rId19"/>
    <p:sldId id="718" r:id="rId20"/>
    <p:sldId id="719" r:id="rId21"/>
    <p:sldId id="720" r:id="rId22"/>
    <p:sldId id="721" r:id="rId23"/>
    <p:sldId id="722" r:id="rId24"/>
    <p:sldId id="723" r:id="rId25"/>
    <p:sldId id="724" r:id="rId26"/>
    <p:sldId id="725" r:id="rId27"/>
    <p:sldId id="726" r:id="rId28"/>
    <p:sldId id="727" r:id="rId29"/>
    <p:sldId id="728" r:id="rId30"/>
    <p:sldId id="729" r:id="rId31"/>
    <p:sldId id="730" r:id="rId32"/>
    <p:sldId id="731" r:id="rId33"/>
    <p:sldId id="732" r:id="rId34"/>
    <p:sldId id="733" r:id="rId35"/>
    <p:sldId id="734" r:id="rId36"/>
    <p:sldId id="735" r:id="rId37"/>
    <p:sldId id="736" r:id="rId38"/>
    <p:sldId id="737" r:id="rId39"/>
    <p:sldId id="738" r:id="rId40"/>
    <p:sldId id="739" r:id="rId41"/>
    <p:sldId id="740" r:id="rId42"/>
    <p:sldId id="741"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3333FF"/>
    <a:srgbClr val="CC0000"/>
    <a:srgbClr val="993366"/>
    <a:srgbClr val="FFCCFF"/>
    <a:srgbClr val="CCFFFF"/>
    <a:srgbClr val="009999"/>
    <a:srgbClr val="FFFF66"/>
    <a:srgbClr val="0000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94487" autoAdjust="0"/>
  </p:normalViewPr>
  <p:slideViewPr>
    <p:cSldViewPr>
      <p:cViewPr varScale="1">
        <p:scale>
          <a:sx n="122" d="100"/>
          <a:sy n="122" d="100"/>
        </p:scale>
        <p:origin x="953"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7" d="100"/>
        <a:sy n="137" d="100"/>
      </p:scale>
      <p:origin x="0" y="-100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Cumulative number of halo finders as a function of time </c:v>
                </c:pt>
              </c:strCache>
            </c:strRef>
          </c:tx>
          <c:spPr>
            <a:ln w="28575" cap="rnd">
              <a:solidFill>
                <a:srgbClr val="FF0000"/>
              </a:solidFill>
              <a:round/>
            </a:ln>
            <a:effectLst/>
          </c:spPr>
          <c:marker>
            <c:symbol val="none"/>
          </c:marker>
          <c:cat>
            <c:strRef>
              <c:f>Sheet1!$A$2:$A$5</c:f>
              <c:strCache>
                <c:ptCount val="4"/>
                <c:pt idx="0">
                  <c:v>1970-1980</c:v>
                </c:pt>
                <c:pt idx="1">
                  <c:v>1980-1990</c:v>
                </c:pt>
                <c:pt idx="2">
                  <c:v>1990-2000</c:v>
                </c:pt>
                <c:pt idx="3">
                  <c:v>2000-2010</c:v>
                </c:pt>
              </c:strCache>
            </c:strRef>
          </c:cat>
          <c:val>
            <c:numRef>
              <c:f>Sheet1!$B$2:$B$5</c:f>
              <c:numCache>
                <c:formatCode>General</c:formatCode>
                <c:ptCount val="4"/>
                <c:pt idx="0">
                  <c:v>1</c:v>
                </c:pt>
                <c:pt idx="1">
                  <c:v>2</c:v>
                </c:pt>
                <c:pt idx="2">
                  <c:v>8</c:v>
                </c:pt>
                <c:pt idx="3">
                  <c:v>29</c:v>
                </c:pt>
              </c:numCache>
            </c:numRef>
          </c:val>
          <c:smooth val="0"/>
          <c:extLst>
            <c:ext xmlns:c16="http://schemas.microsoft.com/office/drawing/2014/chart" uri="{C3380CC4-5D6E-409C-BE32-E72D297353CC}">
              <c16:uniqueId val="{00000000-7F38-487D-873F-B99E5BE20DBA}"/>
            </c:ext>
          </c:extLst>
        </c:ser>
        <c:dLbls>
          <c:showLegendKey val="0"/>
          <c:showVal val="0"/>
          <c:showCatName val="0"/>
          <c:showSerName val="0"/>
          <c:showPercent val="0"/>
          <c:showBubbleSize val="0"/>
        </c:dLbls>
        <c:smooth val="0"/>
        <c:axId val="1253417216"/>
        <c:axId val="1253417760"/>
      </c:lineChart>
      <c:catAx>
        <c:axId val="125341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17760"/>
        <c:crosses val="autoZero"/>
        <c:auto val="1"/>
        <c:lblAlgn val="ctr"/>
        <c:lblOffset val="100"/>
        <c:noMultiLvlLbl val="0"/>
      </c:catAx>
      <c:valAx>
        <c:axId val="1253417760"/>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1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F9C3F-8B45-4D4A-A540-2572C181A647}" type="doc">
      <dgm:prSet loTypeId="urn:microsoft.com/office/officeart/2005/8/layout/hProcess3" loCatId="process" qsTypeId="urn:microsoft.com/office/officeart/2005/8/quickstyle/simple1" qsCatId="simple" csTypeId="urn:microsoft.com/office/officeart/2005/8/colors/accent1_2" csCatId="accent1" phldr="1"/>
      <dgm:spPr/>
    </dgm:pt>
    <dgm:pt modelId="{AD25B854-190D-4246-AAC3-EF9E8D43BFA6}">
      <dgm:prSet phldrT="[Text]"/>
      <dgm:spPr/>
      <dgm:t>
        <a:bodyPr/>
        <a:lstStyle/>
        <a:p>
          <a:r>
            <a:rPr lang="en-US" dirty="0"/>
            <a:t> </a:t>
          </a:r>
        </a:p>
      </dgm:t>
    </dgm:pt>
    <dgm:pt modelId="{7F6E9F38-59A3-4F5A-B045-D74B9B84CFFB}" type="parTrans" cxnId="{722DA5D2-534F-49A5-B96A-32F07CBA4330}">
      <dgm:prSet/>
      <dgm:spPr/>
      <dgm:t>
        <a:bodyPr/>
        <a:lstStyle/>
        <a:p>
          <a:endParaRPr lang="en-US"/>
        </a:p>
      </dgm:t>
    </dgm:pt>
    <dgm:pt modelId="{0BDED724-8197-484D-8FCF-6662E4950F6A}" type="sibTrans" cxnId="{722DA5D2-534F-49A5-B96A-32F07CBA4330}">
      <dgm:prSet/>
      <dgm:spPr/>
      <dgm:t>
        <a:bodyPr/>
        <a:lstStyle/>
        <a:p>
          <a:endParaRPr lang="en-US"/>
        </a:p>
      </dgm:t>
    </dgm:pt>
    <dgm:pt modelId="{964B3711-E87B-4DE4-94B7-C023E2FB514A}" type="pres">
      <dgm:prSet presAssocID="{503F9C3F-8B45-4D4A-A540-2572C181A647}" presName="Name0" presStyleCnt="0">
        <dgm:presLayoutVars>
          <dgm:dir/>
          <dgm:animLvl val="lvl"/>
          <dgm:resizeHandles val="exact"/>
        </dgm:presLayoutVars>
      </dgm:prSet>
      <dgm:spPr/>
    </dgm:pt>
    <dgm:pt modelId="{3F82264C-A6CB-4F9F-942A-7C74C69DDCB8}" type="pres">
      <dgm:prSet presAssocID="{503F9C3F-8B45-4D4A-A540-2572C181A647}" presName="dummy" presStyleCnt="0"/>
      <dgm:spPr/>
    </dgm:pt>
    <dgm:pt modelId="{CA280516-D8A2-40A2-A469-8DCF2C504EBF}" type="pres">
      <dgm:prSet presAssocID="{503F9C3F-8B45-4D4A-A540-2572C181A647}" presName="linH" presStyleCnt="0"/>
      <dgm:spPr/>
    </dgm:pt>
    <dgm:pt modelId="{D89EE407-FAA6-4821-9000-E071347F63FE}" type="pres">
      <dgm:prSet presAssocID="{503F9C3F-8B45-4D4A-A540-2572C181A647}" presName="padding1" presStyleCnt="0"/>
      <dgm:spPr/>
    </dgm:pt>
    <dgm:pt modelId="{D2CF857E-5C5D-4CBC-AE76-C51270A99E62}" type="pres">
      <dgm:prSet presAssocID="{AD25B854-190D-4246-AAC3-EF9E8D43BFA6}" presName="linV" presStyleCnt="0"/>
      <dgm:spPr/>
    </dgm:pt>
    <dgm:pt modelId="{614A7DE6-8C59-4EEE-88D0-A4EF57AC4AF9}" type="pres">
      <dgm:prSet presAssocID="{AD25B854-190D-4246-AAC3-EF9E8D43BFA6}" presName="spVertical1" presStyleCnt="0"/>
      <dgm:spPr/>
    </dgm:pt>
    <dgm:pt modelId="{D86C5774-6059-4CB4-B9C8-89BD73627841}" type="pres">
      <dgm:prSet presAssocID="{AD25B854-190D-4246-AAC3-EF9E8D43BFA6}" presName="parTx" presStyleLbl="revTx" presStyleIdx="0" presStyleCnt="1">
        <dgm:presLayoutVars>
          <dgm:chMax val="0"/>
          <dgm:chPref val="0"/>
          <dgm:bulletEnabled val="1"/>
        </dgm:presLayoutVars>
      </dgm:prSet>
      <dgm:spPr/>
    </dgm:pt>
    <dgm:pt modelId="{E40ED6B7-36C8-4FB6-A0A4-068CCB4AB23C}" type="pres">
      <dgm:prSet presAssocID="{AD25B854-190D-4246-AAC3-EF9E8D43BFA6}" presName="spVertical2" presStyleCnt="0"/>
      <dgm:spPr/>
    </dgm:pt>
    <dgm:pt modelId="{82217460-281A-4E17-A7DD-93BF798EFFCF}" type="pres">
      <dgm:prSet presAssocID="{AD25B854-190D-4246-AAC3-EF9E8D43BFA6}" presName="spVertical3" presStyleCnt="0"/>
      <dgm:spPr/>
    </dgm:pt>
    <dgm:pt modelId="{0C960502-3382-403C-8FEE-CDD756BA2B4E}" type="pres">
      <dgm:prSet presAssocID="{503F9C3F-8B45-4D4A-A540-2572C181A647}" presName="padding2" presStyleCnt="0"/>
      <dgm:spPr/>
    </dgm:pt>
    <dgm:pt modelId="{0E56D3FD-CCB4-4A43-8057-F0F8478720E0}" type="pres">
      <dgm:prSet presAssocID="{503F9C3F-8B45-4D4A-A540-2572C181A647}" presName="negArrow" presStyleCnt="0"/>
      <dgm:spPr/>
    </dgm:pt>
    <dgm:pt modelId="{142AB7BC-F8C4-41C2-934C-3EC41AAA4034}" type="pres">
      <dgm:prSet presAssocID="{503F9C3F-8B45-4D4A-A540-2572C181A647}" presName="backgroundArrow" presStyleLbl="node1" presStyleIdx="0" presStyleCnt="1" custAng="5400000" custScaleX="28758" custScaleY="108681" custLinFactNeighborX="9029" custLinFactNeighborY="-15363"/>
      <dgm:spPr/>
    </dgm:pt>
  </dgm:ptLst>
  <dgm:cxnLst>
    <dgm:cxn modelId="{C37A7C64-4A9B-4BCD-9E13-9A091DF166C1}" type="presOf" srcId="{503F9C3F-8B45-4D4A-A540-2572C181A647}" destId="{964B3711-E87B-4DE4-94B7-C023E2FB514A}" srcOrd="0" destOrd="0" presId="urn:microsoft.com/office/officeart/2005/8/layout/hProcess3"/>
    <dgm:cxn modelId="{722DA5D2-534F-49A5-B96A-32F07CBA4330}" srcId="{503F9C3F-8B45-4D4A-A540-2572C181A647}" destId="{AD25B854-190D-4246-AAC3-EF9E8D43BFA6}" srcOrd="0" destOrd="0" parTransId="{7F6E9F38-59A3-4F5A-B045-D74B9B84CFFB}" sibTransId="{0BDED724-8197-484D-8FCF-6662E4950F6A}"/>
    <dgm:cxn modelId="{E8BB19EF-1E10-4152-B1A4-FC544D5A1637}" type="presOf" srcId="{AD25B854-190D-4246-AAC3-EF9E8D43BFA6}" destId="{D86C5774-6059-4CB4-B9C8-89BD73627841}" srcOrd="0" destOrd="0" presId="urn:microsoft.com/office/officeart/2005/8/layout/hProcess3"/>
    <dgm:cxn modelId="{57292DDC-C917-4400-8BDA-F13E8DBBBDB3}" type="presParOf" srcId="{964B3711-E87B-4DE4-94B7-C023E2FB514A}" destId="{3F82264C-A6CB-4F9F-942A-7C74C69DDCB8}" srcOrd="0" destOrd="0" presId="urn:microsoft.com/office/officeart/2005/8/layout/hProcess3"/>
    <dgm:cxn modelId="{FDABF716-4DB3-4A8B-9C9C-4E39F7B76947}" type="presParOf" srcId="{964B3711-E87B-4DE4-94B7-C023E2FB514A}" destId="{CA280516-D8A2-40A2-A469-8DCF2C504EBF}" srcOrd="1" destOrd="0" presId="urn:microsoft.com/office/officeart/2005/8/layout/hProcess3"/>
    <dgm:cxn modelId="{F4736B3C-DA95-4D0E-BE46-8821D99617FD}" type="presParOf" srcId="{CA280516-D8A2-40A2-A469-8DCF2C504EBF}" destId="{D89EE407-FAA6-4821-9000-E071347F63FE}" srcOrd="0" destOrd="0" presId="urn:microsoft.com/office/officeart/2005/8/layout/hProcess3"/>
    <dgm:cxn modelId="{B8811FFB-9C88-4DF9-9121-CD099AE73FC3}" type="presParOf" srcId="{CA280516-D8A2-40A2-A469-8DCF2C504EBF}" destId="{D2CF857E-5C5D-4CBC-AE76-C51270A99E62}" srcOrd="1" destOrd="0" presId="urn:microsoft.com/office/officeart/2005/8/layout/hProcess3"/>
    <dgm:cxn modelId="{5C92873B-F8FF-4572-ABDC-F0DAB7EAD97F}" type="presParOf" srcId="{D2CF857E-5C5D-4CBC-AE76-C51270A99E62}" destId="{614A7DE6-8C59-4EEE-88D0-A4EF57AC4AF9}" srcOrd="0" destOrd="0" presId="urn:microsoft.com/office/officeart/2005/8/layout/hProcess3"/>
    <dgm:cxn modelId="{BE3A39AA-5ACC-449A-8387-3D06C8945519}" type="presParOf" srcId="{D2CF857E-5C5D-4CBC-AE76-C51270A99E62}" destId="{D86C5774-6059-4CB4-B9C8-89BD73627841}" srcOrd="1" destOrd="0" presId="urn:microsoft.com/office/officeart/2005/8/layout/hProcess3"/>
    <dgm:cxn modelId="{18677A8C-547D-4667-A2EF-AE6079238335}" type="presParOf" srcId="{D2CF857E-5C5D-4CBC-AE76-C51270A99E62}" destId="{E40ED6B7-36C8-4FB6-A0A4-068CCB4AB23C}" srcOrd="2" destOrd="0" presId="urn:microsoft.com/office/officeart/2005/8/layout/hProcess3"/>
    <dgm:cxn modelId="{9C0773C6-1EC1-4D34-AAC4-D44F9451F180}" type="presParOf" srcId="{D2CF857E-5C5D-4CBC-AE76-C51270A99E62}" destId="{82217460-281A-4E17-A7DD-93BF798EFFCF}" srcOrd="3" destOrd="0" presId="urn:microsoft.com/office/officeart/2005/8/layout/hProcess3"/>
    <dgm:cxn modelId="{36B53EF3-252A-45E6-BA1D-5F3C3AFF2B27}" type="presParOf" srcId="{CA280516-D8A2-40A2-A469-8DCF2C504EBF}" destId="{0C960502-3382-403C-8FEE-CDD756BA2B4E}" srcOrd="2" destOrd="0" presId="urn:microsoft.com/office/officeart/2005/8/layout/hProcess3"/>
    <dgm:cxn modelId="{E98F01C2-DF3D-483A-8098-2B0C5E6372BF}" type="presParOf" srcId="{CA280516-D8A2-40A2-A469-8DCF2C504EBF}" destId="{0E56D3FD-CCB4-4A43-8057-F0F8478720E0}" srcOrd="3" destOrd="0" presId="urn:microsoft.com/office/officeart/2005/8/layout/hProcess3"/>
    <dgm:cxn modelId="{220A988B-2CB6-4256-BED1-2F43A0EFBD1D}" type="presParOf" srcId="{CA280516-D8A2-40A2-A469-8DCF2C504EBF}" destId="{142AB7BC-F8C4-41C2-934C-3EC41AAA4034}"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B7BC-F8C4-41C2-934C-3EC41AAA4034}">
      <dsp:nvSpPr>
        <dsp:cNvPr id="0" name=""/>
        <dsp:cNvSpPr/>
      </dsp:nvSpPr>
      <dsp:spPr>
        <a:xfrm rot="5400000">
          <a:off x="60355" y="26921"/>
          <a:ext cx="668466" cy="547752"/>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C5774-6059-4CB4-B9C8-89BD73627841}">
      <dsp:nvSpPr>
        <dsp:cNvPr id="0" name=""/>
        <dsp:cNvSpPr/>
      </dsp:nvSpPr>
      <dsp:spPr>
        <a:xfrm>
          <a:off x="53921" y="152921"/>
          <a:ext cx="547698"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53921" y="152921"/>
        <a:ext cx="547698" cy="25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0.37833</cdr:x>
      <cdr:y>0.6455</cdr:y>
    </cdr:from>
    <cdr:to>
      <cdr:x>0.49833</cdr:x>
      <cdr:y>0.83598</cdr:y>
    </cdr:to>
    <cdr:sp macro="" textlink="">
      <cdr:nvSpPr>
        <cdr:cNvPr id="2" name="TextBox 1"/>
        <cdr:cNvSpPr txBox="1"/>
      </cdr:nvSpPr>
      <cdr:spPr>
        <a:xfrm xmlns:a="http://schemas.openxmlformats.org/drawingml/2006/main">
          <a:off x="2882900" y="3098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0.51667</cdr:x>
      <cdr:y>0.17196</cdr:y>
    </cdr:from>
    <cdr:to>
      <cdr:x>0.63667</cdr:x>
      <cdr:y>0.36243</cdr:y>
    </cdr:to>
    <cdr:sp macro="" textlink="">
      <cdr:nvSpPr>
        <cdr:cNvPr id="3" name="TextBox 2"/>
        <cdr:cNvSpPr txBox="1"/>
      </cdr:nvSpPr>
      <cdr:spPr>
        <a:xfrm xmlns:a="http://schemas.openxmlformats.org/drawingml/2006/main">
          <a:off x="3937000" y="825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F7828-ED74-43D6-AB0C-FA3D09B7E6DE}" type="datetimeFigureOut">
              <a:rPr lang="en-US" smtClean="0"/>
              <a:pPr/>
              <a:t>4/6/2022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B34D2-B775-4C4B-9EC8-2CDA2F1DA5A0}" type="slidenum">
              <a:rPr lang="en-US" smtClean="0"/>
              <a:pPr/>
              <a:t>‹#›</a:t>
            </a:fld>
            <a:endParaRPr lang="en-US"/>
          </a:p>
        </p:txBody>
      </p:sp>
    </p:spTree>
    <p:extLst>
      <p:ext uri="{BB962C8B-B14F-4D97-AF65-F5344CB8AC3E}">
        <p14:creationId xmlns:p14="http://schemas.microsoft.com/office/powerpoint/2010/main" val="251363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8B1B7-C348-43C6-AF2A-30BABD1672C1}" type="slidenum">
              <a:rPr lang="en-US" smtClean="0"/>
              <a:t>20</a:t>
            </a:fld>
            <a:endParaRPr lang="en-US"/>
          </a:p>
        </p:txBody>
      </p:sp>
    </p:spTree>
    <p:extLst>
      <p:ext uri="{BB962C8B-B14F-4D97-AF65-F5344CB8AC3E}">
        <p14:creationId xmlns:p14="http://schemas.microsoft.com/office/powerpoint/2010/main" val="243381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pictures here (before</a:t>
            </a:r>
            <a:r>
              <a:rPr lang="en-US" baseline="0" dirty="0"/>
              <a:t> FOF, threshold, and final clusters</a:t>
            </a:r>
            <a:r>
              <a:rPr lang="en-US" dirty="0"/>
              <a:t>)</a:t>
            </a:r>
          </a:p>
        </p:txBody>
      </p:sp>
      <p:sp>
        <p:nvSpPr>
          <p:cNvPr id="4" name="Slide Number Placeholder 3"/>
          <p:cNvSpPr>
            <a:spLocks noGrp="1"/>
          </p:cNvSpPr>
          <p:nvPr>
            <p:ph type="sldNum" sz="quarter" idx="10"/>
          </p:nvPr>
        </p:nvSpPr>
        <p:spPr/>
        <p:txBody>
          <a:bodyPr/>
          <a:lstStyle/>
          <a:p>
            <a:fld id="{3BB8B1B7-C348-43C6-AF2A-30BABD1672C1}" type="slidenum">
              <a:rPr lang="en-US" smtClean="0"/>
              <a:t>22</a:t>
            </a:fld>
            <a:endParaRPr lang="en-US"/>
          </a:p>
        </p:txBody>
      </p:sp>
    </p:spTree>
    <p:extLst>
      <p:ext uri="{BB962C8B-B14F-4D97-AF65-F5344CB8AC3E}">
        <p14:creationId xmlns:p14="http://schemas.microsoft.com/office/powerpoint/2010/main" val="191508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pictures here (before</a:t>
            </a:r>
            <a:r>
              <a:rPr lang="en-US" baseline="0" dirty="0"/>
              <a:t> FOF, threshold, and final clusters</a:t>
            </a:r>
            <a:r>
              <a:rPr lang="en-US" dirty="0"/>
              <a:t>)</a:t>
            </a:r>
          </a:p>
        </p:txBody>
      </p:sp>
      <p:sp>
        <p:nvSpPr>
          <p:cNvPr id="4" name="Slide Number Placeholder 3"/>
          <p:cNvSpPr>
            <a:spLocks noGrp="1"/>
          </p:cNvSpPr>
          <p:nvPr>
            <p:ph type="sldNum" sz="quarter" idx="10"/>
          </p:nvPr>
        </p:nvSpPr>
        <p:spPr/>
        <p:txBody>
          <a:bodyPr/>
          <a:lstStyle/>
          <a:p>
            <a:fld id="{3BB8B1B7-C348-43C6-AF2A-30BABD1672C1}" type="slidenum">
              <a:rPr lang="en-US" smtClean="0"/>
              <a:t>23</a:t>
            </a:fld>
            <a:endParaRPr lang="en-US"/>
          </a:p>
        </p:txBody>
      </p:sp>
    </p:spTree>
    <p:extLst>
      <p:ext uri="{BB962C8B-B14F-4D97-AF65-F5344CB8AC3E}">
        <p14:creationId xmlns:p14="http://schemas.microsoft.com/office/powerpoint/2010/main" val="275788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8B1B7-C348-43C6-AF2A-30BABD1672C1}" type="slidenum">
              <a:rPr lang="en-US" smtClean="0"/>
              <a:t>28</a:t>
            </a:fld>
            <a:endParaRPr lang="en-US"/>
          </a:p>
        </p:txBody>
      </p:sp>
    </p:spTree>
    <p:extLst>
      <p:ext uri="{BB962C8B-B14F-4D97-AF65-F5344CB8AC3E}">
        <p14:creationId xmlns:p14="http://schemas.microsoft.com/office/powerpoint/2010/main" val="358906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8B1B7-C348-43C6-AF2A-30BABD1672C1}" type="slidenum">
              <a:rPr lang="en-US" smtClean="0"/>
              <a:t>30</a:t>
            </a:fld>
            <a:endParaRPr lang="en-US"/>
          </a:p>
        </p:txBody>
      </p:sp>
    </p:spTree>
    <p:extLst>
      <p:ext uri="{BB962C8B-B14F-4D97-AF65-F5344CB8AC3E}">
        <p14:creationId xmlns:p14="http://schemas.microsoft.com/office/powerpoint/2010/main" val="73620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8B1B7-C348-43C6-AF2A-30BABD1672C1}" type="slidenum">
              <a:rPr lang="en-US" smtClean="0"/>
              <a:t>34</a:t>
            </a:fld>
            <a:endParaRPr lang="en-US"/>
          </a:p>
        </p:txBody>
      </p:sp>
    </p:spTree>
    <p:extLst>
      <p:ext uri="{BB962C8B-B14F-4D97-AF65-F5344CB8AC3E}">
        <p14:creationId xmlns:p14="http://schemas.microsoft.com/office/powerpoint/2010/main" val="337427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8B1B7-C348-43C6-AF2A-30BABD1672C1}" type="slidenum">
              <a:rPr lang="en-US" smtClean="0"/>
              <a:t>36</a:t>
            </a:fld>
            <a:endParaRPr lang="en-US"/>
          </a:p>
        </p:txBody>
      </p:sp>
    </p:spTree>
    <p:extLst>
      <p:ext uri="{BB962C8B-B14F-4D97-AF65-F5344CB8AC3E}">
        <p14:creationId xmlns:p14="http://schemas.microsoft.com/office/powerpoint/2010/main" val="277953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03506-3C03-4D3A-8C70-D18B009174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907CB-A9D6-49F2-92A8-0A3807D290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144E3-711E-466C-8F30-02D7551E58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10400" cy="8382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1722E0C-C31F-4C65-8F1D-6F518612D5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4C13B2-12DC-4F8A-B858-32A51E5252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31D471-BDE6-4E0A-87FB-37D8630F09B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869FF5-B65F-43E2-B79D-F3F290EA2A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A0B87A-B3C5-4FB7-98F1-352AB107AE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67A39B-1A15-418C-80A5-79F077B293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34FBD5-4133-46E7-888F-B5A595CD6F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9562D6-4A22-4894-8F5A-A9B5925477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CBFAC8-5A69-40C0-A2A2-918BE9DB43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grid"/>
          <p:cNvPicPr>
            <a:picLocks noChangeAspect="1" noChangeArrowheads="1"/>
          </p:cNvPicPr>
          <p:nvPr userDrawn="1"/>
        </p:nvPicPr>
        <p:blipFill>
          <a:blip r:embed="rId14" cstate="print"/>
          <a:srcRect t="32001"/>
          <a:stretch>
            <a:fillRect/>
          </a:stretch>
        </p:blipFill>
        <p:spPr bwMode="auto">
          <a:xfrm>
            <a:off x="762000" y="381000"/>
            <a:ext cx="7620000" cy="809625"/>
          </a:xfrm>
          <a:prstGeom prst="rect">
            <a:avLst/>
          </a:prstGeom>
          <a:noFill/>
        </p:spPr>
      </p:pic>
      <p:sp>
        <p:nvSpPr>
          <p:cNvPr id="1026" name="Rectangle 2"/>
          <p:cNvSpPr>
            <a:spLocks noGrp="1" noChangeArrowheads="1"/>
          </p:cNvSpPr>
          <p:nvPr>
            <p:ph type="title"/>
          </p:nvPr>
        </p:nvSpPr>
        <p:spPr bwMode="auto">
          <a:xfrm>
            <a:off x="1066800" y="3810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1BA54E-BC6A-45E9-92C6-47C1B8D8B574}" type="slidenum">
              <a:rPr lang="en-US"/>
              <a:pPr/>
              <a:t>‹#›</a:t>
            </a:fld>
            <a:endParaRPr lang="en-US"/>
          </a:p>
        </p:txBody>
      </p:sp>
      <p:pic>
        <p:nvPicPr>
          <p:cNvPr id="1033" name="Picture 9" descr="slider"/>
          <p:cNvPicPr>
            <a:picLocks noChangeAspect="1" noChangeArrowheads="1"/>
          </p:cNvPicPr>
          <p:nvPr userDrawn="1"/>
        </p:nvPicPr>
        <p:blipFill>
          <a:blip r:embed="rId15" cstate="print"/>
          <a:srcRect l="28323" r="44508"/>
          <a:stretch>
            <a:fillRect/>
          </a:stretch>
        </p:blipFill>
        <p:spPr bwMode="auto">
          <a:xfrm>
            <a:off x="1371600" y="1174750"/>
            <a:ext cx="7010400" cy="115888"/>
          </a:xfrm>
          <a:prstGeom prst="rect">
            <a:avLst/>
          </a:prstGeom>
          <a:noFill/>
        </p:spPr>
      </p:pic>
      <p:pic>
        <p:nvPicPr>
          <p:cNvPr id="1032" name="Picture 8" descr="slider"/>
          <p:cNvPicPr>
            <a:picLocks noChangeAspect="1" noChangeArrowheads="1"/>
          </p:cNvPicPr>
          <p:nvPr userDrawn="1"/>
        </p:nvPicPr>
        <p:blipFill>
          <a:blip r:embed="rId15" cstate="print"/>
          <a:srcRect l="28323" r="44508"/>
          <a:stretch>
            <a:fillRect/>
          </a:stretch>
        </p:blipFill>
        <p:spPr bwMode="auto">
          <a:xfrm>
            <a:off x="0" y="0"/>
            <a:ext cx="3048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Arial" charset="0"/>
        </a:defRPr>
      </a:lvl2pPr>
      <a:lvl3pPr algn="ctr" rtl="0" fontAlgn="base">
        <a:spcBef>
          <a:spcPct val="0"/>
        </a:spcBef>
        <a:spcAft>
          <a:spcPct val="0"/>
        </a:spcAft>
        <a:defRPr sz="3600" b="1">
          <a:solidFill>
            <a:schemeClr val="tx1"/>
          </a:solidFill>
          <a:latin typeface="Arial" charset="0"/>
        </a:defRPr>
      </a:lvl3pPr>
      <a:lvl4pPr algn="ctr" rtl="0" fontAlgn="base">
        <a:spcBef>
          <a:spcPct val="0"/>
        </a:spcBef>
        <a:spcAft>
          <a:spcPct val="0"/>
        </a:spcAft>
        <a:defRPr sz="3600" b="1">
          <a:solidFill>
            <a:schemeClr val="tx1"/>
          </a:solidFill>
          <a:latin typeface="Arial" charset="0"/>
        </a:defRPr>
      </a:lvl4pPr>
      <a:lvl5pPr algn="ctr" rtl="0" fontAlgn="base">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30.png"/><Relationship Id="rId18" Type="http://schemas.openxmlformats.org/officeDocument/2006/relationships/image" Target="../media/image280.png"/><Relationship Id="rId3" Type="http://schemas.openxmlformats.org/officeDocument/2006/relationships/image" Target="../media/image141.png"/><Relationship Id="rId7" Type="http://schemas.openxmlformats.org/officeDocument/2006/relationships/image" Target="../media/image170.png"/><Relationship Id="rId12" Type="http://schemas.openxmlformats.org/officeDocument/2006/relationships/image" Target="../media/image220.png"/><Relationship Id="rId17" Type="http://schemas.openxmlformats.org/officeDocument/2006/relationships/image" Target="../media/image270.png"/><Relationship Id="rId2" Type="http://schemas.openxmlformats.org/officeDocument/2006/relationships/image" Target="../media/image27.png"/><Relationship Id="rId16"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1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0.png"/><Relationship Id="rId19"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90.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D1B-DB6D-4EC3-8333-886FCC88C051}"/>
              </a:ext>
            </a:extLst>
          </p:cNvPr>
          <p:cNvSpPr>
            <a:spLocks noGrp="1"/>
          </p:cNvSpPr>
          <p:nvPr>
            <p:ph type="ctrTitle"/>
          </p:nvPr>
        </p:nvSpPr>
        <p:spPr>
          <a:xfrm>
            <a:off x="914400" y="-152400"/>
            <a:ext cx="7772400" cy="1470025"/>
          </a:xfrm>
          <a:solidFill>
            <a:schemeClr val="bg1"/>
          </a:solidFill>
        </p:spPr>
        <p:txBody>
          <a:bodyPr/>
          <a:lstStyle/>
          <a:p>
            <a:br>
              <a:rPr lang="en-US" dirty="0"/>
            </a:br>
            <a:r>
              <a:rPr lang="en-US" dirty="0"/>
              <a:t>Hashing and Sketching</a:t>
            </a:r>
          </a:p>
        </p:txBody>
      </p:sp>
      <p:sp>
        <p:nvSpPr>
          <p:cNvPr id="3" name="Subtitle 2">
            <a:extLst>
              <a:ext uri="{FF2B5EF4-FFF2-40B4-BE49-F238E27FC236}">
                <a16:creationId xmlns:a16="http://schemas.microsoft.com/office/drawing/2014/main" id="{617CDBA5-7277-4315-937F-355CCD4014CC}"/>
              </a:ext>
            </a:extLst>
          </p:cNvPr>
          <p:cNvSpPr>
            <a:spLocks noGrp="1"/>
          </p:cNvSpPr>
          <p:nvPr>
            <p:ph type="subTitle" idx="1"/>
          </p:nvPr>
        </p:nvSpPr>
        <p:spPr>
          <a:xfrm>
            <a:off x="1752600" y="1335716"/>
            <a:ext cx="6400800" cy="645484"/>
          </a:xfrm>
        </p:spPr>
        <p:txBody>
          <a:bodyPr/>
          <a:lstStyle/>
          <a:p>
            <a:r>
              <a:rPr lang="en-US" dirty="0"/>
              <a:t>Alex Szalay, JHU</a:t>
            </a:r>
          </a:p>
        </p:txBody>
      </p:sp>
      <p:pic>
        <p:nvPicPr>
          <p:cNvPr id="12290" name="Picture 2" descr="Static Application Security Testing: Challenges and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2209800"/>
            <a:ext cx="6099175" cy="406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Design</a:t>
            </a:r>
          </a:p>
        </p:txBody>
      </p:sp>
      <p:sp>
        <p:nvSpPr>
          <p:cNvPr id="3" name="Content Placeholder 2"/>
          <p:cNvSpPr>
            <a:spLocks noGrp="1"/>
          </p:cNvSpPr>
          <p:nvPr>
            <p:ph idx="1"/>
          </p:nvPr>
        </p:nvSpPr>
        <p:spPr/>
        <p:txBody>
          <a:bodyPr/>
          <a:lstStyle/>
          <a:p>
            <a:r>
              <a:rPr lang="en-US" dirty="0"/>
              <a:t>We have </a:t>
            </a:r>
            <a:r>
              <a:rPr lang="en-US" i="1" dirty="0"/>
              <a:t>k</a:t>
            </a:r>
            <a:r>
              <a:rPr lang="en-US" dirty="0"/>
              <a:t> hash functions, </a:t>
            </a:r>
            <a:r>
              <a:rPr lang="en-US" i="1" dirty="0"/>
              <a:t>m</a:t>
            </a:r>
            <a:r>
              <a:rPr lang="en-US" dirty="0"/>
              <a:t> bit Bloom filter </a:t>
            </a:r>
            <a:br>
              <a:rPr lang="en-US" dirty="0"/>
            </a:br>
            <a:r>
              <a:rPr lang="en-US" dirty="0"/>
              <a:t>and </a:t>
            </a:r>
            <a:r>
              <a:rPr lang="en-US" i="1" dirty="0"/>
              <a:t>n</a:t>
            </a:r>
            <a:r>
              <a:rPr lang="en-US" dirty="0"/>
              <a:t> dictionary items</a:t>
            </a:r>
          </a:p>
          <a:p>
            <a:r>
              <a:rPr lang="en-US" dirty="0"/>
              <a:t>The probability of false positives is</a:t>
            </a:r>
          </a:p>
          <a:p>
            <a:endParaRPr lang="en-US" dirty="0"/>
          </a:p>
          <a:p>
            <a:endParaRPr lang="en-US" dirty="0"/>
          </a:p>
          <a:p>
            <a:r>
              <a:rPr lang="en-US" dirty="0"/>
              <a:t>The optimal number of hash functions is</a:t>
            </a:r>
          </a:p>
          <a:p>
            <a:endParaRPr lang="en-US" dirty="0"/>
          </a:p>
          <a:p>
            <a:endParaRPr lang="en-US" dirty="0"/>
          </a:p>
          <a:p>
            <a:r>
              <a:rPr lang="en-US" dirty="0"/>
              <a:t>For a false positive rate  </a:t>
            </a:r>
            <a:r>
              <a:rPr lang="el-GR" i="1" dirty="0"/>
              <a:t>ε</a:t>
            </a:r>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1858385217"/>
              </p:ext>
            </p:extLst>
          </p:nvPr>
        </p:nvGraphicFramePr>
        <p:xfrm>
          <a:off x="3556000" y="2895600"/>
          <a:ext cx="2032000" cy="984898"/>
        </p:xfrm>
        <a:graphic>
          <a:graphicData uri="http://schemas.openxmlformats.org/presentationml/2006/ole">
            <mc:AlternateContent xmlns:mc="http://schemas.openxmlformats.org/markup-compatibility/2006">
              <mc:Choice xmlns:v="urn:schemas-microsoft-com:vml" Requires="v">
                <p:oleObj spid="_x0000_s15395" name="Image" r:id="rId3" imgW="2488680" imgH="1206000" progId="Photoshop.Image.13">
                  <p:embed/>
                </p:oleObj>
              </mc:Choice>
              <mc:Fallback>
                <p:oleObj name="Image" r:id="rId3" imgW="2488680" imgH="1206000" progId="Photoshop.Image.13">
                  <p:embed/>
                  <p:pic>
                    <p:nvPicPr>
                      <p:cNvPr id="0" name=""/>
                      <p:cNvPicPr/>
                      <p:nvPr/>
                    </p:nvPicPr>
                    <p:blipFill>
                      <a:blip r:embed="rId4"/>
                      <a:stretch>
                        <a:fillRect/>
                      </a:stretch>
                    </p:blipFill>
                    <p:spPr>
                      <a:xfrm>
                        <a:off x="3556000" y="2895600"/>
                        <a:ext cx="2032000" cy="98489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2273280"/>
              </p:ext>
            </p:extLst>
          </p:nvPr>
        </p:nvGraphicFramePr>
        <p:xfrm>
          <a:off x="3619500" y="4288003"/>
          <a:ext cx="1905000" cy="776445"/>
        </p:xfrm>
        <a:graphic>
          <a:graphicData uri="http://schemas.openxmlformats.org/presentationml/2006/ole">
            <mc:AlternateContent xmlns:mc="http://schemas.openxmlformats.org/markup-compatibility/2006">
              <mc:Choice xmlns:v="urn:schemas-microsoft-com:vml" Requires="v">
                <p:oleObj spid="_x0000_s15396" name="Image" r:id="rId5" imgW="2679120" imgH="1091880" progId="Photoshop.Image.13">
                  <p:embed/>
                </p:oleObj>
              </mc:Choice>
              <mc:Fallback>
                <p:oleObj name="Image" r:id="rId5" imgW="2679120" imgH="1091880" progId="Photoshop.Image.13">
                  <p:embed/>
                  <p:pic>
                    <p:nvPicPr>
                      <p:cNvPr id="0" name=""/>
                      <p:cNvPicPr/>
                      <p:nvPr/>
                    </p:nvPicPr>
                    <p:blipFill>
                      <a:blip r:embed="rId6"/>
                      <a:stretch>
                        <a:fillRect/>
                      </a:stretch>
                    </p:blipFill>
                    <p:spPr>
                      <a:xfrm>
                        <a:off x="3619500" y="4288003"/>
                        <a:ext cx="1905000" cy="7764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4612895"/>
              </p:ext>
            </p:extLst>
          </p:nvPr>
        </p:nvGraphicFramePr>
        <p:xfrm>
          <a:off x="3261598" y="5796160"/>
          <a:ext cx="2529602" cy="718940"/>
        </p:xfrm>
        <a:graphic>
          <a:graphicData uri="http://schemas.openxmlformats.org/presentationml/2006/ole">
            <mc:AlternateContent xmlns:mc="http://schemas.openxmlformats.org/markup-compatibility/2006">
              <mc:Choice xmlns:v="urn:schemas-microsoft-com:vml" Requires="v">
                <p:oleObj spid="_x0000_s15397" name="Image" r:id="rId7" imgW="3618720" imgH="1028520" progId="Photoshop.Image.13">
                  <p:embed/>
                </p:oleObj>
              </mc:Choice>
              <mc:Fallback>
                <p:oleObj name="Image" r:id="rId7" imgW="3618720" imgH="1028520" progId="Photoshop.Image.13">
                  <p:embed/>
                  <p:pic>
                    <p:nvPicPr>
                      <p:cNvPr id="0" name=""/>
                      <p:cNvPicPr/>
                      <p:nvPr/>
                    </p:nvPicPr>
                    <p:blipFill>
                      <a:blip r:embed="rId8"/>
                      <a:stretch>
                        <a:fillRect/>
                      </a:stretch>
                    </p:blipFill>
                    <p:spPr>
                      <a:xfrm>
                        <a:off x="3261598" y="5796160"/>
                        <a:ext cx="2529602" cy="718940"/>
                      </a:xfrm>
                      <a:prstGeom prst="rect">
                        <a:avLst/>
                      </a:prstGeom>
                    </p:spPr>
                  </p:pic>
                </p:oleObj>
              </mc:Fallback>
            </mc:AlternateContent>
          </a:graphicData>
        </a:graphic>
      </p:graphicFrame>
    </p:spTree>
    <p:extLst>
      <p:ext uri="{BB962C8B-B14F-4D97-AF65-F5344CB8AC3E}">
        <p14:creationId xmlns:p14="http://schemas.microsoft.com/office/powerpoint/2010/main" val="313645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Operations of BFs</a:t>
            </a:r>
          </a:p>
        </p:txBody>
      </p:sp>
      <p:sp>
        <p:nvSpPr>
          <p:cNvPr id="3" name="Content Placeholder 2"/>
          <p:cNvSpPr>
            <a:spLocks noGrp="1"/>
          </p:cNvSpPr>
          <p:nvPr>
            <p:ph idx="1"/>
          </p:nvPr>
        </p:nvSpPr>
        <p:spPr/>
        <p:txBody>
          <a:bodyPr/>
          <a:lstStyle/>
          <a:p>
            <a:r>
              <a:rPr lang="en-US" dirty="0"/>
              <a:t>The union of two Bloom filters</a:t>
            </a:r>
          </a:p>
          <a:p>
            <a:endParaRPr lang="en-US" dirty="0"/>
          </a:p>
          <a:p>
            <a:endParaRPr lang="en-US" dirty="0"/>
          </a:p>
          <a:p>
            <a:r>
              <a:rPr lang="en-US" dirty="0"/>
              <a:t>A wonderful example of a randomized data structure</a:t>
            </a:r>
            <a:br>
              <a:rPr lang="en-US" dirty="0"/>
            </a:br>
            <a:r>
              <a:rPr lang="en-US" dirty="0"/>
              <a:t>with unique properties, like space efficiency</a:t>
            </a:r>
          </a:p>
          <a:p>
            <a:endParaRPr lang="en-US" dirty="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90800" y="2286000"/>
                <a:ext cx="35454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𝐶</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0" y="2286000"/>
                <a:ext cx="3545458" cy="46166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144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Sketching</a:t>
            </a:r>
          </a:p>
        </p:txBody>
      </p:sp>
      <p:sp>
        <p:nvSpPr>
          <p:cNvPr id="3" name="Content Placeholder 2"/>
          <p:cNvSpPr>
            <a:spLocks noGrp="1"/>
          </p:cNvSpPr>
          <p:nvPr>
            <p:ph idx="1"/>
          </p:nvPr>
        </p:nvSpPr>
        <p:spPr/>
        <p:txBody>
          <a:bodyPr/>
          <a:lstStyle/>
          <a:p>
            <a:r>
              <a:rPr lang="en-US" sz="2000" dirty="0"/>
              <a:t>A sketch of a large data set is a small data structure that lets you calculate or approximate certain characteristics of the original data. </a:t>
            </a:r>
          </a:p>
          <a:p>
            <a:r>
              <a:rPr lang="en-US" sz="2000" dirty="0"/>
              <a:t>The exact nature of the sketch depends on what you are trying to approximate and may depend on the nature of the data as well.</a:t>
            </a:r>
          </a:p>
          <a:p>
            <a:r>
              <a:rPr lang="en-US" sz="2000" dirty="0"/>
              <a:t>E.g. random sample of 1000 values </a:t>
            </a:r>
          </a:p>
          <a:p>
            <a:pPr lvl="1"/>
            <a:r>
              <a:rPr lang="en-US" sz="1800" dirty="0"/>
              <a:t>The median of the sample is likely to be roughly the same as the median of the data.</a:t>
            </a:r>
          </a:p>
          <a:p>
            <a:pPr lvl="1"/>
            <a:r>
              <a:rPr lang="en-US" sz="1800" dirty="0"/>
              <a:t>The mean of the sample will approximate the mean of the data</a:t>
            </a:r>
          </a:p>
          <a:p>
            <a:pPr lvl="1"/>
            <a:r>
              <a:rPr lang="en-US" sz="1800" dirty="0"/>
              <a:t>The distribution of the sample will be approximately the same as the distribution of the data</a:t>
            </a:r>
          </a:p>
        </p:txBody>
      </p:sp>
    </p:spTree>
    <p:extLst>
      <p:ext uri="{BB962C8B-B14F-4D97-AF65-F5344CB8AC3E}">
        <p14:creationId xmlns:p14="http://schemas.microsoft.com/office/powerpoint/2010/main" val="44583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Bloom Filters</a:t>
            </a:r>
          </a:p>
        </p:txBody>
      </p:sp>
      <p:sp>
        <p:nvSpPr>
          <p:cNvPr id="3" name="Content Placeholder 2"/>
          <p:cNvSpPr>
            <a:spLocks noGrp="1"/>
          </p:cNvSpPr>
          <p:nvPr>
            <p:ph idx="1"/>
          </p:nvPr>
        </p:nvSpPr>
        <p:spPr/>
        <p:txBody>
          <a:bodyPr/>
          <a:lstStyle/>
          <a:p>
            <a:r>
              <a:rPr lang="en-US" dirty="0"/>
              <a:t>Also called “Summary Sketch”</a:t>
            </a:r>
          </a:p>
          <a:p>
            <a:r>
              <a:rPr lang="en-US" dirty="0"/>
              <a:t>Start with a k=4 Bloom filter</a:t>
            </a:r>
          </a:p>
          <a:p>
            <a:r>
              <a:rPr lang="en-US" dirty="0"/>
              <a:t>For each bit position also add</a:t>
            </a:r>
            <a:br>
              <a:rPr lang="en-US" dirty="0"/>
            </a:br>
            <a:r>
              <a:rPr lang="en-US" dirty="0"/>
              <a:t>a counter</a:t>
            </a:r>
          </a:p>
          <a:p>
            <a:r>
              <a:rPr lang="en-US" dirty="0"/>
              <a:t>When you insert a new item, increment the count</a:t>
            </a:r>
          </a:p>
          <a:p>
            <a:r>
              <a:rPr lang="en-US" dirty="0"/>
              <a:t>Typically sized to the number of elements in the set</a:t>
            </a:r>
          </a:p>
        </p:txBody>
      </p:sp>
      <p:graphicFrame>
        <p:nvGraphicFramePr>
          <p:cNvPr id="4" name="Object 3"/>
          <p:cNvGraphicFramePr>
            <a:graphicFrameLocks noChangeAspect="1"/>
          </p:cNvGraphicFramePr>
          <p:nvPr>
            <p:extLst>
              <p:ext uri="{D42A27DB-BD31-4B8C-83A1-F6EECF244321}">
                <p14:modId xmlns:p14="http://schemas.microsoft.com/office/powerpoint/2010/main" val="340935433"/>
              </p:ext>
            </p:extLst>
          </p:nvPr>
        </p:nvGraphicFramePr>
        <p:xfrm>
          <a:off x="6400800" y="1447800"/>
          <a:ext cx="1971453" cy="1905000"/>
        </p:xfrm>
        <a:graphic>
          <a:graphicData uri="http://schemas.openxmlformats.org/presentationml/2006/ole">
            <mc:AlternateContent xmlns:mc="http://schemas.openxmlformats.org/markup-compatibility/2006">
              <mc:Choice xmlns:v="urn:schemas-microsoft-com:vml" Requires="v">
                <p:oleObj spid="_x0000_s17419" name="Image" r:id="rId3" imgW="4520520" imgH="4368240" progId="Photoshop.Image.13">
                  <p:embed/>
                </p:oleObj>
              </mc:Choice>
              <mc:Fallback>
                <p:oleObj name="Image" r:id="rId3" imgW="4520520" imgH="4368240" progId="Photoshop.Image.13">
                  <p:embed/>
                  <p:pic>
                    <p:nvPicPr>
                      <p:cNvPr id="0" name=""/>
                      <p:cNvPicPr/>
                      <p:nvPr/>
                    </p:nvPicPr>
                    <p:blipFill>
                      <a:blip r:embed="rId4"/>
                      <a:stretch>
                        <a:fillRect/>
                      </a:stretch>
                    </p:blipFill>
                    <p:spPr>
                      <a:xfrm>
                        <a:off x="6400800" y="1447800"/>
                        <a:ext cx="1971453" cy="1905000"/>
                      </a:xfrm>
                      <a:prstGeom prst="rect">
                        <a:avLst/>
                      </a:prstGeom>
                    </p:spPr>
                  </p:pic>
                </p:oleObj>
              </mc:Fallback>
            </mc:AlternateContent>
          </a:graphicData>
        </a:graphic>
      </p:graphicFrame>
    </p:spTree>
    <p:extLst>
      <p:ext uri="{BB962C8B-B14F-4D97-AF65-F5344CB8AC3E}">
        <p14:creationId xmlns:p14="http://schemas.microsoft.com/office/powerpoint/2010/main" val="345255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Count-Min Sketch</a:t>
            </a:r>
          </a:p>
        </p:txBody>
      </p:sp>
      <p:sp>
        <p:nvSpPr>
          <p:cNvPr id="5" name="Content Placeholder 4"/>
          <p:cNvSpPr>
            <a:spLocks noGrp="1"/>
          </p:cNvSpPr>
          <p:nvPr>
            <p:ph idx="1"/>
          </p:nvPr>
        </p:nvSpPr>
        <p:spPr/>
        <p:txBody>
          <a:bodyPr/>
          <a:lstStyle/>
          <a:p>
            <a:r>
              <a:rPr lang="en-US" dirty="0"/>
              <a:t>Set up a Bloom table with </a:t>
            </a:r>
            <a:r>
              <a:rPr lang="en-US" i="1" dirty="0"/>
              <a:t>m</a:t>
            </a:r>
            <a:r>
              <a:rPr lang="en-US" dirty="0"/>
              <a:t> counters and </a:t>
            </a:r>
            <a:r>
              <a:rPr lang="en-US" i="1" dirty="0"/>
              <a:t>k</a:t>
            </a:r>
            <a:r>
              <a:rPr lang="en-US" dirty="0"/>
              <a:t> rows</a:t>
            </a:r>
          </a:p>
          <a:p>
            <a:r>
              <a:rPr lang="en-US" dirty="0" err="1"/>
              <a:t>Eeach</a:t>
            </a:r>
            <a:r>
              <a:rPr lang="en-US" dirty="0"/>
              <a:t> row has its own hash function</a:t>
            </a:r>
          </a:p>
          <a:p>
            <a:r>
              <a:rPr lang="en-US" dirty="0"/>
              <a:t>Upon adding a new item increment</a:t>
            </a:r>
            <a:br>
              <a:rPr lang="en-US" dirty="0"/>
            </a:br>
            <a:r>
              <a:rPr lang="en-US" dirty="0"/>
              <a:t>the count in each cell marked</a:t>
            </a:r>
          </a:p>
          <a:p>
            <a:r>
              <a:rPr lang="en-US" dirty="0"/>
              <a:t>Due to hash collisions we do not</a:t>
            </a:r>
            <a:br>
              <a:rPr lang="en-US" dirty="0"/>
            </a:br>
            <a:r>
              <a:rPr lang="en-US" dirty="0"/>
              <a:t>get the same number of hits in each</a:t>
            </a:r>
            <a:br>
              <a:rPr lang="en-US" dirty="0"/>
            </a:br>
            <a:r>
              <a:rPr lang="en-US" dirty="0"/>
              <a:t>cell corresponding to a pattern</a:t>
            </a:r>
          </a:p>
          <a:p>
            <a:r>
              <a:rPr lang="en-US" dirty="0"/>
              <a:t>The min of the counts is a good estimator of the approximate count</a:t>
            </a:r>
          </a:p>
          <a:p>
            <a:r>
              <a:rPr lang="en-US" dirty="0"/>
              <a:t>You can store the </a:t>
            </a:r>
            <a:r>
              <a:rPr lang="en-US" dirty="0" err="1"/>
              <a:t>dat</a:t>
            </a:r>
            <a:r>
              <a:rPr lang="en-US" dirty="0"/>
              <a:t> form several billion objects in</a:t>
            </a:r>
            <a:br>
              <a:rPr lang="en-US" dirty="0"/>
            </a:br>
            <a:r>
              <a:rPr lang="en-US" dirty="0"/>
              <a:t>a small sketch table</a:t>
            </a:r>
          </a:p>
          <a:p>
            <a:endParaRPr lang="en-US" dirty="0"/>
          </a:p>
        </p:txBody>
      </p:sp>
      <p:pic>
        <p:nvPicPr>
          <p:cNvPr id="18436" name="Picture 4" descr="Buffered Count-Min Sketch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75735"/>
            <a:ext cx="2826483"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9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Algorithms</a:t>
            </a:r>
          </a:p>
        </p:txBody>
      </p:sp>
      <p:sp>
        <p:nvSpPr>
          <p:cNvPr id="3" name="Content Placeholder 2"/>
          <p:cNvSpPr>
            <a:spLocks noGrp="1"/>
          </p:cNvSpPr>
          <p:nvPr>
            <p:ph idx="1"/>
          </p:nvPr>
        </p:nvSpPr>
        <p:spPr/>
        <p:txBody>
          <a:bodyPr/>
          <a:lstStyle/>
          <a:p>
            <a:r>
              <a:rPr lang="en-US" sz="2000" dirty="0"/>
              <a:t>The input is presented as a sequence of items and can be examined in only a few passes (once)</a:t>
            </a:r>
          </a:p>
          <a:p>
            <a:r>
              <a:rPr lang="en-US" sz="2000" dirty="0"/>
              <a:t>The performance of an algorithm that operates on data streams is measured by three basic factors:</a:t>
            </a:r>
          </a:p>
          <a:p>
            <a:pPr lvl="1"/>
            <a:r>
              <a:rPr lang="en-US" sz="1800" dirty="0"/>
              <a:t>The number of passes the algorithm must make over the stream</a:t>
            </a:r>
          </a:p>
          <a:p>
            <a:pPr lvl="1"/>
            <a:r>
              <a:rPr lang="en-US" sz="1800" dirty="0"/>
              <a:t>The available memory</a:t>
            </a:r>
          </a:p>
          <a:p>
            <a:pPr lvl="1"/>
            <a:r>
              <a:rPr lang="en-US" sz="1800" dirty="0"/>
              <a:t>The running time of the algorithm</a:t>
            </a:r>
          </a:p>
          <a:p>
            <a:r>
              <a:rPr lang="en-US" sz="2200" dirty="0"/>
              <a:t>Streaming mean</a:t>
            </a:r>
          </a:p>
          <a:p>
            <a:pPr marL="457200" lvl="1" indent="0">
              <a:buNone/>
            </a:pPr>
            <a:endParaRPr lang="en-US" sz="1800" dirty="0"/>
          </a:p>
          <a:p>
            <a:pPr marL="400050" lvl="1" indent="0">
              <a:buNone/>
            </a:pPr>
            <a:endParaRPr lang="en-US" sz="1800" dirty="0"/>
          </a:p>
        </p:txBody>
      </p:sp>
      <p:sp>
        <p:nvSpPr>
          <p:cNvPr id="4" name="TextBox 3"/>
          <p:cNvSpPr txBox="1"/>
          <p:nvPr/>
        </p:nvSpPr>
        <p:spPr>
          <a:xfrm>
            <a:off x="4114800" y="2971800"/>
            <a:ext cx="65" cy="369332"/>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333999" y="3733800"/>
                <a:ext cx="3546677" cy="1100879"/>
              </a:xfrm>
              <a:prstGeom prst="rect">
                <a:avLst/>
              </a:prstGeom>
              <a:noFill/>
              <a:ln>
                <a:solidFill>
                  <a:schemeClr val="bg1">
                    <a:lumMod val="8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333999" y="3733800"/>
                <a:ext cx="3546677" cy="1100879"/>
              </a:xfrm>
              <a:prstGeom prst="rect">
                <a:avLst/>
              </a:prstGeom>
              <a:blipFill rotWithShape="0">
                <a:blip r:embed="rId2"/>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48551" y="5068345"/>
                <a:ext cx="3058786" cy="461665"/>
              </a:xfrm>
              <a:prstGeom prst="rect">
                <a:avLst/>
              </a:prstGeom>
              <a:noFill/>
              <a:ln>
                <a:solidFill>
                  <a:schemeClr val="bg1">
                    <a:lumMod val="8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048551" y="5068345"/>
                <a:ext cx="3058786" cy="461665"/>
              </a:xfrm>
              <a:prstGeom prst="rect">
                <a:avLst/>
              </a:prstGeom>
              <a:blipFill rotWithShape="0">
                <a:blip r:embed="rId3"/>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43200" y="5787137"/>
                <a:ext cx="4115807" cy="786241"/>
              </a:xfrm>
              <a:prstGeom prst="rect">
                <a:avLst/>
              </a:prstGeom>
              <a:noFill/>
              <a:ln>
                <a:solidFill>
                  <a:schemeClr val="bg1">
                    <a:lumMod val="8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743200" y="5787137"/>
                <a:ext cx="4115807" cy="786241"/>
              </a:xfrm>
              <a:prstGeom prst="rect">
                <a:avLst/>
              </a:prstGeom>
              <a:blipFill rotWithShape="0">
                <a:blip r:embed="rId4"/>
                <a:stretch>
                  <a:fillRect/>
                </a:stretch>
              </a:blipFill>
              <a:ln>
                <a:solidFill>
                  <a:schemeClr val="bg1">
                    <a:lumMod val="8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294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Application</a:t>
            </a:r>
          </a:p>
        </p:txBody>
      </p:sp>
      <p:sp>
        <p:nvSpPr>
          <p:cNvPr id="3" name="Content Placeholder 2"/>
          <p:cNvSpPr>
            <a:spLocks noGrp="1"/>
          </p:cNvSpPr>
          <p:nvPr>
            <p:ph idx="1"/>
          </p:nvPr>
        </p:nvSpPr>
        <p:spPr/>
        <p:txBody>
          <a:bodyPr/>
          <a:lstStyle/>
          <a:p>
            <a:r>
              <a:rPr lang="en-US" dirty="0"/>
              <a:t>Cluster finding with Big Data in astronomy</a:t>
            </a:r>
          </a:p>
          <a:p>
            <a:r>
              <a:rPr lang="en-US" dirty="0"/>
              <a:t>Project with </a:t>
            </a:r>
            <a:r>
              <a:rPr lang="en-US" dirty="0" err="1"/>
              <a:t>Zaoxing</a:t>
            </a:r>
            <a:r>
              <a:rPr lang="en-US" dirty="0"/>
              <a:t> Liu, Nikita Ivkin, Lin F. Yang, Mark Neyrinck, Gerard Lemson, Vladimir Braverman, Tamas Budavari, Randal Burns, Xin Wang </a:t>
            </a:r>
          </a:p>
          <a:p>
            <a:r>
              <a:rPr lang="en-US" dirty="0"/>
              <a:t>Combines sketching with streaming algorithms</a:t>
            </a:r>
          </a:p>
          <a:p>
            <a:endParaRPr lang="en-US" dirty="0"/>
          </a:p>
        </p:txBody>
      </p:sp>
    </p:spTree>
    <p:extLst>
      <p:ext uri="{BB962C8B-B14F-4D97-AF65-F5344CB8AC3E}">
        <p14:creationId xmlns:p14="http://schemas.microsoft.com/office/powerpoint/2010/main" val="241785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Cosmological Simulations</a:t>
            </a:r>
          </a:p>
        </p:txBody>
      </p:sp>
      <p:sp>
        <p:nvSpPr>
          <p:cNvPr id="3" name="Content Placeholder 2"/>
          <p:cNvSpPr>
            <a:spLocks noGrp="1"/>
          </p:cNvSpPr>
          <p:nvPr>
            <p:ph idx="1"/>
          </p:nvPr>
        </p:nvSpPr>
        <p:spPr>
          <a:xfrm>
            <a:off x="304799" y="2186895"/>
            <a:ext cx="3976915" cy="3865562"/>
          </a:xfrm>
        </p:spPr>
        <p:txBody>
          <a:bodyPr>
            <a:normAutofit/>
          </a:bodyPr>
          <a:lstStyle/>
          <a:p>
            <a:pPr marL="114300" indent="0">
              <a:buNone/>
            </a:pPr>
            <a:r>
              <a:rPr lang="en-US" dirty="0"/>
              <a:t>Simulation:</a:t>
            </a:r>
          </a:p>
          <a:p>
            <a:pPr lvl="1"/>
            <a:r>
              <a:rPr lang="en-US" dirty="0"/>
              <a:t>is a gravitational evolution of the system of particles</a:t>
            </a:r>
          </a:p>
          <a:p>
            <a:pPr lvl="1"/>
            <a:r>
              <a:rPr lang="en-US" dirty="0"/>
              <a:t>provides distribution of particles in space and time</a:t>
            </a:r>
          </a:p>
          <a:p>
            <a:pPr lvl="1"/>
            <a:r>
              <a:rPr lang="en-US" dirty="0"/>
              <a:t>helps to understand the processes of forming galaxies </a:t>
            </a:r>
          </a:p>
          <a:p>
            <a:pPr marL="114300" indent="0">
              <a:buNone/>
            </a:pPr>
            <a:endParaRPr lang="en-US" dirty="0"/>
          </a:p>
          <a:p>
            <a:pPr marL="114300" indent="0">
              <a:buNone/>
            </a:pP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8619" y="1301524"/>
            <a:ext cx="3655381" cy="4873842"/>
          </a:xfrm>
          <a:prstGeom prst="rect">
            <a:avLst/>
          </a:prstGeom>
        </p:spPr>
      </p:pic>
    </p:spTree>
    <p:extLst>
      <p:ext uri="{BB962C8B-B14F-4D97-AF65-F5344CB8AC3E}">
        <p14:creationId xmlns:p14="http://schemas.microsoft.com/office/powerpoint/2010/main" val="4164797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Cosmological Simulations</a:t>
            </a:r>
          </a:p>
        </p:txBody>
      </p:sp>
      <p:sp>
        <p:nvSpPr>
          <p:cNvPr id="3" name="Content Placeholder 2"/>
          <p:cNvSpPr>
            <a:spLocks noGrp="1"/>
          </p:cNvSpPr>
          <p:nvPr>
            <p:ph idx="1"/>
          </p:nvPr>
        </p:nvSpPr>
        <p:spPr>
          <a:xfrm>
            <a:off x="140105" y="1417638"/>
            <a:ext cx="4475438" cy="6536192"/>
          </a:xfrm>
        </p:spPr>
        <p:txBody>
          <a:bodyPr>
            <a:normAutofit/>
          </a:bodyPr>
          <a:lstStyle/>
          <a:p>
            <a:pPr marL="114300" indent="0">
              <a:buNone/>
            </a:pPr>
            <a:r>
              <a:rPr lang="en-US" dirty="0"/>
              <a:t>What we observe in reality:</a:t>
            </a:r>
          </a:p>
          <a:p>
            <a:pPr lvl="1"/>
            <a:r>
              <a:rPr lang="en-US" dirty="0"/>
              <a:t>macro-structures, such as galaxies and patterns of galaxies </a:t>
            </a:r>
          </a:p>
          <a:p>
            <a:pPr marL="114300" indent="0">
              <a:buNone/>
            </a:pPr>
            <a:endParaRPr lang="en-US" dirty="0"/>
          </a:p>
          <a:p>
            <a:pPr marL="114300" indent="0">
              <a:buNone/>
            </a:pPr>
            <a:r>
              <a:rPr lang="en-US" dirty="0"/>
              <a:t>What can we measure and compare:</a:t>
            </a:r>
          </a:p>
          <a:p>
            <a:pPr lvl="1"/>
            <a:r>
              <a:rPr lang="en-US" dirty="0"/>
              <a:t>macro structures from         simulation and reality</a:t>
            </a:r>
          </a:p>
          <a:p>
            <a:pPr lvl="1"/>
            <a:r>
              <a:rPr lang="en-US" dirty="0"/>
              <a:t>macro structures from        different simulations</a:t>
            </a:r>
          </a:p>
          <a:p>
            <a:pPr marL="114300" indent="0">
              <a:buNone/>
            </a:pPr>
            <a:r>
              <a:rPr lang="en-US" sz="2000" b="1" dirty="0"/>
              <a:t>  </a:t>
            </a:r>
          </a:p>
          <a:p>
            <a:pPr marL="114300" indent="0">
              <a:buNone/>
            </a:pPr>
            <a:r>
              <a:rPr lang="en-US" sz="2000" b="1" dirty="0">
                <a:solidFill>
                  <a:srgbClr val="FF0000"/>
                </a:solidFill>
              </a:rPr>
              <a:t>Extraction of macro structures is crucial to connect theory to observation.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8619" y="1301524"/>
            <a:ext cx="3655381" cy="4873842"/>
          </a:xfrm>
          <a:prstGeom prst="rect">
            <a:avLst/>
          </a:prstGeom>
        </p:spPr>
      </p:pic>
    </p:spTree>
    <p:extLst>
      <p:ext uri="{BB962C8B-B14F-4D97-AF65-F5344CB8AC3E}">
        <p14:creationId xmlns:p14="http://schemas.microsoft.com/office/powerpoint/2010/main" val="113713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Halo</a:t>
            </a:r>
          </a:p>
        </p:txBody>
      </p:sp>
      <p:sp>
        <p:nvSpPr>
          <p:cNvPr id="3" name="Content Placeholder 2"/>
          <p:cNvSpPr>
            <a:spLocks noGrp="1"/>
          </p:cNvSpPr>
          <p:nvPr>
            <p:ph idx="1"/>
          </p:nvPr>
        </p:nvSpPr>
        <p:spPr>
          <a:xfrm>
            <a:off x="311150" y="1428524"/>
            <a:ext cx="4972050" cy="4800600"/>
          </a:xfrm>
        </p:spPr>
        <p:txBody>
          <a:bodyPr>
            <a:normAutofit/>
          </a:bodyPr>
          <a:lstStyle/>
          <a:p>
            <a:pPr marL="114300" indent="0">
              <a:buNone/>
            </a:pPr>
            <a:r>
              <a:rPr lang="en-US" dirty="0"/>
              <a:t>In terms of Physics: </a:t>
            </a:r>
          </a:p>
          <a:p>
            <a:pPr lvl="1"/>
            <a:r>
              <a:rPr lang="en-US" dirty="0"/>
              <a:t>Galaxies are thought to form in halos</a:t>
            </a:r>
          </a:p>
          <a:p>
            <a:pPr marL="114300" indent="0">
              <a:buNone/>
            </a:pPr>
            <a:r>
              <a:rPr lang="en-US" dirty="0"/>
              <a:t>Defining property:</a:t>
            </a:r>
          </a:p>
          <a:p>
            <a:pPr lvl="1"/>
            <a:r>
              <a:rPr lang="en-US" dirty="0"/>
              <a:t>Macro structure with high mass concentration</a:t>
            </a:r>
          </a:p>
          <a:p>
            <a:pPr marL="411480" lvl="1" indent="0">
              <a:buNone/>
            </a:pPr>
            <a:endParaRPr lang="en-US" dirty="0"/>
          </a:p>
          <a:p>
            <a:pPr marL="114300" indent="0">
              <a:buNone/>
            </a:pPr>
            <a:r>
              <a:rPr lang="en-US" b="1" dirty="0">
                <a:solidFill>
                  <a:srgbClr val="FF0000"/>
                </a:solidFill>
              </a:rPr>
              <a:t>There is no agreed-upon formal definition of a halo.</a:t>
            </a:r>
          </a:p>
          <a:p>
            <a:pPr marL="11430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8619" y="1355282"/>
            <a:ext cx="3655381" cy="4873842"/>
          </a:xfrm>
          <a:prstGeom prst="rect">
            <a:avLst/>
          </a:prstGeom>
        </p:spPr>
      </p:pic>
    </p:spTree>
    <p:extLst>
      <p:ext uri="{BB962C8B-B14F-4D97-AF65-F5344CB8AC3E}">
        <p14:creationId xmlns:p14="http://schemas.microsoft.com/office/powerpoint/2010/main" val="383720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Variants of Hashing</a:t>
            </a:r>
          </a:p>
        </p:txBody>
      </p:sp>
      <p:sp>
        <p:nvSpPr>
          <p:cNvPr id="3" name="Content Placeholder 2"/>
          <p:cNvSpPr>
            <a:spLocks noGrp="1"/>
          </p:cNvSpPr>
          <p:nvPr>
            <p:ph idx="1"/>
          </p:nvPr>
        </p:nvSpPr>
        <p:spPr/>
        <p:txBody>
          <a:bodyPr/>
          <a:lstStyle/>
          <a:p>
            <a:r>
              <a:rPr lang="en-US" sz="2000" dirty="0"/>
              <a:t>Rolling Hashing (Robin-Karp) </a:t>
            </a:r>
          </a:p>
          <a:p>
            <a:pPr lvl="1"/>
            <a:r>
              <a:rPr lang="en-US" sz="1800" dirty="0"/>
              <a:t>We have a text string S and pattern string P</a:t>
            </a:r>
          </a:p>
          <a:p>
            <a:pPr lvl="1"/>
            <a:r>
              <a:rPr lang="en-US" sz="1800" dirty="0"/>
              <a:t>We want to determine whether or not P is found in S,</a:t>
            </a:r>
            <a:br>
              <a:rPr lang="en-US" sz="1800" dirty="0"/>
            </a:br>
            <a:r>
              <a:rPr lang="en-US" sz="1800" dirty="0"/>
              <a:t>i.e. P is a substring of S. </a:t>
            </a:r>
          </a:p>
          <a:p>
            <a:r>
              <a:rPr lang="en-US" sz="2000" i="1" dirty="0"/>
              <a:t>P</a:t>
            </a:r>
            <a:r>
              <a:rPr lang="en-US" sz="2000" dirty="0"/>
              <a:t> has length </a:t>
            </a:r>
            <a:r>
              <a:rPr lang="en-US" sz="2000" i="1" dirty="0"/>
              <a:t>L</a:t>
            </a:r>
            <a:r>
              <a:rPr lang="en-US" sz="2000" dirty="0"/>
              <a:t>, </a:t>
            </a:r>
            <a:r>
              <a:rPr lang="en-US" sz="2000" i="1" dirty="0"/>
              <a:t>S</a:t>
            </a:r>
            <a:r>
              <a:rPr lang="en-US" sz="2000" dirty="0"/>
              <a:t> has length </a:t>
            </a:r>
            <a:r>
              <a:rPr lang="en-US" sz="2000" i="1" dirty="0"/>
              <a:t>n&gt;&gt;L</a:t>
            </a:r>
          </a:p>
          <a:p>
            <a:pPr marL="914400" lvl="1" indent="-457200">
              <a:buFont typeface="+mj-lt"/>
              <a:buAutoNum type="arabicPeriod"/>
            </a:pPr>
            <a:r>
              <a:rPr lang="en-US" sz="1800" dirty="0"/>
              <a:t>Hash P to get h(P) </a:t>
            </a:r>
            <a:r>
              <a:rPr lang="en-US" sz="1800" dirty="0">
                <a:solidFill>
                  <a:srgbClr val="CC3399"/>
                </a:solidFill>
              </a:rPr>
              <a:t>O(L)</a:t>
            </a:r>
            <a:r>
              <a:rPr lang="en-US" sz="1800" dirty="0"/>
              <a:t> </a:t>
            </a:r>
          </a:p>
          <a:p>
            <a:pPr marL="914400" lvl="1" indent="-457200">
              <a:buFont typeface="+mj-lt"/>
              <a:buAutoNum type="arabicPeriod"/>
            </a:pPr>
            <a:r>
              <a:rPr lang="en-US" sz="1800" dirty="0"/>
              <a:t>Iterate through all length L substrings of S, hashing those substrings and comparing to h(P)  </a:t>
            </a:r>
            <a:r>
              <a:rPr lang="en-US" sz="1800" dirty="0">
                <a:solidFill>
                  <a:srgbClr val="CC3399"/>
                </a:solidFill>
              </a:rPr>
              <a:t>O(</a:t>
            </a:r>
            <a:r>
              <a:rPr lang="en-US" sz="1800" dirty="0" err="1">
                <a:solidFill>
                  <a:srgbClr val="CC3399"/>
                </a:solidFill>
              </a:rPr>
              <a:t>n.L</a:t>
            </a:r>
            <a:r>
              <a:rPr lang="en-US" sz="1800" dirty="0">
                <a:solidFill>
                  <a:srgbClr val="CC3399"/>
                </a:solidFill>
              </a:rPr>
              <a:t>)</a:t>
            </a:r>
          </a:p>
          <a:p>
            <a:pPr marL="914400" lvl="1" indent="-457200">
              <a:buFont typeface="+mj-lt"/>
              <a:buAutoNum type="arabicPeriod"/>
            </a:pPr>
            <a:r>
              <a:rPr lang="en-US" sz="1800" dirty="0"/>
              <a:t> If a substring hash value does match h(P), do a string comparison on that substring and P, stopping if they do match and continuing if they do not. </a:t>
            </a:r>
            <a:r>
              <a:rPr lang="en-US" sz="1800" dirty="0">
                <a:solidFill>
                  <a:srgbClr val="CC3399"/>
                </a:solidFill>
              </a:rPr>
              <a:t>O(L)</a:t>
            </a:r>
            <a:r>
              <a:rPr lang="en-US" sz="1800" dirty="0"/>
              <a:t> </a:t>
            </a:r>
          </a:p>
          <a:p>
            <a:pPr marL="514350" indent="-457200"/>
            <a:r>
              <a:rPr lang="en-US" sz="2200" dirty="0"/>
              <a:t>Total cost is </a:t>
            </a:r>
            <a:r>
              <a:rPr lang="en-US" sz="2200" b="1" dirty="0"/>
              <a:t>O(</a:t>
            </a:r>
            <a:r>
              <a:rPr lang="en-US" sz="2200" b="1" dirty="0" err="1"/>
              <a:t>n.L</a:t>
            </a:r>
            <a:r>
              <a:rPr lang="en-US" sz="2200" b="1" dirty="0"/>
              <a:t>)</a:t>
            </a:r>
            <a:r>
              <a:rPr lang="en-US" sz="2200" dirty="0"/>
              <a:t> </a:t>
            </a:r>
            <a:endParaRPr lang="en-US" sz="2200" dirty="0">
              <a:solidFill>
                <a:srgbClr val="CC3399"/>
              </a:solidFill>
            </a:endParaRPr>
          </a:p>
        </p:txBody>
      </p:sp>
    </p:spTree>
    <p:extLst>
      <p:ext uri="{BB962C8B-B14F-4D97-AF65-F5344CB8AC3E}">
        <p14:creationId xmlns:p14="http://schemas.microsoft.com/office/powerpoint/2010/main" val="28584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Halo</a:t>
            </a:r>
          </a:p>
        </p:txBody>
      </p:sp>
      <p:sp>
        <p:nvSpPr>
          <p:cNvPr id="3" name="Content Placeholder 2"/>
          <p:cNvSpPr>
            <a:spLocks noGrp="1"/>
          </p:cNvSpPr>
          <p:nvPr>
            <p:ph idx="1"/>
          </p:nvPr>
        </p:nvSpPr>
        <p:spPr>
          <a:xfrm>
            <a:off x="311150" y="1355282"/>
            <a:ext cx="4972050" cy="4800600"/>
          </a:xfrm>
        </p:spPr>
        <p:txBody>
          <a:bodyPr>
            <a:normAutofit lnSpcReduction="10000"/>
          </a:bodyPr>
          <a:lstStyle/>
          <a:p>
            <a:pPr marL="114300" indent="0">
              <a:buNone/>
            </a:pPr>
            <a:r>
              <a:rPr lang="en-US" b="1" dirty="0">
                <a:solidFill>
                  <a:srgbClr val="FF0000"/>
                </a:solidFill>
              </a:rPr>
              <a:t>There is no agreed-upon formal definition of a halo.</a:t>
            </a:r>
          </a:p>
          <a:p>
            <a:pPr marL="114300" indent="0">
              <a:buNone/>
            </a:pPr>
            <a:endParaRPr lang="en-US" dirty="0"/>
          </a:p>
          <a:p>
            <a:pPr marL="114300" indent="0">
              <a:buNone/>
            </a:pPr>
            <a:endParaRPr lang="en-US" dirty="0"/>
          </a:p>
          <a:p>
            <a:pPr marL="114300" indent="0">
              <a:buNone/>
            </a:pPr>
            <a:r>
              <a:rPr lang="en-US" dirty="0"/>
              <a:t>We can not introduce absolute measure how good is certain halo finder</a:t>
            </a:r>
          </a:p>
          <a:p>
            <a:pPr marL="114300" indent="0">
              <a:buNone/>
            </a:pPr>
            <a:endParaRPr lang="en-US" dirty="0"/>
          </a:p>
          <a:p>
            <a:pPr marL="114300" indent="0">
              <a:buNone/>
            </a:pPr>
            <a:endParaRPr lang="en-US" dirty="0"/>
          </a:p>
          <a:p>
            <a:pPr marL="114300" indent="0">
              <a:buNone/>
            </a:pPr>
            <a:r>
              <a:rPr lang="en-US" dirty="0"/>
              <a:t>We can introduce measure to compare outputs of different halo finders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8619" y="1355282"/>
            <a:ext cx="3655381" cy="4873842"/>
          </a:xfrm>
          <a:prstGeom prst="rect">
            <a:avLst/>
          </a:prstGeom>
        </p:spPr>
      </p:pic>
      <p:graphicFrame>
        <p:nvGraphicFramePr>
          <p:cNvPr id="4" name="Diagram 3"/>
          <p:cNvGraphicFramePr/>
          <p:nvPr>
            <p:extLst/>
          </p:nvPr>
        </p:nvGraphicFramePr>
        <p:xfrm>
          <a:off x="2408563" y="2365828"/>
          <a:ext cx="668466" cy="601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113012" y="4350568"/>
            <a:ext cx="3417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21893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7912100" cy="4800600"/>
              </a:xfrm>
            </p:spPr>
            <p:txBody>
              <a:bodyPr/>
              <a:lstStyle/>
              <a:p>
                <a:pPr marL="114300" indent="0">
                  <a:buNone/>
                </a:pPr>
                <a:r>
                  <a:rPr lang="en-US" dirty="0"/>
                  <a:t>Some facts about data:</a:t>
                </a:r>
              </a:p>
              <a:p>
                <a:pPr lvl="1"/>
                <a:r>
                  <a:rPr lang="en-US" dirty="0"/>
                  <a:t>Total number of particles: </a:t>
                </a:r>
                <a14:m>
                  <m:oMath xmlns:m="http://schemas.openxmlformats.org/officeDocument/2006/math">
                    <m:r>
                      <a:rPr lang="en-US" b="0" i="0" dirty="0" smtClean="0">
                        <a:latin typeface="Cambria Math" panose="02040503050406030204" pitchFamily="18" charset="0"/>
                      </a:rPr>
                      <m:t>~</m:t>
                    </m:r>
                    <m:r>
                      <a:rPr lang="en-US" dirty="0">
                        <a:latin typeface="Cambria Math" panose="02040503050406030204" pitchFamily="18" charset="0"/>
                      </a:rPr>
                      <m:t> </m:t>
                    </m:r>
                    <m:sSup>
                      <m:sSupPr>
                        <m:ctrlPr>
                          <a:rPr lang="en-US" i="1" dirty="0">
                            <a:latin typeface="Cambria Math" panose="02040503050406030204" pitchFamily="18" charset="0"/>
                          </a:rPr>
                        </m:ctrlPr>
                      </m:sSupPr>
                      <m:e>
                        <m:r>
                          <a:rPr lang="en-US" i="1" dirty="0">
                            <a:latin typeface="Cambria Math" panose="02040503050406030204" pitchFamily="18" charset="0"/>
                          </a:rPr>
                          <m:t>10</m:t>
                        </m:r>
                      </m:e>
                      <m:sup>
                        <m:r>
                          <a:rPr lang="en-US" b="0" i="1" dirty="0" smtClean="0">
                            <a:latin typeface="Cambria Math" panose="02040503050406030204" pitchFamily="18" charset="0"/>
                          </a:rPr>
                          <m:t>12</m:t>
                        </m:r>
                      </m:sup>
                    </m:sSup>
                  </m:oMath>
                </a14:m>
                <a:endParaRPr lang="en-US" dirty="0"/>
              </a:p>
              <a:p>
                <a:pPr lvl="1"/>
                <a:r>
                  <a:rPr lang="en-US" dirty="0"/>
                  <a:t>Number of Haloes: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 ~ </m:t>
                        </m:r>
                        <m:r>
                          <a:rPr lang="en-US" i="1" dirty="0">
                            <a:latin typeface="Cambria Math" panose="02040503050406030204" pitchFamily="18" charset="0"/>
                          </a:rPr>
                          <m:t>10</m:t>
                        </m:r>
                      </m:e>
                      <m:sup>
                        <m:r>
                          <a:rPr lang="en-US" b="0" i="1" dirty="0" smtClean="0">
                            <a:latin typeface="Cambria Math" panose="02040503050406030204" pitchFamily="18" charset="0"/>
                          </a:rPr>
                          <m:t>9</m:t>
                        </m:r>
                      </m:sup>
                    </m:sSup>
                  </m:oMath>
                </a14:m>
                <a:endParaRPr lang="en-US" dirty="0"/>
              </a:p>
              <a:p>
                <a:pPr lvl="1"/>
                <a:r>
                  <a:rPr lang="en-US" dirty="0"/>
                  <a:t>Particles not associated with haloes: </a:t>
                </a:r>
                <a14:m>
                  <m:oMath xmlns:m="http://schemas.openxmlformats.org/officeDocument/2006/math">
                    <m:r>
                      <a:rPr lang="en-US" b="0" i="1" smtClean="0">
                        <a:latin typeface="Cambria Math" panose="02040503050406030204" pitchFamily="18" charset="0"/>
                      </a:rPr>
                      <m:t>~</m:t>
                    </m:r>
                  </m:oMath>
                </a14:m>
                <a:r>
                  <a:rPr lang="en-US" dirty="0"/>
                  <a:t> 80-90% </a:t>
                </a:r>
              </a:p>
              <a:p>
                <a:pPr lvl="1"/>
                <a:r>
                  <a:rPr lang="en-US" dirty="0"/>
                  <a:t>Particles not associated with large haloes: </a:t>
                </a:r>
                <a14:m>
                  <m:oMath xmlns:m="http://schemas.openxmlformats.org/officeDocument/2006/math">
                    <m:r>
                      <a:rPr lang="en-US" b="0" i="1" smtClean="0">
                        <a:latin typeface="Cambria Math" panose="02040503050406030204" pitchFamily="18" charset="0"/>
                      </a:rPr>
                      <m:t>~</m:t>
                    </m:r>
                  </m:oMath>
                </a14:m>
                <a:r>
                  <a:rPr lang="en-US" dirty="0"/>
                  <a:t> 99.9%</a:t>
                </a:r>
              </a:p>
              <a:p>
                <a:pPr marL="411480" lvl="1"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7912100" cy="4800600"/>
              </a:xfrm>
              <a:blipFill rotWithShape="0">
                <a:blip r:embed="rId2"/>
                <a:stretch>
                  <a:fillRect t="-889"/>
                </a:stretch>
              </a:blipFill>
            </p:spPr>
            <p:txBody>
              <a:bodyPr/>
              <a:lstStyle/>
              <a:p>
                <a:r>
                  <a:rPr lang="en-US">
                    <a:noFill/>
                  </a:rPr>
                  <a:t> </a:t>
                </a:r>
              </a:p>
            </p:txBody>
          </p:sp>
        </mc:Fallback>
      </mc:AlternateContent>
      <p:pic>
        <p:nvPicPr>
          <p:cNvPr id="4" name="Picture 3" title="Distribution of halos siz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387" y="3633215"/>
            <a:ext cx="4364430" cy="2950147"/>
          </a:xfrm>
          <a:prstGeom prst="rect">
            <a:avLst/>
          </a:prstGeom>
        </p:spPr>
      </p:pic>
      <p:sp>
        <p:nvSpPr>
          <p:cNvPr id="5" name="TextBox 4"/>
          <p:cNvSpPr txBox="1"/>
          <p:nvPr/>
        </p:nvSpPr>
        <p:spPr>
          <a:xfrm>
            <a:off x="-577102" y="4478421"/>
            <a:ext cx="5390402" cy="369332"/>
          </a:xfrm>
          <a:prstGeom prst="rect">
            <a:avLst/>
          </a:prstGeom>
          <a:noFill/>
        </p:spPr>
        <p:txBody>
          <a:bodyPr wrap="square" rtlCol="0">
            <a:spAutoFit/>
          </a:bodyPr>
          <a:lstStyle/>
          <a:p>
            <a:pPr algn="ctr"/>
            <a:r>
              <a:rPr lang="en-US" dirty="0"/>
              <a:t>Distribution of halos sizes</a:t>
            </a:r>
          </a:p>
        </p:txBody>
      </p:sp>
      <mc:AlternateContent xmlns:mc="http://schemas.openxmlformats.org/markup-compatibility/2006" xmlns:a14="http://schemas.microsoft.com/office/drawing/2010/main">
        <mc:Choice Requires="a14">
          <p:sp>
            <p:nvSpPr>
              <p:cNvPr id="6" name="TextBox 5"/>
              <p:cNvSpPr txBox="1"/>
              <p:nvPr/>
            </p:nvSpPr>
            <p:spPr>
              <a:xfrm>
                <a:off x="694094" y="4783062"/>
                <a:ext cx="2875595" cy="755271"/>
              </a:xfrm>
              <a:prstGeom prst="rect">
                <a:avLst/>
              </a:prstGeom>
              <a:noFill/>
            </p:spPr>
            <p:txBody>
              <a:bodyPr wrap="none" rtlCol="0">
                <a:spAutoFit/>
              </a:bodyPr>
              <a:lstStyle/>
              <a:p>
                <a:pPr algn="ct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i="1">
                            <a:latin typeface="Cambria Math" panose="02040503050406030204" pitchFamily="18" charset="0"/>
                          </a:rPr>
                          <m:t>h</m:t>
                        </m:r>
                      </m:sub>
                    </m:sSub>
                  </m:oMath>
                </a14:m>
                <a:r>
                  <a:rPr lang="en-US" sz="1400" dirty="0"/>
                  <a:t> - number of haloes, </a:t>
                </a:r>
              </a:p>
              <a:p>
                <a:pPr algn="ct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i="1">
                            <a:latin typeface="Cambria Math" panose="02040503050406030204" pitchFamily="18" charset="0"/>
                          </a:rPr>
                          <m:t>𝑝</m:t>
                        </m:r>
                      </m:sub>
                    </m:sSub>
                  </m:oMath>
                </a14:m>
                <a:r>
                  <a:rPr lang="en-US" sz="1400" dirty="0"/>
                  <a:t> - number of particles in halo</a:t>
                </a:r>
              </a:p>
              <a:p>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94094" y="4783062"/>
                <a:ext cx="2875595" cy="755271"/>
              </a:xfrm>
              <a:prstGeom prst="rect">
                <a:avLst/>
              </a:prstGeom>
              <a:blipFill rotWithShape="0">
                <a:blip r:embed="rId4"/>
                <a:stretch>
                  <a:fillRect t="-1613"/>
                </a:stretch>
              </a:blipFill>
            </p:spPr>
            <p:txBody>
              <a:bodyPr/>
              <a:lstStyle/>
              <a:p>
                <a:r>
                  <a:rPr lang="en-US">
                    <a:noFill/>
                  </a:rPr>
                  <a:t> </a:t>
                </a:r>
              </a:p>
            </p:txBody>
          </p:sp>
        </mc:Fallback>
      </mc:AlternateContent>
    </p:spTree>
    <p:extLst>
      <p:ext uri="{BB962C8B-B14F-4D97-AF65-F5344CB8AC3E}">
        <p14:creationId xmlns:p14="http://schemas.microsoft.com/office/powerpoint/2010/main" val="43818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Halo finding algorithms</a:t>
            </a:r>
          </a:p>
        </p:txBody>
      </p:sp>
      <p:sp>
        <p:nvSpPr>
          <p:cNvPr id="7" name="Content Placeholder 2"/>
          <p:cNvSpPr txBox="1">
            <a:spLocks/>
          </p:cNvSpPr>
          <p:nvPr/>
        </p:nvSpPr>
        <p:spPr>
          <a:xfrm flipV="1">
            <a:off x="4629150" y="6515100"/>
            <a:ext cx="1285875" cy="907084"/>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Tx/>
              <a:buChar char="-"/>
            </a:pPr>
            <a:endParaRPr lang="en-US" dirty="0"/>
          </a:p>
          <a:p>
            <a:pPr marL="114300" indent="0">
              <a:buFont typeface="Arial" pitchFamily="34" charset="0"/>
              <a:buNone/>
            </a:pPr>
            <a:endParaRPr lang="en-US" dirty="0"/>
          </a:p>
        </p:txBody>
      </p:sp>
      <p:graphicFrame>
        <p:nvGraphicFramePr>
          <p:cNvPr id="26" name="Content Placeholder 25"/>
          <p:cNvGraphicFramePr>
            <a:graphicFrameLocks noGrp="1"/>
          </p:cNvGraphicFramePr>
          <p:nvPr>
            <p:ph idx="1"/>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965333" y="5526435"/>
            <a:ext cx="1297150" cy="215444"/>
          </a:xfrm>
          <a:prstGeom prst="rect">
            <a:avLst/>
          </a:prstGeom>
          <a:noFill/>
        </p:spPr>
        <p:txBody>
          <a:bodyPr wrap="none" rtlCol="0">
            <a:spAutoFit/>
          </a:bodyPr>
          <a:lstStyle/>
          <a:p>
            <a:r>
              <a:rPr lang="en-US" sz="800" dirty="0"/>
              <a:t>1974 SO Press &amp; Schechter</a:t>
            </a:r>
          </a:p>
        </p:txBody>
      </p:sp>
      <p:sp>
        <p:nvSpPr>
          <p:cNvPr id="28" name="Rectangle 27"/>
          <p:cNvSpPr/>
          <p:nvPr/>
        </p:nvSpPr>
        <p:spPr>
          <a:xfrm>
            <a:off x="2982051" y="5490389"/>
            <a:ext cx="1993900" cy="215444"/>
          </a:xfrm>
          <a:prstGeom prst="rect">
            <a:avLst/>
          </a:prstGeom>
        </p:spPr>
        <p:txBody>
          <a:bodyPr wrap="square">
            <a:spAutoFit/>
          </a:bodyPr>
          <a:lstStyle/>
          <a:p>
            <a:r>
              <a:rPr lang="en-US" sz="800" dirty="0"/>
              <a:t>1985 FOF Davis et al.</a:t>
            </a:r>
          </a:p>
        </p:txBody>
      </p:sp>
      <p:sp>
        <p:nvSpPr>
          <p:cNvPr id="29" name="Rectangle 28"/>
          <p:cNvSpPr/>
          <p:nvPr/>
        </p:nvSpPr>
        <p:spPr>
          <a:xfrm>
            <a:off x="4421187" y="4879022"/>
            <a:ext cx="2781300" cy="830997"/>
          </a:xfrm>
          <a:prstGeom prst="rect">
            <a:avLst/>
          </a:prstGeom>
        </p:spPr>
        <p:txBody>
          <a:bodyPr wrap="square">
            <a:spAutoFit/>
          </a:bodyPr>
          <a:lstStyle/>
          <a:p>
            <a:r>
              <a:rPr lang="en-US" sz="800" dirty="0"/>
              <a:t>1992 DENMAX Gelb &amp; </a:t>
            </a:r>
            <a:r>
              <a:rPr lang="en-US" sz="800" dirty="0" err="1"/>
              <a:t>Bertschinger</a:t>
            </a:r>
            <a:endParaRPr lang="en-US" sz="800" dirty="0"/>
          </a:p>
          <a:p>
            <a:r>
              <a:rPr lang="en-US" sz="800" dirty="0"/>
              <a:t>1995 Adaptive FOF van </a:t>
            </a:r>
            <a:r>
              <a:rPr lang="en-US" sz="800" dirty="0" err="1"/>
              <a:t>Kampen</a:t>
            </a:r>
            <a:r>
              <a:rPr lang="en-US" sz="800" dirty="0"/>
              <a:t> et al.</a:t>
            </a:r>
          </a:p>
          <a:p>
            <a:r>
              <a:rPr lang="en-US" sz="800" dirty="0"/>
              <a:t>1996 </a:t>
            </a:r>
            <a:r>
              <a:rPr lang="en-US" sz="800" dirty="0" err="1"/>
              <a:t>IsoDen</a:t>
            </a:r>
            <a:r>
              <a:rPr lang="en-US" sz="800" dirty="0"/>
              <a:t> </a:t>
            </a:r>
            <a:r>
              <a:rPr lang="en-US" sz="800" dirty="0" err="1"/>
              <a:t>Pfitzner</a:t>
            </a:r>
            <a:r>
              <a:rPr lang="en-US" sz="800" dirty="0"/>
              <a:t> &amp; Salmon</a:t>
            </a:r>
          </a:p>
          <a:p>
            <a:r>
              <a:rPr lang="en-US" sz="800" dirty="0"/>
              <a:t>1997 BDM </a:t>
            </a:r>
            <a:r>
              <a:rPr lang="en-US" sz="800" dirty="0" err="1"/>
              <a:t>Klypin</a:t>
            </a:r>
            <a:r>
              <a:rPr lang="en-US" sz="800" dirty="0"/>
              <a:t> &amp; </a:t>
            </a:r>
            <a:r>
              <a:rPr lang="en-US" sz="800" dirty="0" err="1"/>
              <a:t>Holtzman</a:t>
            </a:r>
            <a:endParaRPr lang="en-US" sz="800" dirty="0"/>
          </a:p>
          <a:p>
            <a:r>
              <a:rPr lang="en-US" sz="800" dirty="0"/>
              <a:t>1998 HOP Eisenstein &amp;Hut</a:t>
            </a:r>
          </a:p>
          <a:p>
            <a:r>
              <a:rPr lang="en-US" sz="800" dirty="0"/>
              <a:t>1999 hierarchical FOF </a:t>
            </a:r>
            <a:r>
              <a:rPr lang="en-US" sz="800" dirty="0" err="1"/>
              <a:t>Gottloeberg</a:t>
            </a:r>
            <a:r>
              <a:rPr lang="en-US" sz="800" dirty="0"/>
              <a:t> et al.</a:t>
            </a:r>
          </a:p>
        </p:txBody>
      </p:sp>
      <p:sp>
        <p:nvSpPr>
          <p:cNvPr id="30" name="TextBox 29"/>
          <p:cNvSpPr txBox="1"/>
          <p:nvPr/>
        </p:nvSpPr>
        <p:spPr>
          <a:xfrm>
            <a:off x="5467350" y="6255378"/>
            <a:ext cx="3781425" cy="738664"/>
          </a:xfrm>
          <a:prstGeom prst="rect">
            <a:avLst/>
          </a:prstGeom>
          <a:noFill/>
        </p:spPr>
        <p:txBody>
          <a:bodyPr wrap="square" rtlCol="0">
            <a:spAutoFit/>
          </a:bodyPr>
          <a:lstStyle/>
          <a:p>
            <a:r>
              <a:rPr lang="en-US" sz="1400" dirty="0"/>
              <a:t>The Halo-Finder Comparison Project </a:t>
            </a:r>
          </a:p>
          <a:p>
            <a:r>
              <a:rPr lang="en-US" sz="1400" dirty="0"/>
              <a:t>[</a:t>
            </a:r>
            <a:r>
              <a:rPr lang="en-US" sz="1400" dirty="0" err="1"/>
              <a:t>Knebe</a:t>
            </a:r>
            <a:r>
              <a:rPr lang="en-US" sz="1400" dirty="0"/>
              <a:t> et al, 2011]</a:t>
            </a:r>
          </a:p>
          <a:p>
            <a:endParaRPr lang="en-US" sz="1400" dirty="0"/>
          </a:p>
        </p:txBody>
      </p:sp>
      <p:sp>
        <p:nvSpPr>
          <p:cNvPr id="31" name="TextBox 30"/>
          <p:cNvSpPr txBox="1"/>
          <p:nvPr/>
        </p:nvSpPr>
        <p:spPr>
          <a:xfrm>
            <a:off x="6451600" y="2993985"/>
            <a:ext cx="2190023" cy="2800767"/>
          </a:xfrm>
          <a:prstGeom prst="rect">
            <a:avLst/>
          </a:prstGeom>
          <a:noFill/>
        </p:spPr>
        <p:txBody>
          <a:bodyPr wrap="none" rtlCol="0">
            <a:spAutoFit/>
          </a:bodyPr>
          <a:lstStyle/>
          <a:p>
            <a:r>
              <a:rPr lang="en-US" sz="800" dirty="0"/>
              <a:t>2001 SKID </a:t>
            </a:r>
            <a:r>
              <a:rPr lang="en-US" sz="800" dirty="0" err="1"/>
              <a:t>Stadel</a:t>
            </a:r>
            <a:endParaRPr lang="en-US" sz="800" dirty="0"/>
          </a:p>
          <a:p>
            <a:r>
              <a:rPr lang="en-US" sz="800" dirty="0"/>
              <a:t>2001 enhanced BDM Bullock et al.</a:t>
            </a:r>
          </a:p>
          <a:p>
            <a:r>
              <a:rPr lang="en-US" sz="800" dirty="0"/>
              <a:t>2001 SUBFIND </a:t>
            </a:r>
            <a:r>
              <a:rPr lang="en-US" sz="800" dirty="0" err="1"/>
              <a:t>Springel</a:t>
            </a:r>
            <a:endParaRPr lang="en-US" sz="800" dirty="0"/>
          </a:p>
          <a:p>
            <a:r>
              <a:rPr lang="en-US" sz="800" dirty="0"/>
              <a:t>2004 MHF Gill, </a:t>
            </a:r>
            <a:r>
              <a:rPr lang="en-US" sz="800" dirty="0" err="1"/>
              <a:t>Knebe</a:t>
            </a:r>
            <a:r>
              <a:rPr lang="en-US" sz="800" dirty="0"/>
              <a:t> &amp; Gibson</a:t>
            </a:r>
          </a:p>
          <a:p>
            <a:r>
              <a:rPr lang="en-US" sz="800" dirty="0"/>
              <a:t>2004 </a:t>
            </a:r>
            <a:r>
              <a:rPr lang="en-US" sz="800" dirty="0" err="1"/>
              <a:t>AdaptaHOP</a:t>
            </a:r>
            <a:r>
              <a:rPr lang="en-US" sz="800" dirty="0"/>
              <a:t> </a:t>
            </a:r>
            <a:r>
              <a:rPr lang="en-US" sz="800" dirty="0" err="1"/>
              <a:t>Aubert</a:t>
            </a:r>
            <a:r>
              <a:rPr lang="en-US" sz="800" dirty="0"/>
              <a:t>, </a:t>
            </a:r>
            <a:r>
              <a:rPr lang="en-US" sz="800" dirty="0" err="1"/>
              <a:t>Pichon</a:t>
            </a:r>
            <a:r>
              <a:rPr lang="en-US" sz="800" dirty="0"/>
              <a:t> &amp; </a:t>
            </a:r>
            <a:r>
              <a:rPr lang="en-US" sz="800" dirty="0" err="1"/>
              <a:t>Colombi</a:t>
            </a:r>
            <a:endParaRPr lang="en-US" sz="800" dirty="0"/>
          </a:p>
          <a:p>
            <a:r>
              <a:rPr lang="en-US" sz="800" dirty="0"/>
              <a:t>2005 improved DENMAX Weller et al.</a:t>
            </a:r>
          </a:p>
          <a:p>
            <a:r>
              <a:rPr lang="en-US" sz="800" dirty="0"/>
              <a:t>2005 VOBOZ </a:t>
            </a:r>
            <a:r>
              <a:rPr lang="en-US" sz="800" dirty="0" err="1"/>
              <a:t>Neyrinck</a:t>
            </a:r>
            <a:r>
              <a:rPr lang="en-US" sz="800" dirty="0"/>
              <a:t> et al.</a:t>
            </a:r>
          </a:p>
          <a:p>
            <a:r>
              <a:rPr lang="en-US" sz="800" dirty="0"/>
              <a:t>2006 PSB Kim &amp; Park</a:t>
            </a:r>
          </a:p>
          <a:p>
            <a:r>
              <a:rPr lang="en-US" sz="800" dirty="0"/>
              <a:t>2006 6DFOF </a:t>
            </a:r>
            <a:r>
              <a:rPr lang="en-US" sz="800" dirty="0" err="1"/>
              <a:t>Diemand</a:t>
            </a:r>
            <a:r>
              <a:rPr lang="en-US" sz="800" dirty="0"/>
              <a:t> et al.</a:t>
            </a:r>
          </a:p>
          <a:p>
            <a:r>
              <a:rPr lang="en-US" sz="800" dirty="0"/>
              <a:t>2007 </a:t>
            </a:r>
            <a:r>
              <a:rPr lang="en-US" sz="800" dirty="0" err="1"/>
              <a:t>subhalo</a:t>
            </a:r>
            <a:r>
              <a:rPr lang="en-US" sz="800" dirty="0"/>
              <a:t> finder Shaw et al.</a:t>
            </a:r>
          </a:p>
          <a:p>
            <a:r>
              <a:rPr lang="en-US" sz="800" dirty="0"/>
              <a:t>2007 </a:t>
            </a:r>
            <a:r>
              <a:rPr lang="en-US" sz="800" dirty="0" err="1"/>
              <a:t>Ntropy-fofsv</a:t>
            </a:r>
            <a:r>
              <a:rPr lang="en-US" sz="800" dirty="0"/>
              <a:t> Gardner, Connolly &amp; McBride</a:t>
            </a:r>
          </a:p>
          <a:p>
            <a:r>
              <a:rPr lang="en-US" sz="800" dirty="0"/>
              <a:t>2009 HSF </a:t>
            </a:r>
            <a:r>
              <a:rPr lang="en-US" sz="800" dirty="0" err="1"/>
              <a:t>Maciejewski</a:t>
            </a:r>
            <a:r>
              <a:rPr lang="en-US" sz="800" dirty="0"/>
              <a:t> et al.</a:t>
            </a:r>
          </a:p>
          <a:p>
            <a:r>
              <a:rPr lang="en-US" sz="800" dirty="0"/>
              <a:t>2009 LANL finder Habib et al.</a:t>
            </a:r>
          </a:p>
          <a:p>
            <a:r>
              <a:rPr lang="en-US" sz="800" dirty="0"/>
              <a:t>2009 AHF </a:t>
            </a:r>
            <a:r>
              <a:rPr lang="en-US" sz="800" dirty="0" err="1"/>
              <a:t>Knollmann</a:t>
            </a:r>
            <a:r>
              <a:rPr lang="en-US" sz="800" dirty="0"/>
              <a:t> &amp; </a:t>
            </a:r>
            <a:r>
              <a:rPr lang="en-US" sz="800" dirty="0" err="1"/>
              <a:t>Knebe</a:t>
            </a:r>
            <a:endParaRPr lang="en-US" sz="800" dirty="0"/>
          </a:p>
          <a:p>
            <a:r>
              <a:rPr lang="en-US" sz="800" dirty="0"/>
              <a:t>2010 </a:t>
            </a:r>
            <a:r>
              <a:rPr lang="en-US" sz="800" dirty="0" err="1"/>
              <a:t>pHOP</a:t>
            </a:r>
            <a:r>
              <a:rPr lang="en-US" sz="800" dirty="0"/>
              <a:t> </a:t>
            </a:r>
            <a:r>
              <a:rPr lang="en-US" sz="800" dirty="0" err="1"/>
              <a:t>Skory</a:t>
            </a:r>
            <a:r>
              <a:rPr lang="en-US" sz="800" dirty="0"/>
              <a:t> et al.</a:t>
            </a:r>
          </a:p>
          <a:p>
            <a:r>
              <a:rPr lang="en-US" sz="800" dirty="0"/>
              <a:t>2010 ASOHF </a:t>
            </a:r>
            <a:r>
              <a:rPr lang="en-US" sz="800" dirty="0" err="1"/>
              <a:t>Planelles</a:t>
            </a:r>
            <a:r>
              <a:rPr lang="en-US" sz="800" dirty="0"/>
              <a:t> &amp; </a:t>
            </a:r>
            <a:r>
              <a:rPr lang="en-US" sz="800" dirty="0" err="1"/>
              <a:t>Quilis</a:t>
            </a:r>
            <a:endParaRPr lang="en-US" sz="800" dirty="0"/>
          </a:p>
          <a:p>
            <a:r>
              <a:rPr lang="en-US" sz="800" dirty="0"/>
              <a:t>2010 </a:t>
            </a:r>
            <a:r>
              <a:rPr lang="en-US" sz="800" dirty="0" err="1"/>
              <a:t>pSO</a:t>
            </a:r>
            <a:r>
              <a:rPr lang="en-US" sz="800" dirty="0"/>
              <a:t> Sutter &amp; Ricker</a:t>
            </a:r>
          </a:p>
          <a:p>
            <a:r>
              <a:rPr lang="en-US" sz="800" dirty="0"/>
              <a:t>2010 </a:t>
            </a:r>
            <a:r>
              <a:rPr lang="en-US" sz="800" dirty="0" err="1"/>
              <a:t>pFOF</a:t>
            </a:r>
            <a:r>
              <a:rPr lang="en-US" sz="800" dirty="0"/>
              <a:t> </a:t>
            </a:r>
            <a:r>
              <a:rPr lang="en-US" sz="800" dirty="0" err="1"/>
              <a:t>Rasera</a:t>
            </a:r>
            <a:r>
              <a:rPr lang="en-US" sz="800" dirty="0"/>
              <a:t> et al.</a:t>
            </a:r>
          </a:p>
          <a:p>
            <a:r>
              <a:rPr lang="en-US" sz="800" dirty="0"/>
              <a:t>2010 ORIGAMI </a:t>
            </a:r>
            <a:r>
              <a:rPr lang="en-US" sz="800" dirty="0" err="1"/>
              <a:t>Falck</a:t>
            </a:r>
            <a:r>
              <a:rPr lang="en-US" sz="800" dirty="0"/>
              <a:t> et al.</a:t>
            </a:r>
          </a:p>
          <a:p>
            <a:r>
              <a:rPr lang="en-US" sz="800" dirty="0"/>
              <a:t>2010 HOT </a:t>
            </a:r>
            <a:r>
              <a:rPr lang="en-US" sz="800" dirty="0" err="1"/>
              <a:t>Ascasibar</a:t>
            </a:r>
            <a:endParaRPr lang="en-US" sz="800" dirty="0"/>
          </a:p>
          <a:p>
            <a:r>
              <a:rPr lang="en-US" sz="800" dirty="0"/>
              <a:t>2010 </a:t>
            </a:r>
            <a:r>
              <a:rPr lang="en-US" sz="800" dirty="0" err="1"/>
              <a:t>Rockstar</a:t>
            </a:r>
            <a:r>
              <a:rPr lang="en-US" sz="800" dirty="0"/>
              <a:t> </a:t>
            </a:r>
            <a:r>
              <a:rPr lang="en-US" sz="800" dirty="0" err="1"/>
              <a:t>Behroozi</a:t>
            </a:r>
            <a:endParaRPr lang="en-US" sz="800" dirty="0"/>
          </a:p>
          <a:p>
            <a:endParaRPr lang="en-US" sz="800" dirty="0"/>
          </a:p>
        </p:txBody>
      </p:sp>
    </p:spTree>
    <p:extLst>
      <p:ext uri="{BB962C8B-B14F-4D97-AF65-F5344CB8AC3E}">
        <p14:creationId xmlns:p14="http://schemas.microsoft.com/office/powerpoint/2010/main" val="154903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Friends-of-Friends Algorithm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7937500" cy="4800600"/>
              </a:xfrm>
            </p:spPr>
            <p:txBody>
              <a:bodyPr/>
              <a:lstStyle/>
              <a:p>
                <a:pPr>
                  <a:buFontTx/>
                  <a:buChar char="-"/>
                </a:pPr>
                <a:r>
                  <a:rPr lang="en-US" dirty="0"/>
                  <a:t>One of the very first algorithms to detect Halos [Davis et al, 1985]</a:t>
                </a:r>
              </a:p>
              <a:p>
                <a:pPr>
                  <a:buFontTx/>
                  <a:buChar char="-"/>
                </a:pPr>
                <a:r>
                  <a:rPr lang="en-US" dirty="0"/>
                  <a:t>Simple conceptually, is the first step in many other algorithms </a:t>
                </a:r>
              </a:p>
              <a:p>
                <a:pPr>
                  <a:buFontTx/>
                  <a:buChar char="-"/>
                </a:pPr>
                <a:r>
                  <a:rPr lang="en-US" dirty="0"/>
                  <a:t>Has  a single free parameter called the </a:t>
                </a:r>
                <a:r>
                  <a:rPr lang="en-US" dirty="0">
                    <a:solidFill>
                      <a:srgbClr val="FF0000"/>
                    </a:solidFill>
                  </a:rPr>
                  <a:t>linking length </a:t>
                </a:r>
                <a14:m>
                  <m:oMath xmlns:m="http://schemas.openxmlformats.org/officeDocument/2006/math">
                    <m:r>
                      <a:rPr lang="en-US" i="1">
                        <a:solidFill>
                          <a:srgbClr val="FF0000"/>
                        </a:solidFill>
                        <a:latin typeface="Cambria Math" panose="02040503050406030204" pitchFamily="18" charset="0"/>
                      </a:rPr>
                      <m:t>𝜃</m:t>
                    </m:r>
                  </m:oMath>
                </a14:m>
                <a:r>
                  <a:rPr lang="en-US" dirty="0">
                    <a:solidFill>
                      <a:srgbClr val="FF0000"/>
                    </a:solidFill>
                  </a:rPr>
                  <a:t>.</a:t>
                </a:r>
              </a:p>
              <a:p>
                <a:pPr lvl="1">
                  <a:buFontTx/>
                  <a:buChar char="-"/>
                </a:pPr>
                <a:r>
                  <a:rPr lang="en-US" dirty="0">
                    <a:solidFill>
                      <a:srgbClr val="2F2B20"/>
                    </a:solidFill>
                  </a:rPr>
                  <a:t>Two particles are “friends” if the distance between them less than </a:t>
                </a:r>
                <a14:m>
                  <m:oMath xmlns:m="http://schemas.openxmlformats.org/officeDocument/2006/math">
                    <m:r>
                      <a:rPr lang="en-US" i="1">
                        <a:solidFill>
                          <a:srgbClr val="FF0000"/>
                        </a:solidFill>
                        <a:latin typeface="Cambria Math" panose="02040503050406030204" pitchFamily="18" charset="0"/>
                      </a:rPr>
                      <m:t>𝜃</m:t>
                    </m:r>
                  </m:oMath>
                </a14:m>
                <a:r>
                  <a:rPr lang="en-US" dirty="0">
                    <a:solidFill>
                      <a:srgbClr val="2F2B20"/>
                    </a:solidFill>
                  </a:rPr>
                  <a:t>.</a:t>
                </a:r>
              </a:p>
              <a:p>
                <a:pPr lvl="1">
                  <a:buFontTx/>
                  <a:buChar char="-"/>
                </a:pPr>
                <a:r>
                  <a:rPr lang="en-US" dirty="0">
                    <a:solidFill>
                      <a:srgbClr val="2F2B20"/>
                    </a:solidFill>
                  </a:rPr>
                  <a:t>Two particles are in the same cluster if there exists a chain of friendships between them.</a:t>
                </a:r>
              </a:p>
              <a:p>
                <a:pPr marL="114300" indent="0">
                  <a:buNone/>
                </a:pPr>
                <a:endParaRPr lang="en-US" dirty="0">
                  <a:solidFill>
                    <a:srgbClr val="2F2B20"/>
                  </a:solidFill>
                </a:endParaRPr>
              </a:p>
              <a:p>
                <a:pPr marL="114300" indent="0">
                  <a:buNone/>
                </a:pPr>
                <a:endParaRPr lang="en-US" dirty="0">
                  <a:solidFill>
                    <a:srgbClr val="FF0000"/>
                  </a:solidFill>
                </a:endParaRPr>
              </a:p>
              <a:p>
                <a:pPr marL="1143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7937500" cy="4800600"/>
              </a:xfrm>
              <a:blipFill rotWithShape="0">
                <a:blip r:embed="rId3"/>
                <a:stretch>
                  <a:fillRect t="-1017" r="-922"/>
                </a:stretch>
              </a:blipFill>
            </p:spPr>
            <p:txBody>
              <a:bodyPr/>
              <a:lstStyle/>
              <a:p>
                <a:r>
                  <a:rPr lang="en-US">
                    <a:noFill/>
                  </a:rPr>
                  <a:t> </a:t>
                </a:r>
              </a:p>
            </p:txBody>
          </p:sp>
        </mc:Fallback>
      </mc:AlternateContent>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4045" y="4000500"/>
            <a:ext cx="7406310" cy="2513013"/>
          </a:xfrm>
          <a:prstGeom prst="rect">
            <a:avLst/>
          </a:prstGeom>
        </p:spPr>
      </p:pic>
    </p:spTree>
    <p:extLst>
      <p:ext uri="{BB962C8B-B14F-4D97-AF65-F5344CB8AC3E}">
        <p14:creationId xmlns:p14="http://schemas.microsoft.com/office/powerpoint/2010/main" val="419811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AHF</a:t>
            </a:r>
          </a:p>
        </p:txBody>
      </p:sp>
      <p:sp>
        <p:nvSpPr>
          <p:cNvPr id="3" name="Content Placeholder 2"/>
          <p:cNvSpPr>
            <a:spLocks noGrp="1"/>
          </p:cNvSpPr>
          <p:nvPr>
            <p:ph idx="1"/>
          </p:nvPr>
        </p:nvSpPr>
        <p:spPr>
          <a:xfrm>
            <a:off x="457200" y="1600200"/>
            <a:ext cx="7620000" cy="1748307"/>
          </a:xfrm>
        </p:spPr>
        <p:txBody>
          <a:bodyPr/>
          <a:lstStyle/>
          <a:p>
            <a:r>
              <a:rPr lang="en-US" dirty="0"/>
              <a:t>AMIGA’s Halo Finder [</a:t>
            </a:r>
            <a:r>
              <a:rPr lang="en-US" dirty="0" err="1"/>
              <a:t>Knollmann&amp;Knebe</a:t>
            </a:r>
            <a:r>
              <a:rPr lang="en-US" dirty="0"/>
              <a:t>, 2009]:</a:t>
            </a:r>
          </a:p>
          <a:p>
            <a:pPr marL="868680" lvl="1" indent="-457200">
              <a:buFont typeface="+mj-lt"/>
              <a:buAutoNum type="arabicPeriod"/>
            </a:pPr>
            <a:r>
              <a:rPr lang="en-US" dirty="0"/>
              <a:t>Estimate densities in the regular grid</a:t>
            </a:r>
          </a:p>
          <a:p>
            <a:pPr marL="868680" lvl="1" indent="-457200">
              <a:buFont typeface="+mj-lt"/>
              <a:buAutoNum type="arabicPeriod"/>
            </a:pPr>
            <a:r>
              <a:rPr lang="en-US" dirty="0"/>
              <a:t>Find </a:t>
            </a:r>
            <a:r>
              <a:rPr lang="en-US" dirty="0" err="1"/>
              <a:t>overdense</a:t>
            </a:r>
            <a:r>
              <a:rPr lang="en-US" dirty="0"/>
              <a:t> cells according to  given threshold</a:t>
            </a:r>
          </a:p>
          <a:p>
            <a:pPr marL="868680" lvl="1" indent="-457200">
              <a:buFont typeface="+mj-lt"/>
              <a:buAutoNum type="arabicPeriod"/>
            </a:pPr>
            <a:r>
              <a:rPr lang="en-US" dirty="0"/>
              <a:t>Build </a:t>
            </a:r>
            <a:r>
              <a:rPr lang="en-US" dirty="0" err="1"/>
              <a:t>subgrid</a:t>
            </a:r>
            <a:r>
              <a:rPr lang="en-US" dirty="0"/>
              <a:t> in each cell with high density, and iterate</a:t>
            </a:r>
          </a:p>
        </p:txBody>
      </p:sp>
      <p:grpSp>
        <p:nvGrpSpPr>
          <p:cNvPr id="10" name="Group 9"/>
          <p:cNvGrpSpPr/>
          <p:nvPr/>
        </p:nvGrpSpPr>
        <p:grpSpPr>
          <a:xfrm>
            <a:off x="760744" y="3878799"/>
            <a:ext cx="2111146" cy="2049572"/>
            <a:chOff x="2511779" y="3381821"/>
            <a:chExt cx="3090930" cy="3000778"/>
          </a:xfrm>
        </p:grpSpPr>
        <p:sp>
          <p:nvSpPr>
            <p:cNvPr id="7" name="Rounded Rectangle 6"/>
            <p:cNvSpPr/>
            <p:nvPr/>
          </p:nvSpPr>
          <p:spPr>
            <a:xfrm>
              <a:off x="2511779" y="3381821"/>
              <a:ext cx="3090930" cy="30007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94715" y="3531069"/>
              <a:ext cx="2657475" cy="2676525"/>
            </a:xfrm>
            <a:prstGeom prst="rect">
              <a:avLst/>
            </a:prstGeom>
          </p:spPr>
        </p:pic>
      </p:grpSp>
      <p:grpSp>
        <p:nvGrpSpPr>
          <p:cNvPr id="11" name="Group 10"/>
          <p:cNvGrpSpPr/>
          <p:nvPr/>
        </p:nvGrpSpPr>
        <p:grpSpPr>
          <a:xfrm>
            <a:off x="2962333" y="3870002"/>
            <a:ext cx="2111146" cy="2049572"/>
            <a:chOff x="2511779" y="3381821"/>
            <a:chExt cx="3090930" cy="3000778"/>
          </a:xfrm>
        </p:grpSpPr>
        <p:sp>
          <p:nvSpPr>
            <p:cNvPr id="12" name="Rounded Rectangle 11"/>
            <p:cNvSpPr/>
            <p:nvPr/>
          </p:nvSpPr>
          <p:spPr>
            <a:xfrm>
              <a:off x="2511779" y="3381821"/>
              <a:ext cx="3090930" cy="30007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94715" y="3531069"/>
              <a:ext cx="2657475" cy="2676525"/>
            </a:xfrm>
            <a:prstGeom prst="rect">
              <a:avLst/>
            </a:prstGeom>
          </p:spPr>
        </p:pic>
      </p:grpSp>
      <p:cxnSp>
        <p:nvCxnSpPr>
          <p:cNvPr id="21" name="Straight Connector 20"/>
          <p:cNvCxnSpPr>
            <a:stCxn id="12" idx="0"/>
            <a:endCxn id="12" idx="2"/>
          </p:cNvCxnSpPr>
          <p:nvPr/>
        </p:nvCxnSpPr>
        <p:spPr>
          <a:xfrm>
            <a:off x="4017906" y="3870002"/>
            <a:ext cx="0" cy="20495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1"/>
            <a:endCxn id="12" idx="3"/>
          </p:cNvCxnSpPr>
          <p:nvPr/>
        </p:nvCxnSpPr>
        <p:spPr>
          <a:xfrm>
            <a:off x="2962333" y="4894788"/>
            <a:ext cx="211114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226866" y="3867854"/>
            <a:ext cx="2111146" cy="2049572"/>
            <a:chOff x="2511779" y="3381821"/>
            <a:chExt cx="3090930" cy="3000778"/>
          </a:xfrm>
        </p:grpSpPr>
        <p:sp>
          <p:nvSpPr>
            <p:cNvPr id="25" name="Rounded Rectangle 24"/>
            <p:cNvSpPr/>
            <p:nvPr/>
          </p:nvSpPr>
          <p:spPr>
            <a:xfrm>
              <a:off x="2511779" y="3381821"/>
              <a:ext cx="3090930" cy="30007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6" name="Picture 2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94715" y="3531069"/>
              <a:ext cx="2657475" cy="2676525"/>
            </a:xfrm>
            <a:prstGeom prst="rect">
              <a:avLst/>
            </a:prstGeom>
          </p:spPr>
        </p:pic>
      </p:grpSp>
      <p:cxnSp>
        <p:nvCxnSpPr>
          <p:cNvPr id="27" name="Straight Connector 26"/>
          <p:cNvCxnSpPr>
            <a:stCxn id="25" idx="0"/>
            <a:endCxn id="25" idx="2"/>
          </p:cNvCxnSpPr>
          <p:nvPr/>
        </p:nvCxnSpPr>
        <p:spPr>
          <a:xfrm>
            <a:off x="6282439" y="3867854"/>
            <a:ext cx="0" cy="20495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1"/>
            <a:endCxn id="25" idx="3"/>
          </p:cNvCxnSpPr>
          <p:nvPr/>
        </p:nvCxnSpPr>
        <p:spPr>
          <a:xfrm>
            <a:off x="5226866" y="4892640"/>
            <a:ext cx="21111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91960" y="3867854"/>
            <a:ext cx="9525" cy="1026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6802034" y="3883729"/>
            <a:ext cx="7156" cy="10269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43696" y="3940790"/>
            <a:ext cx="179783" cy="179783"/>
          </a:xfrm>
          <a:prstGeom prst="ellipse">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3" name="Oval 32"/>
          <p:cNvSpPr/>
          <p:nvPr/>
        </p:nvSpPr>
        <p:spPr>
          <a:xfrm>
            <a:off x="4045036" y="3902690"/>
            <a:ext cx="179783" cy="179783"/>
          </a:xfrm>
          <a:prstGeom prst="ellipse">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Oval 33"/>
          <p:cNvSpPr/>
          <p:nvPr/>
        </p:nvSpPr>
        <p:spPr>
          <a:xfrm>
            <a:off x="3794177" y="3902690"/>
            <a:ext cx="179783" cy="179783"/>
          </a:xfrm>
          <a:prstGeom prst="ellipse">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Oval 34"/>
          <p:cNvSpPr/>
          <p:nvPr/>
        </p:nvSpPr>
        <p:spPr>
          <a:xfrm>
            <a:off x="4045036" y="5708630"/>
            <a:ext cx="179783" cy="179783"/>
          </a:xfrm>
          <a:prstGeom prst="ellipse">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Oval 35"/>
          <p:cNvSpPr/>
          <p:nvPr/>
        </p:nvSpPr>
        <p:spPr>
          <a:xfrm>
            <a:off x="3801196" y="5708630"/>
            <a:ext cx="179783" cy="179783"/>
          </a:xfrm>
          <a:prstGeom prst="ellipse">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Oval 36"/>
          <p:cNvSpPr/>
          <p:nvPr/>
        </p:nvSpPr>
        <p:spPr>
          <a:xfrm>
            <a:off x="6633850" y="4716044"/>
            <a:ext cx="122795" cy="122795"/>
          </a:xfrm>
          <a:prstGeom prst="ellipse">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9" name="Oval 38"/>
          <p:cNvSpPr/>
          <p:nvPr/>
        </p:nvSpPr>
        <p:spPr>
          <a:xfrm>
            <a:off x="6839590" y="4716044"/>
            <a:ext cx="122795" cy="122795"/>
          </a:xfrm>
          <a:prstGeom prst="ellipse">
            <a:avLst/>
          </a:prstGeom>
          <a:solidFill>
            <a:srgbClr val="92D050"/>
          </a:solidFill>
          <a:ln>
            <a:solidFill>
              <a:srgbClr val="92D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0" name="Oval 39"/>
          <p:cNvSpPr/>
          <p:nvPr/>
        </p:nvSpPr>
        <p:spPr>
          <a:xfrm>
            <a:off x="6831970" y="3931184"/>
            <a:ext cx="122795" cy="122795"/>
          </a:xfrm>
          <a:prstGeom prst="ellipse">
            <a:avLst/>
          </a:prstGeom>
          <a:solidFill>
            <a:srgbClr val="92D050"/>
          </a:solidFill>
          <a:ln>
            <a:solidFill>
              <a:srgbClr val="92D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Oval 40"/>
          <p:cNvSpPr/>
          <p:nvPr/>
        </p:nvSpPr>
        <p:spPr>
          <a:xfrm>
            <a:off x="6618610" y="3931184"/>
            <a:ext cx="122795" cy="122795"/>
          </a:xfrm>
          <a:prstGeom prst="ellipse">
            <a:avLst/>
          </a:prstGeom>
          <a:solidFill>
            <a:srgbClr val="92D050"/>
          </a:solidFill>
          <a:ln>
            <a:solidFill>
              <a:srgbClr val="92D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2" name="Oval 41"/>
          <p:cNvSpPr/>
          <p:nvPr/>
        </p:nvSpPr>
        <p:spPr>
          <a:xfrm>
            <a:off x="1490350" y="6064784"/>
            <a:ext cx="122795" cy="122795"/>
          </a:xfrm>
          <a:prstGeom prst="ellipse">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Oval 42"/>
          <p:cNvSpPr/>
          <p:nvPr/>
        </p:nvSpPr>
        <p:spPr>
          <a:xfrm>
            <a:off x="1497970" y="6278144"/>
            <a:ext cx="122795" cy="122795"/>
          </a:xfrm>
          <a:prstGeom prst="ellipse">
            <a:avLst/>
          </a:prstGeom>
          <a:solidFill>
            <a:srgbClr val="92D050"/>
          </a:solidFill>
          <a:ln>
            <a:solidFill>
              <a:srgbClr val="92D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TextBox 43"/>
          <p:cNvSpPr txBox="1"/>
          <p:nvPr/>
        </p:nvSpPr>
        <p:spPr>
          <a:xfrm>
            <a:off x="1620765" y="5987681"/>
            <a:ext cx="957313" cy="276999"/>
          </a:xfrm>
          <a:prstGeom prst="rect">
            <a:avLst/>
          </a:prstGeom>
          <a:noFill/>
        </p:spPr>
        <p:txBody>
          <a:bodyPr wrap="none" rtlCol="0">
            <a:spAutoFit/>
          </a:bodyPr>
          <a:lstStyle/>
          <a:p>
            <a:r>
              <a:rPr lang="en-US" sz="1200" dirty="0"/>
              <a:t>High density</a:t>
            </a:r>
          </a:p>
        </p:txBody>
      </p:sp>
      <p:sp>
        <p:nvSpPr>
          <p:cNvPr id="45" name="TextBox 44"/>
          <p:cNvSpPr txBox="1"/>
          <p:nvPr/>
        </p:nvSpPr>
        <p:spPr>
          <a:xfrm>
            <a:off x="1620765" y="6193421"/>
            <a:ext cx="929485" cy="276999"/>
          </a:xfrm>
          <a:prstGeom prst="rect">
            <a:avLst/>
          </a:prstGeom>
          <a:noFill/>
        </p:spPr>
        <p:txBody>
          <a:bodyPr wrap="none" rtlCol="0">
            <a:spAutoFit/>
          </a:bodyPr>
          <a:lstStyle/>
          <a:p>
            <a:r>
              <a:rPr lang="en-US" sz="1200" dirty="0"/>
              <a:t>Low density</a:t>
            </a:r>
          </a:p>
        </p:txBody>
      </p:sp>
    </p:spTree>
    <p:extLst>
      <p:ext uri="{BB962C8B-B14F-4D97-AF65-F5344CB8AC3E}">
        <p14:creationId xmlns:p14="http://schemas.microsoft.com/office/powerpoint/2010/main" val="335472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134"/>
            <a:ext cx="7620000" cy="1143000"/>
          </a:xfrm>
        </p:spPr>
        <p:txBody>
          <a:bodyPr/>
          <a:lstStyle/>
          <a:p>
            <a:r>
              <a:rPr lang="en-US" dirty="0"/>
              <a:t>VOBOZ</a:t>
            </a:r>
          </a:p>
        </p:txBody>
      </p:sp>
      <p:sp>
        <p:nvSpPr>
          <p:cNvPr id="3" name="Content Placeholder 2"/>
          <p:cNvSpPr>
            <a:spLocks noGrp="1"/>
          </p:cNvSpPr>
          <p:nvPr>
            <p:ph idx="1"/>
          </p:nvPr>
        </p:nvSpPr>
        <p:spPr>
          <a:xfrm>
            <a:off x="0" y="2201248"/>
            <a:ext cx="3933371" cy="2929559"/>
          </a:xfrm>
        </p:spPr>
        <p:txBody>
          <a:bodyPr>
            <a:normAutofit lnSpcReduction="10000"/>
          </a:bodyPr>
          <a:lstStyle/>
          <a:p>
            <a:r>
              <a:rPr lang="en-US" dirty="0" err="1"/>
              <a:t>VOronoi</a:t>
            </a:r>
            <a:r>
              <a:rPr lang="en-US" dirty="0"/>
              <a:t> </a:t>
            </a:r>
            <a:r>
              <a:rPr lang="en-US" dirty="0" err="1"/>
              <a:t>BOund</a:t>
            </a:r>
            <a:r>
              <a:rPr lang="en-US" dirty="0"/>
              <a:t> Zones                [</a:t>
            </a:r>
            <a:r>
              <a:rPr lang="en-US" dirty="0" err="1"/>
              <a:t>Neyrinck</a:t>
            </a:r>
            <a:r>
              <a:rPr lang="en-US" dirty="0"/>
              <a:t> et al, 2004]:</a:t>
            </a:r>
          </a:p>
          <a:p>
            <a:pPr marL="868680" lvl="1" indent="-457200">
              <a:buFont typeface="+mj-lt"/>
              <a:buAutoNum type="arabicPeriod"/>
            </a:pPr>
            <a:r>
              <a:rPr lang="en-US" dirty="0"/>
              <a:t>Create </a:t>
            </a:r>
            <a:r>
              <a:rPr lang="en-US" dirty="0" err="1"/>
              <a:t>Voronoi</a:t>
            </a:r>
            <a:r>
              <a:rPr lang="en-US" dirty="0"/>
              <a:t> Tessellation </a:t>
            </a:r>
          </a:p>
          <a:p>
            <a:pPr marL="868680" lvl="1" indent="-457200">
              <a:buFont typeface="+mj-lt"/>
              <a:buAutoNum type="arabicPeriod"/>
            </a:pPr>
            <a:r>
              <a:rPr lang="en-US" dirty="0"/>
              <a:t>Measure the density at each particle, based on size of </a:t>
            </a:r>
            <a:r>
              <a:rPr lang="en-US" dirty="0" err="1"/>
              <a:t>Voronoi</a:t>
            </a:r>
            <a:r>
              <a:rPr lang="en-US" dirty="0"/>
              <a:t> cell</a:t>
            </a:r>
          </a:p>
          <a:p>
            <a:pPr marL="868680" lvl="1" indent="-457200">
              <a:buFont typeface="+mj-lt"/>
              <a:buAutoNum type="arabicPeriod"/>
            </a:pPr>
            <a:r>
              <a:rPr lang="en-US" dirty="0"/>
              <a:t>Group particles around density maxima; </a:t>
            </a:r>
            <a:endParaRPr lang="en-US" sz="5400" dirty="0"/>
          </a:p>
        </p:txBody>
      </p:sp>
      <p:pic>
        <p:nvPicPr>
          <p:cNvPr id="4" name="Picture 3"/>
          <p:cNvPicPr>
            <a:picLocks noChangeAspect="1"/>
          </p:cNvPicPr>
          <p:nvPr/>
        </p:nvPicPr>
        <p:blipFill>
          <a:blip r:embed="rId2"/>
          <a:stretch>
            <a:fillRect/>
          </a:stretch>
        </p:blipFill>
        <p:spPr>
          <a:xfrm>
            <a:off x="4136572" y="1623391"/>
            <a:ext cx="4097419" cy="4085275"/>
          </a:xfrm>
          <a:prstGeom prst="rect">
            <a:avLst/>
          </a:prstGeom>
        </p:spPr>
      </p:pic>
    </p:spTree>
    <p:extLst>
      <p:ext uri="{BB962C8B-B14F-4D97-AF65-F5344CB8AC3E}">
        <p14:creationId xmlns:p14="http://schemas.microsoft.com/office/powerpoint/2010/main" val="121823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64"/>
            <a:ext cx="7620000" cy="1143000"/>
          </a:xfrm>
        </p:spPr>
        <p:txBody>
          <a:bodyPr/>
          <a:lstStyle/>
          <a:p>
            <a:r>
              <a:rPr lang="en-US" dirty="0"/>
              <a:t>Memory issue</a:t>
            </a:r>
          </a:p>
        </p:txBody>
      </p:sp>
      <p:sp>
        <p:nvSpPr>
          <p:cNvPr id="3" name="Content Placeholder 2"/>
          <p:cNvSpPr>
            <a:spLocks noGrp="1"/>
          </p:cNvSpPr>
          <p:nvPr>
            <p:ph idx="1"/>
          </p:nvPr>
        </p:nvSpPr>
        <p:spPr>
          <a:xfrm>
            <a:off x="457200" y="1934031"/>
            <a:ext cx="7620000" cy="565652"/>
          </a:xfrm>
        </p:spPr>
        <p:txBody>
          <a:bodyPr/>
          <a:lstStyle/>
          <a:p>
            <a:pPr marL="114300" indent="0" algn="ctr">
              <a:buNone/>
            </a:pPr>
            <a:r>
              <a:rPr lang="en-US" dirty="0"/>
              <a:t>All current halo finders requires to load all the data into memory </a:t>
            </a:r>
          </a:p>
        </p:txBody>
      </p:sp>
      <p:sp>
        <p:nvSpPr>
          <p:cNvPr id="4" name="Right Arrow 3"/>
          <p:cNvSpPr/>
          <p:nvPr/>
        </p:nvSpPr>
        <p:spPr>
          <a:xfrm rot="5400000">
            <a:off x="3932967" y="2560040"/>
            <a:ext cx="668466" cy="54775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Content Placeholder 2"/>
          <p:cNvSpPr txBox="1">
            <a:spLocks/>
          </p:cNvSpPr>
          <p:nvPr/>
        </p:nvSpPr>
        <p:spPr>
          <a:xfrm>
            <a:off x="558798" y="5032430"/>
            <a:ext cx="7620000" cy="84545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dirty="0"/>
              <a:t>To build a scalable solution we need to develop </a:t>
            </a:r>
          </a:p>
          <a:p>
            <a:pPr marL="114300" indent="0" algn="ctr">
              <a:buFont typeface="Arial" pitchFamily="34" charset="0"/>
              <a:buNone/>
            </a:pPr>
            <a:r>
              <a:rPr lang="en-US" dirty="0"/>
              <a:t>an algorithm with </a:t>
            </a:r>
            <a:r>
              <a:rPr lang="en-US" dirty="0" err="1"/>
              <a:t>sublinear</a:t>
            </a:r>
            <a:r>
              <a:rPr lang="en-US" dirty="0"/>
              <a:t> memory usage</a:t>
            </a:r>
          </a:p>
        </p:txBody>
      </p:sp>
      <p:sp>
        <p:nvSpPr>
          <p:cNvPr id="9" name="Right Arrow 8"/>
          <p:cNvSpPr/>
          <p:nvPr/>
        </p:nvSpPr>
        <p:spPr>
          <a:xfrm rot="5400000">
            <a:off x="3940225" y="4265470"/>
            <a:ext cx="668466" cy="54775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11" name="Content Placeholder 2"/>
              <p:cNvSpPr txBox="1">
                <a:spLocks/>
              </p:cNvSpPr>
              <p:nvPr/>
            </p:nvSpPr>
            <p:spPr>
              <a:xfrm>
                <a:off x="616860" y="3385459"/>
                <a:ext cx="7620000" cy="84545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dirty="0"/>
                  <a:t>Each time snapshot from the simulation with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12</m:t>
                        </m:r>
                      </m:sup>
                    </m:sSup>
                  </m:oMath>
                </a14:m>
                <a:r>
                  <a:rPr lang="en-US" dirty="0"/>
                  <a:t> particles will require 12 terabytes of memory </a:t>
                </a: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616860" y="3385459"/>
                <a:ext cx="7620000" cy="845458"/>
              </a:xfrm>
              <a:prstGeom prst="rect">
                <a:avLst/>
              </a:prstGeom>
              <a:blipFill rotWithShape="0">
                <a:blip r:embed="rId2"/>
                <a:stretch>
                  <a:fillRect t="-4317" r="-800" b="-5036"/>
                </a:stretch>
              </a:blipFill>
            </p:spPr>
            <p:txBody>
              <a:bodyPr/>
              <a:lstStyle/>
              <a:p>
                <a:r>
                  <a:rPr lang="en-US">
                    <a:noFill/>
                  </a:rPr>
                  <a:t> </a:t>
                </a:r>
              </a:p>
            </p:txBody>
          </p:sp>
        </mc:Fallback>
      </mc:AlternateContent>
    </p:spTree>
    <p:extLst>
      <p:ext uri="{BB962C8B-B14F-4D97-AF65-F5344CB8AC3E}">
        <p14:creationId xmlns:p14="http://schemas.microsoft.com/office/powerpoint/2010/main" val="146517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Streaming algorithms:</a:t>
            </a:r>
            <a:endParaRPr lang="en-US" sz="40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1650" y="1303339"/>
                <a:ext cx="6046470" cy="3575240"/>
              </a:xfrm>
            </p:spPr>
            <p:txBody>
              <a:bodyPr>
                <a:normAutofit/>
              </a:bodyPr>
              <a:lstStyle/>
              <a:p>
                <a:pPr marL="0" indent="0">
                  <a:buNone/>
                </a:pPr>
                <a:r>
                  <a:rPr lang="en-US" sz="2800" dirty="0"/>
                  <a:t>Network traffic analysis</a:t>
                </a:r>
                <a:endParaRPr lang="en-US" sz="2800" dirty="0">
                  <a:solidFill>
                    <a:srgbClr val="FF0000"/>
                  </a:solidFill>
                </a:endParaRPr>
              </a:p>
              <a:p>
                <a:pPr marL="0" indent="0">
                  <a:buNone/>
                </a:pPr>
                <a:r>
                  <a:rPr lang="en-US" dirty="0">
                    <a:solidFill>
                      <a:srgbClr val="FF0000"/>
                    </a:solidFill>
                  </a:rPr>
                  <a:t>Goal</a:t>
                </a:r>
                <a:r>
                  <a:rPr lang="en-US" dirty="0"/>
                  <a:t>: 	maintain Source/Destination statistics on 	data packets going through node (router)</a:t>
                </a:r>
              </a:p>
              <a:p>
                <a:pPr marL="0" indent="0">
                  <a:buNone/>
                </a:pPr>
                <a:r>
                  <a:rPr lang="en-US" dirty="0">
                    <a:solidFill>
                      <a:srgbClr val="FF0000"/>
                    </a:solidFill>
                  </a:rPr>
                  <a:t>Naive solution</a:t>
                </a:r>
                <a:r>
                  <a:rPr lang="en-US" dirty="0"/>
                  <a:t>: store matrix of counters</a:t>
                </a:r>
              </a:p>
              <a:p>
                <a:pPr marL="0" indent="0">
                  <a:buNone/>
                </a:pPr>
                <a:r>
                  <a:rPr lang="en-US" dirty="0"/>
                  <a:t>	for each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𝑠𝑑</m:t>
                    </m:r>
                    <m:r>
                      <a:rPr lang="en-US" i="1" dirty="0" smtClean="0">
                        <a:latin typeface="Cambria Math" panose="02040503050406030204" pitchFamily="18" charset="0"/>
                      </a:rPr>
                      <m:t>)</m:t>
                    </m:r>
                  </m:oMath>
                </a14:m>
                <a:r>
                  <a:rPr lang="en-US" dirty="0"/>
                  <a:t> packet increment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𝑠𝑑</m:t>
                        </m:r>
                      </m:sub>
                    </m:sSub>
                  </m:oMath>
                </a14:m>
                <a:endParaRPr lang="en-US" dirty="0"/>
              </a:p>
              <a:p>
                <a:pPr marL="0" indent="0">
                  <a:buNone/>
                </a:pPr>
                <a:r>
                  <a:rPr lang="en-US" dirty="0">
                    <a:solidFill>
                      <a:srgbClr val="FF0000"/>
                    </a:solidFill>
                  </a:rPr>
                  <a:t>Issue</a:t>
                </a:r>
                <a:r>
                  <a:rPr lang="en-US" dirty="0"/>
                  <a:t>: 	space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32</m:t>
                        </m:r>
                      </m:sup>
                    </m:sSup>
                    <m:r>
                      <a:rPr lang="en-US" b="0"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32</m:t>
                        </m:r>
                      </m:sup>
                    </m:sSup>
                  </m:oMath>
                </a14:m>
                <a:r>
                  <a:rPr lang="en-US" dirty="0"/>
                  <a:t> entries)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1650" y="1303339"/>
                <a:ext cx="6046470" cy="3575240"/>
              </a:xfrm>
              <a:blipFill rotWithShape="0">
                <a:blip r:embed="rId2"/>
                <a:stretch>
                  <a:fillRect l="-2016" t="-170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232727427"/>
              </p:ext>
            </p:extLst>
          </p:nvPr>
        </p:nvGraphicFramePr>
        <p:xfrm>
          <a:off x="6187278" y="4001538"/>
          <a:ext cx="2087336" cy="2362200"/>
        </p:xfrm>
        <a:graphic>
          <a:graphicData uri="http://schemas.openxmlformats.org/drawingml/2006/table">
            <a:tbl>
              <a:tblPr>
                <a:tableStyleId>{5C22544A-7EE6-4342-B048-85BDC9FD1C3A}</a:tableStyleId>
              </a:tblPr>
              <a:tblGrid>
                <a:gridCol w="162560">
                  <a:extLst>
                    <a:ext uri="{9D8B030D-6E8A-4147-A177-3AD203B41FA5}">
                      <a16:colId xmlns:a16="http://schemas.microsoft.com/office/drawing/2014/main" val="20000"/>
                    </a:ext>
                  </a:extLst>
                </a:gridCol>
                <a:gridCol w="213864">
                  <a:extLst>
                    <a:ext uri="{9D8B030D-6E8A-4147-A177-3AD203B41FA5}">
                      <a16:colId xmlns:a16="http://schemas.microsoft.com/office/drawing/2014/main" val="20001"/>
                    </a:ext>
                  </a:extLst>
                </a:gridCol>
                <a:gridCol w="213864">
                  <a:extLst>
                    <a:ext uri="{9D8B030D-6E8A-4147-A177-3AD203B41FA5}">
                      <a16:colId xmlns:a16="http://schemas.microsoft.com/office/drawing/2014/main" val="20002"/>
                    </a:ext>
                  </a:extLst>
                </a:gridCol>
                <a:gridCol w="213864">
                  <a:extLst>
                    <a:ext uri="{9D8B030D-6E8A-4147-A177-3AD203B41FA5}">
                      <a16:colId xmlns:a16="http://schemas.microsoft.com/office/drawing/2014/main" val="20003"/>
                    </a:ext>
                  </a:extLst>
                </a:gridCol>
                <a:gridCol w="213864">
                  <a:extLst>
                    <a:ext uri="{9D8B030D-6E8A-4147-A177-3AD203B41FA5}">
                      <a16:colId xmlns:a16="http://schemas.microsoft.com/office/drawing/2014/main" val="20004"/>
                    </a:ext>
                  </a:extLst>
                </a:gridCol>
                <a:gridCol w="213864">
                  <a:extLst>
                    <a:ext uri="{9D8B030D-6E8A-4147-A177-3AD203B41FA5}">
                      <a16:colId xmlns:a16="http://schemas.microsoft.com/office/drawing/2014/main" val="20005"/>
                    </a:ext>
                  </a:extLst>
                </a:gridCol>
                <a:gridCol w="213864">
                  <a:extLst>
                    <a:ext uri="{9D8B030D-6E8A-4147-A177-3AD203B41FA5}">
                      <a16:colId xmlns:a16="http://schemas.microsoft.com/office/drawing/2014/main" val="20006"/>
                    </a:ext>
                  </a:extLst>
                </a:gridCol>
                <a:gridCol w="213864">
                  <a:extLst>
                    <a:ext uri="{9D8B030D-6E8A-4147-A177-3AD203B41FA5}">
                      <a16:colId xmlns:a16="http://schemas.microsoft.com/office/drawing/2014/main" val="20007"/>
                    </a:ext>
                  </a:extLst>
                </a:gridCol>
                <a:gridCol w="213864">
                  <a:extLst>
                    <a:ext uri="{9D8B030D-6E8A-4147-A177-3AD203B41FA5}">
                      <a16:colId xmlns:a16="http://schemas.microsoft.com/office/drawing/2014/main" val="20008"/>
                    </a:ext>
                  </a:extLst>
                </a:gridCol>
                <a:gridCol w="213864">
                  <a:extLst>
                    <a:ext uri="{9D8B030D-6E8A-4147-A177-3AD203B41FA5}">
                      <a16:colId xmlns:a16="http://schemas.microsoft.com/office/drawing/2014/main" val="20009"/>
                    </a:ext>
                  </a:extLst>
                </a:gridCol>
              </a:tblGrid>
              <a:tr h="267000">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31286">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21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tcPr>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6700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4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8" name="Straight Arrow Connector 7"/>
          <p:cNvCxnSpPr/>
          <p:nvPr/>
        </p:nvCxnSpPr>
        <p:spPr>
          <a:xfrm>
            <a:off x="6836690" y="3790257"/>
            <a:ext cx="0" cy="1335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5607" y="5277065"/>
            <a:ext cx="13483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650709" y="5011280"/>
                <a:ext cx="622606"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dirty="0">
                              <a:latin typeface="Cambria Math" panose="02040503050406030204" pitchFamily="18" charset="0"/>
                            </a:rPr>
                          </m:ctrlPr>
                        </m:sSubPr>
                        <m:e>
                          <m:r>
                            <a:rPr lang="en-US" sz="2100" i="1" dirty="0">
                              <a:latin typeface="Cambria Math" panose="02040503050406030204" pitchFamily="18" charset="0"/>
                            </a:rPr>
                            <m:t>𝑥</m:t>
                          </m:r>
                        </m:e>
                        <m:sub>
                          <m:r>
                            <a:rPr lang="en-US" sz="2100" i="1" dirty="0" err="1">
                              <a:latin typeface="Cambria Math" panose="02040503050406030204" pitchFamily="18" charset="0"/>
                            </a:rPr>
                            <m:t>𝑠𝑑</m:t>
                          </m:r>
                        </m:sub>
                      </m:sSub>
                    </m:oMath>
                  </m:oMathPara>
                </a14:m>
                <a:endParaRPr lang="en-US" sz="21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650709" y="5011280"/>
                <a:ext cx="622606" cy="415498"/>
              </a:xfrm>
              <a:prstGeom prst="rect">
                <a:avLst/>
              </a:prstGeom>
              <a:blipFill rotWithShape="0">
                <a:blip r:embed="rId3"/>
                <a:stretch>
                  <a:fillRect b="-1471"/>
                </a:stretch>
              </a:blipFill>
            </p:spPr>
            <p:txBody>
              <a:bodyPr/>
              <a:lstStyle/>
              <a:p>
                <a:r>
                  <a:rPr lang="en-US">
                    <a:noFill/>
                  </a:rPr>
                  <a:t> </a:t>
                </a:r>
              </a:p>
            </p:txBody>
          </p:sp>
        </mc:Fallback>
      </mc:AlternateContent>
      <p:sp>
        <p:nvSpPr>
          <p:cNvPr id="24" name="TextBox 23"/>
          <p:cNvSpPr txBox="1"/>
          <p:nvPr/>
        </p:nvSpPr>
        <p:spPr>
          <a:xfrm>
            <a:off x="6145327" y="3384739"/>
            <a:ext cx="1442318" cy="415498"/>
          </a:xfrm>
          <a:prstGeom prst="rect">
            <a:avLst/>
          </a:prstGeom>
          <a:noFill/>
        </p:spPr>
        <p:txBody>
          <a:bodyPr wrap="none" rtlCol="0">
            <a:spAutoFit/>
          </a:bodyPr>
          <a:lstStyle/>
          <a:p>
            <a:r>
              <a:rPr lang="en-US" sz="2100" dirty="0"/>
              <a:t>Destination</a:t>
            </a:r>
          </a:p>
        </p:txBody>
      </p:sp>
      <p:sp>
        <p:nvSpPr>
          <p:cNvPr id="25" name="TextBox 24"/>
          <p:cNvSpPr txBox="1"/>
          <p:nvPr/>
        </p:nvSpPr>
        <p:spPr>
          <a:xfrm rot="16200000">
            <a:off x="4644028" y="5482237"/>
            <a:ext cx="930896" cy="415498"/>
          </a:xfrm>
          <a:prstGeom prst="rect">
            <a:avLst/>
          </a:prstGeom>
          <a:noFill/>
        </p:spPr>
        <p:txBody>
          <a:bodyPr wrap="none" rtlCol="0">
            <a:spAutoFit/>
          </a:bodyPr>
          <a:lstStyle/>
          <a:p>
            <a:r>
              <a:rPr lang="en-US" sz="2100" dirty="0"/>
              <a:t>Source</a:t>
            </a:r>
          </a:p>
        </p:txBody>
      </p:sp>
      <p:pic>
        <p:nvPicPr>
          <p:cNvPr id="2050" name="Picture 2" descr="http://cdn.makeuseof.com/wp-content/uploads/2013/03/onion-routing-1.jpg?416b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0"/>
            <a:ext cx="476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751876" y="6155434"/>
            <a:ext cx="279400" cy="29684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3397161" y="4670358"/>
            <a:ext cx="158115" cy="167246"/>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1436755" y="6399711"/>
            <a:ext cx="808042" cy="369332"/>
          </a:xfrm>
          <a:prstGeom prst="rect">
            <a:avLst/>
          </a:prstGeom>
          <a:noFill/>
        </p:spPr>
        <p:txBody>
          <a:bodyPr wrap="none" rtlCol="0">
            <a:spAutoFit/>
          </a:bodyPr>
          <a:lstStyle/>
          <a:p>
            <a:r>
              <a:rPr lang="en-US" dirty="0"/>
              <a:t>source</a:t>
            </a:r>
          </a:p>
        </p:txBody>
      </p:sp>
      <p:sp>
        <p:nvSpPr>
          <p:cNvPr id="14" name="TextBox 13"/>
          <p:cNvSpPr txBox="1"/>
          <p:nvPr/>
        </p:nvSpPr>
        <p:spPr>
          <a:xfrm>
            <a:off x="3014302" y="4774104"/>
            <a:ext cx="1242776" cy="369332"/>
          </a:xfrm>
          <a:prstGeom prst="rect">
            <a:avLst/>
          </a:prstGeom>
          <a:noFill/>
        </p:spPr>
        <p:txBody>
          <a:bodyPr wrap="none" rtlCol="0">
            <a:spAutoFit/>
          </a:bodyPr>
          <a:lstStyle/>
          <a:p>
            <a:r>
              <a:rPr lang="en-US" dirty="0"/>
              <a:t>destination</a:t>
            </a:r>
          </a:p>
        </p:txBody>
      </p:sp>
      <p:pic>
        <p:nvPicPr>
          <p:cNvPr id="2052" name="Picture 4" descr="http://www.cisco.com/en/US/prod/routers/ps5853/ps8321/prod_large_photo0900aecd806cdda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89077" y="5036601"/>
            <a:ext cx="592826" cy="4742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26902" y="5282104"/>
            <a:ext cx="774764" cy="369332"/>
          </a:xfrm>
          <a:prstGeom prst="rect">
            <a:avLst/>
          </a:prstGeom>
          <a:noFill/>
        </p:spPr>
        <p:txBody>
          <a:bodyPr wrap="none" rtlCol="0">
            <a:spAutoFit/>
          </a:bodyPr>
          <a:lstStyle/>
          <a:p>
            <a:r>
              <a:rPr lang="en-US" dirty="0"/>
              <a:t>router</a:t>
            </a:r>
          </a:p>
        </p:txBody>
      </p:sp>
      <p:sp>
        <p:nvSpPr>
          <p:cNvPr id="18" name="Explosion 1 17"/>
          <p:cNvSpPr/>
          <p:nvPr/>
        </p:nvSpPr>
        <p:spPr>
          <a:xfrm>
            <a:off x="6080088" y="1143000"/>
            <a:ext cx="2557780" cy="1445578"/>
          </a:xfrm>
          <a:prstGeom prst="irregularSeal1">
            <a:avLst/>
          </a:prstGeom>
          <a:ln/>
        </p:spPr>
        <p:style>
          <a:lnRef idx="1">
            <a:schemeClr val="accent2"/>
          </a:lnRef>
          <a:fillRef idx="3">
            <a:schemeClr val="accent2"/>
          </a:fillRef>
          <a:effectRef idx="2">
            <a:schemeClr val="accent2"/>
          </a:effectRef>
          <a:fontRef idx="minor">
            <a:schemeClr val="lt1"/>
          </a:fontRef>
        </p:style>
        <p:txBody>
          <a:bodyPr/>
          <a:lstStyle/>
          <a:p>
            <a:pPr algn="ctr"/>
            <a:r>
              <a:rPr lang="en-US" dirty="0"/>
              <a:t>Motivational Example</a:t>
            </a:r>
          </a:p>
        </p:txBody>
      </p:sp>
    </p:spTree>
    <p:extLst>
      <p:ext uri="{BB962C8B-B14F-4D97-AF65-F5344CB8AC3E}">
        <p14:creationId xmlns:p14="http://schemas.microsoft.com/office/powerpoint/2010/main" val="8943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78768"/>
                <a:ext cx="8401050" cy="3361531"/>
              </a:xfrm>
            </p:spPr>
            <p:txBody>
              <a:bodyPr>
                <a:noAutofit/>
              </a:bodyPr>
              <a:lstStyle/>
              <a:p>
                <a:pPr marL="0" indent="0">
                  <a:buNone/>
                </a:pPr>
                <a:r>
                  <a:rPr lang="en-US" sz="2000" dirty="0">
                    <a:solidFill>
                      <a:srgbClr val="FF0000"/>
                    </a:solidFill>
                  </a:rPr>
                  <a:t>Stream</a:t>
                </a:r>
                <a:r>
                  <a:rPr lang="en-US" sz="2000" dirty="0"/>
                  <a:t>: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 </m:t>
                    </m:r>
                  </m:oMath>
                </a14:m>
                <a:r>
                  <a:rPr lang="en-US" sz="2000" dirty="0"/>
                  <a:t>elements from dictionary of size </a:t>
                </a:r>
                <a14:m>
                  <m:oMath xmlns:m="http://schemas.openxmlformats.org/officeDocument/2006/math">
                    <m:r>
                      <a:rPr lang="en-US" sz="2000" i="1" dirty="0" smtClean="0">
                        <a:latin typeface="Cambria Math" panose="02040503050406030204" pitchFamily="18" charset="0"/>
                      </a:rPr>
                      <m:t>𝑛</m:t>
                    </m:r>
                  </m:oMath>
                </a14:m>
                <a:r>
                  <a:rPr lang="en-US" sz="2000" dirty="0"/>
                  <a:t>                                              	  e.g.  </a:t>
                </a:r>
                <a14:m>
                  <m:oMath xmlns:m="http://schemas.openxmlformats.org/officeDocument/2006/math">
                    <m:r>
                      <m:rPr>
                        <m:sty m:val="p"/>
                      </m:rPr>
                      <a:rPr lang="en-US" sz="2000" b="0" i="0" dirty="0" smtClean="0">
                        <a:latin typeface="Cambria Math" panose="02040503050406030204" pitchFamily="18" charset="0"/>
                      </a:rPr>
                      <m:t>D</m:t>
                    </m:r>
                    <m:r>
                      <a:rPr lang="en-US" sz="2000" b="0" i="0" dirty="0" smtClean="0">
                        <a:latin typeface="Cambria Math" panose="02040503050406030204" pitchFamily="18" charset="0"/>
                      </a:rPr>
                      <m:t>=</m:t>
                    </m:r>
                    <m:sSub>
                      <m:sSubPr>
                        <m:ctrlPr>
                          <a:rPr lang="en-US" sz="2000" i="1" dirty="0" smtClean="0">
                            <a:latin typeface="Cambria Math" panose="02040503050406030204" pitchFamily="18" charset="0"/>
                          </a:rPr>
                        </m:ctrlPr>
                      </m:sSubPr>
                      <m:e>
                        <m:r>
                          <m:rPr>
                            <m:lit/>
                          </m:rPr>
                          <a:rPr lang="en-US" sz="2000" b="0" i="1" dirty="0" smtClean="0">
                            <a:latin typeface="Cambria Math" panose="02040503050406030204" pitchFamily="18" charset="0"/>
                          </a:rPr>
                          <m:t>{</m:t>
                        </m:r>
                        <m:r>
                          <a:rPr lang="en-US" sz="2000" i="1" dirty="0" smtClean="0">
                            <a:latin typeface="Cambria Math" panose="02040503050406030204" pitchFamily="18" charset="0"/>
                          </a:rPr>
                          <m:t>𝑥</m:t>
                        </m:r>
                      </m:e>
                      <m:sub>
                        <m:r>
                          <a:rPr lang="en-US" sz="2000" i="1" dirty="0" smtClean="0">
                            <a:latin typeface="Cambria Math" panose="02040503050406030204" pitchFamily="18" charset="0"/>
                          </a:rPr>
                          <m:t>1</m:t>
                        </m:r>
                      </m:sub>
                    </m:sSub>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𝑥</m:t>
                        </m:r>
                      </m:e>
                      <m:sub>
                        <m:r>
                          <a:rPr lang="en-US" sz="2000" i="1" dirty="0" smtClean="0">
                            <a:latin typeface="Cambria Math" panose="02040503050406030204" pitchFamily="18" charset="0"/>
                          </a:rPr>
                          <m:t>2</m:t>
                        </m:r>
                      </m:sub>
                    </m:sSub>
                    <m:r>
                      <a:rPr lang="en-US" sz="2000" b="0" i="1" dirty="0" smtClean="0">
                        <a:latin typeface="Cambria Math" panose="02040503050406030204" pitchFamily="18" charset="0"/>
                      </a:rPr>
                      <m:t>…</m:t>
                    </m:r>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err="1" smtClean="0">
                            <a:latin typeface="Cambria Math" panose="02040503050406030204" pitchFamily="18" charset="0"/>
                          </a:rPr>
                          <m:t>𝑥</m:t>
                        </m:r>
                      </m:e>
                      <m:sub>
                        <m:r>
                          <a:rPr lang="en-US" sz="2000" i="1" dirty="0" err="1" smtClean="0">
                            <a:latin typeface="Cambria Math" panose="02040503050406030204" pitchFamily="18" charset="0"/>
                          </a:rPr>
                          <m:t>𝑚</m:t>
                        </m:r>
                      </m:sub>
                    </m:sSub>
                    <m:r>
                      <m:rPr>
                        <m:lit/>
                      </m:rPr>
                      <a:rPr lang="en-US" sz="2000" b="0" i="1" dirty="0" smtClean="0">
                        <a:latin typeface="Cambria Math" panose="02040503050406030204" pitchFamily="18" charset="0"/>
                      </a:rPr>
                      <m:t>}</m:t>
                    </m:r>
                    <m:r>
                      <a:rPr lang="en-US" sz="2000" i="1" dirty="0" smtClean="0">
                        <a:latin typeface="Cambria Math" panose="02040503050406030204" pitchFamily="18" charset="0"/>
                      </a:rPr>
                      <m:t> = 3 5 3 7 5 4 </m:t>
                    </m:r>
                    <m:r>
                      <a:rPr lang="en-US" sz="2000" b="0" i="1" dirty="0" smtClean="0">
                        <a:latin typeface="Cambria Math" panose="02040503050406030204" pitchFamily="18" charset="0"/>
                      </a:rPr>
                      <m:t>…</m:t>
                    </m:r>
                  </m:oMath>
                </a14:m>
                <a:endParaRPr lang="en-US" sz="2000" dirty="0"/>
              </a:p>
              <a:p>
                <a:pPr marL="0" indent="0">
                  <a:buNone/>
                </a:pPr>
                <a:r>
                  <a:rPr lang="en-US" sz="2000" dirty="0">
                    <a:solidFill>
                      <a:srgbClr val="FF0000"/>
                    </a:solidFill>
                  </a:rPr>
                  <a:t>Goal</a:t>
                </a:r>
                <a:r>
                  <a:rPr lang="en-US" sz="2000" dirty="0"/>
                  <a:t>: 	  Compute a function of stream e.g. median, number of 	  distinct elements, longest increasing sequence, top </a:t>
                </a:r>
                <a14:m>
                  <m:oMath xmlns:m="http://schemas.openxmlformats.org/officeDocument/2006/math">
                    <m:r>
                      <a:rPr lang="en-US" sz="2000" i="1" dirty="0" smtClean="0">
                        <a:latin typeface="Cambria Math" panose="02040503050406030204" pitchFamily="18" charset="0"/>
                      </a:rPr>
                      <m:t>𝑘</m:t>
                    </m:r>
                  </m:oMath>
                </a14:m>
                <a:r>
                  <a:rPr lang="en-US" sz="2000" dirty="0"/>
                  <a:t> 	  most frequent elements, etc.</a:t>
                </a:r>
              </a:p>
              <a:p>
                <a:pPr marL="0" indent="0">
                  <a:buNone/>
                </a:pPr>
                <a:r>
                  <a:rPr lang="en-US" sz="2000" dirty="0">
                    <a:solidFill>
                      <a:srgbClr val="FF0000"/>
                    </a:solidFill>
                  </a:rPr>
                  <a:t>Restrictions</a:t>
                </a:r>
                <a:r>
                  <a:rPr lang="en-US" sz="2000" dirty="0"/>
                  <a:t>:	1. Limited working memory: </a:t>
                </a:r>
                <a:r>
                  <a:rPr lang="en-US" sz="2000" dirty="0" err="1"/>
                  <a:t>sublinear</a:t>
                </a:r>
                <a:r>
                  <a:rPr lang="en-US" sz="2000" dirty="0"/>
                  <a:t> in </a:t>
                </a:r>
                <a14:m>
                  <m:oMath xmlns:m="http://schemas.openxmlformats.org/officeDocument/2006/math">
                    <m:r>
                      <a:rPr lang="en-US" sz="2000" i="1" dirty="0" smtClean="0">
                        <a:latin typeface="Cambria Math" panose="02040503050406030204" pitchFamily="18" charset="0"/>
                      </a:rPr>
                      <m:t>𝑛</m:t>
                    </m:r>
                  </m:oMath>
                </a14:m>
                <a:r>
                  <a:rPr lang="en-US" sz="2000" dirty="0"/>
                  <a:t> and </a:t>
                </a:r>
                <a14:m>
                  <m:oMath xmlns:m="http://schemas.openxmlformats.org/officeDocument/2006/math">
                    <m:r>
                      <a:rPr lang="en-US" sz="2000" i="1" dirty="0" smtClean="0">
                        <a:latin typeface="Cambria Math" panose="02040503050406030204" pitchFamily="18" charset="0"/>
                      </a:rPr>
                      <m:t>𝑚</m:t>
                    </m:r>
                  </m:oMath>
                </a14:m>
                <a:endParaRPr lang="en-US" sz="2000" dirty="0"/>
              </a:p>
              <a:p>
                <a:pPr marL="0" indent="0">
                  <a:buNone/>
                </a:pPr>
                <a:r>
                  <a:rPr lang="en-US" sz="2000" dirty="0"/>
                  <a:t>		2. Access data sequentially, small number </a:t>
                </a:r>
              </a:p>
              <a:p>
                <a:pPr marL="0" indent="0">
                  <a:buNone/>
                </a:pPr>
                <a:r>
                  <a:rPr lang="en-US" sz="2000" dirty="0"/>
                  <a:t>		    of passes</a:t>
                </a:r>
              </a:p>
              <a:p>
                <a:pPr marL="0" indent="0">
                  <a:buNone/>
                </a:pPr>
                <a:r>
                  <a:rPr lang="en-US" sz="2000" dirty="0"/>
                  <a:t>		3. Process each element quickly</a:t>
                </a:r>
              </a:p>
              <a:p>
                <a:pPr marL="0" indent="0">
                  <a:buNone/>
                </a:pPr>
                <a:endParaRPr lang="en-US" sz="2000" dirty="0"/>
              </a:p>
              <a:p>
                <a:pPr marL="0" indent="0">
                  <a:buNone/>
                </a:pPr>
                <a:r>
                  <a:rPr lang="en-US" sz="2000" dirty="0"/>
                  <a:t>But approximate answers with high probability is OK.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78768"/>
                <a:ext cx="8401050" cy="3361531"/>
              </a:xfrm>
              <a:blipFill>
                <a:blip r:embed="rId3"/>
                <a:stretch>
                  <a:fillRect l="-726" t="-907" r="-73" b="-18693"/>
                </a:stretch>
              </a:blipFill>
            </p:spPr>
            <p:txBody>
              <a:bodyPr/>
              <a:lstStyle/>
              <a:p>
                <a:r>
                  <a:rPr lang="en-US">
                    <a:noFill/>
                  </a:rPr>
                  <a:t> </a:t>
                </a:r>
              </a:p>
            </p:txBody>
          </p:sp>
        </mc:Fallback>
      </mc:AlternateContent>
    </p:spTree>
    <p:extLst>
      <p:ext uri="{BB962C8B-B14F-4D97-AF65-F5344CB8AC3E}">
        <p14:creationId xmlns:p14="http://schemas.microsoft.com/office/powerpoint/2010/main" val="1000264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2403186" y="4922887"/>
            <a:ext cx="3514468" cy="781050"/>
            <a:chOff x="2403186" y="4922887"/>
            <a:chExt cx="3514468" cy="781050"/>
          </a:xfrm>
        </p:grpSpPr>
        <p:sp>
          <p:nvSpPr>
            <p:cNvPr id="75" name="Rounded Rectangle 74"/>
            <p:cNvSpPr/>
            <p:nvPr/>
          </p:nvSpPr>
          <p:spPr>
            <a:xfrm>
              <a:off x="2403186" y="4922887"/>
              <a:ext cx="475653" cy="781050"/>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Rounded Rectangle 75"/>
            <p:cNvSpPr/>
            <p:nvPr/>
          </p:nvSpPr>
          <p:spPr>
            <a:xfrm>
              <a:off x="3000276" y="4922887"/>
              <a:ext cx="475653" cy="781050"/>
            </a:xfrm>
            <a:prstGeom prst="round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ounded Rectangle 76"/>
            <p:cNvSpPr/>
            <p:nvPr/>
          </p:nvSpPr>
          <p:spPr>
            <a:xfrm>
              <a:off x="3615145" y="4922887"/>
              <a:ext cx="475653" cy="781050"/>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ounded Rectangle 77"/>
            <p:cNvSpPr/>
            <p:nvPr/>
          </p:nvSpPr>
          <p:spPr>
            <a:xfrm>
              <a:off x="4212235" y="4922887"/>
              <a:ext cx="475653" cy="781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ounded Rectangle 78"/>
            <p:cNvSpPr/>
            <p:nvPr/>
          </p:nvSpPr>
          <p:spPr>
            <a:xfrm>
              <a:off x="4844911" y="4922887"/>
              <a:ext cx="475653" cy="781050"/>
            </a:xfrm>
            <a:prstGeom prst="round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ounded Rectangle 79"/>
            <p:cNvSpPr/>
            <p:nvPr/>
          </p:nvSpPr>
          <p:spPr>
            <a:xfrm>
              <a:off x="5442001" y="4922887"/>
              <a:ext cx="475653" cy="781050"/>
            </a:xfrm>
            <a:prstGeom prst="round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Streaming problems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75569"/>
                <a:ext cx="8193761" cy="3263504"/>
              </a:xfrm>
            </p:spPr>
            <p:txBody>
              <a:bodyPr>
                <a:normAutofit/>
              </a:bodyPr>
              <a:lstStyle/>
              <a:p>
                <a:pPr marL="0" indent="0">
                  <a:buNone/>
                </a:pPr>
                <a:r>
                  <a:rPr lang="en-US" sz="2000" dirty="0">
                    <a:solidFill>
                      <a:srgbClr val="FF0000"/>
                    </a:solidFill>
                  </a:rPr>
                  <a:t>Frequency moment estimation:</a:t>
                </a:r>
              </a:p>
              <a:p>
                <a:pPr marL="0" indent="0" algn="ctr">
                  <a:buNone/>
                </a:pP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𝑓</m:t>
                        </m:r>
                      </m:e>
                      <m:sub>
                        <m:r>
                          <a:rPr lang="en-US" sz="2000" i="1" dirty="0">
                            <a:latin typeface="Cambria Math" panose="02040503050406030204" pitchFamily="18" charset="0"/>
                          </a:rPr>
                          <m:t>𝑖</m:t>
                        </m:r>
                      </m:sub>
                    </m:sSub>
                    <m:r>
                      <a:rPr lang="en-US" sz="2000" i="1" dirty="0">
                        <a:latin typeface="Cambria Math" panose="02040503050406030204" pitchFamily="18" charset="0"/>
                      </a:rPr>
                      <m:t>=|{ </m:t>
                    </m:r>
                    <m:r>
                      <a:rPr lang="en-US" sz="2000" i="1" dirty="0">
                        <a:latin typeface="Cambria Math" panose="02040503050406030204" pitchFamily="18" charset="0"/>
                      </a:rPr>
                      <m:t>𝑗</m:t>
                    </m:r>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𝑗</m:t>
                        </m:r>
                      </m:sub>
                    </m:sSub>
                    <m:r>
                      <a:rPr lang="en-US" sz="2000" i="1" dirty="0">
                        <a:latin typeface="Cambria Math" panose="02040503050406030204" pitchFamily="18" charset="0"/>
                      </a:rPr>
                      <m:t>=</m:t>
                    </m:r>
                    <m:r>
                      <a:rPr lang="en-US" sz="2000" i="1" dirty="0">
                        <a:latin typeface="Cambria Math" panose="02040503050406030204" pitchFamily="18" charset="0"/>
                      </a:rPr>
                      <m:t>𝑖</m:t>
                    </m:r>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𝑗</m:t>
                        </m:r>
                      </m:sub>
                    </m:sSub>
                    <m:r>
                      <a:rPr lang="en-US" sz="2000" i="1" dirty="0">
                        <a:latin typeface="Cambria Math" panose="02040503050406030204" pitchFamily="18" charset="0"/>
                      </a:rPr>
                      <m:t>∈</m:t>
                    </m:r>
                    <m:r>
                      <a:rPr lang="en-US" sz="2000" i="1" dirty="0">
                        <a:latin typeface="Cambria Math" panose="02040503050406030204" pitchFamily="18" charset="0"/>
                      </a:rPr>
                      <m:t>𝐷</m:t>
                    </m:r>
                    <m:r>
                      <a:rPr lang="en-US" sz="2000" i="1" dirty="0">
                        <a:latin typeface="Cambria Math" panose="02040503050406030204" pitchFamily="18" charset="0"/>
                      </a:rPr>
                      <m:t>}|</m:t>
                    </m:r>
                  </m:oMath>
                </a14:m>
                <a:r>
                  <a:rPr lang="en-US" sz="2000" dirty="0"/>
                  <a:t>                         </a:t>
                </a:r>
              </a:p>
              <a:p>
                <a:pPr marL="0" indent="0">
                  <a:buNone/>
                </a:pPr>
                <a:r>
                  <a:rPr lang="en-US" sz="2000" dirty="0"/>
                  <a:t>For each element </a:t>
                </a:r>
                <a14:m>
                  <m:oMath xmlns:m="http://schemas.openxmlformats.org/officeDocument/2006/math">
                    <m:r>
                      <a:rPr lang="en-US" sz="2000" i="1" dirty="0" smtClean="0">
                        <a:latin typeface="Cambria Math" panose="02040503050406030204" pitchFamily="18" charset="0"/>
                      </a:rPr>
                      <m:t>𝑖</m:t>
                    </m:r>
                  </m:oMath>
                </a14:m>
                <a:r>
                  <a:rPr lang="en-US" sz="2000" dirty="0"/>
                  <a:t> we define frequency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i="1" dirty="0" smtClean="0">
                            <a:latin typeface="Cambria Math" panose="02040503050406030204" pitchFamily="18" charset="0"/>
                          </a:rPr>
                          <m:t>𝑖</m:t>
                        </m:r>
                      </m:sub>
                    </m:sSub>
                  </m:oMath>
                </a14:m>
                <a:r>
                  <a:rPr lang="en-US" sz="2000" dirty="0"/>
                  <a:t> as the number of its        occurrences in the stream D.  </a:t>
                </a:r>
              </a:p>
              <a:p>
                <a:pPr marL="0" indent="0">
                  <a:buNone/>
                </a:pPr>
                <a:endParaRPr lang="en-US" sz="2000" dirty="0"/>
              </a:p>
              <a:p>
                <a:pPr marL="0" indent="0">
                  <a:buNone/>
                </a:pPr>
                <a:endParaRPr lang="en-US" sz="2000" dirty="0"/>
              </a:p>
              <a:p>
                <a:pPr marL="0" indent="0">
                  <a:buNone/>
                </a:pPr>
                <a:r>
                  <a:rPr lang="en-US" sz="2000" dirty="0"/>
                  <a:t>Then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𝑘</m:t>
                        </m:r>
                      </m:sub>
                    </m:sSub>
                  </m:oMath>
                </a14:m>
                <a:r>
                  <a:rPr lang="en-US" sz="2000" dirty="0"/>
                  <a:t> is </a:t>
                </a:r>
                <a14:m>
                  <m:oMath xmlns:m="http://schemas.openxmlformats.org/officeDocument/2006/math">
                    <m:r>
                      <a:rPr lang="en-US" sz="2000" b="1" i="1" dirty="0" smtClean="0">
                        <a:latin typeface="Cambria Math" panose="02040503050406030204" pitchFamily="18" charset="0"/>
                      </a:rPr>
                      <m:t>𝒌</m:t>
                    </m:r>
                  </m:oMath>
                </a14:m>
                <a:r>
                  <a:rPr lang="en-US" sz="2000" b="1" dirty="0"/>
                  <a:t>-</a:t>
                </a:r>
                <a:r>
                  <a:rPr lang="en-US" sz="2000" b="1" dirty="0" err="1"/>
                  <a:t>th</a:t>
                </a:r>
                <a:r>
                  <a:rPr lang="en-US" sz="2000" b="1" dirty="0"/>
                  <a:t> frequency moment </a:t>
                </a:r>
                <a:r>
                  <a:rPr lang="en-US" sz="2000" dirty="0"/>
                  <a:t>of the stream.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375569"/>
                <a:ext cx="8193761" cy="3263504"/>
              </a:xfrm>
              <a:blipFill rotWithShape="0">
                <a:blip r:embed="rId2"/>
                <a:stretch>
                  <a:fillRect l="-744" t="-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747822" y="7526935"/>
                <a:ext cx="7677150" cy="1981200"/>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nSpc>
                    <a:spcPct val="150000"/>
                  </a:lnSpc>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m:t>
                      </m:r>
                      <m:r>
                        <m:rPr>
                          <m:nor/>
                        </m:rPr>
                        <a:rPr lang="en-US" b="0" i="0" dirty="0" smtClean="0">
                          <a:latin typeface="Cambria Math" panose="02040503050406030204" pitchFamily="18" charset="0"/>
                        </a:rPr>
                        <m:t>{</m:t>
                      </m:r>
                      <m:r>
                        <m:rPr>
                          <m:nor/>
                        </m:rPr>
                        <a:rPr lang="en-US" dirty="0" smtClean="0">
                          <a:solidFill>
                            <a:srgbClr val="FF0000"/>
                          </a:solidFill>
                        </a:rPr>
                        <m:t>1</m:t>
                      </m:r>
                      <m:r>
                        <m:rPr>
                          <m:nor/>
                        </m:rPr>
                        <a:rPr lang="en-US" dirty="0"/>
                        <m:t> </m:t>
                      </m:r>
                      <m:r>
                        <m:rPr>
                          <m:nor/>
                        </m:rPr>
                        <a:rPr lang="en-US" dirty="0" smtClean="0">
                          <a:solidFill>
                            <a:srgbClr val="00B0F0"/>
                          </a:solidFill>
                        </a:rPr>
                        <m:t>2</m:t>
                      </m:r>
                      <m:r>
                        <m:rPr>
                          <m:nor/>
                        </m:rPr>
                        <a:rPr lang="en-US" dirty="0"/>
                        <m:t> </m:t>
                      </m:r>
                      <m:r>
                        <m:rPr>
                          <m:nor/>
                        </m:rPr>
                        <a:rPr lang="en-US" dirty="0" smtClean="0">
                          <a:solidFill>
                            <a:srgbClr val="FF0000"/>
                          </a:solidFill>
                        </a:rPr>
                        <m:t>1</m:t>
                      </m:r>
                      <m:r>
                        <m:rPr>
                          <m:nor/>
                        </m:rPr>
                        <a:rPr lang="en-US" dirty="0"/>
                        <m:t> </m:t>
                      </m:r>
                      <m:r>
                        <m:rPr>
                          <m:nor/>
                        </m:rPr>
                        <a:rPr lang="en-US" dirty="0" smtClean="0">
                          <a:solidFill>
                            <a:srgbClr val="FFC000"/>
                          </a:solidFill>
                        </a:rPr>
                        <m:t>3</m:t>
                      </m:r>
                      <m:r>
                        <m:rPr>
                          <m:nor/>
                        </m:rPr>
                        <a:rPr lang="en-US" dirty="0"/>
                        <m:t> 4 </m:t>
                      </m:r>
                      <m:r>
                        <m:rPr>
                          <m:nor/>
                        </m:rPr>
                        <a:rPr lang="en-US" dirty="0" smtClean="0">
                          <a:solidFill>
                            <a:srgbClr val="FFC000"/>
                          </a:solidFill>
                        </a:rPr>
                        <m:t>3</m:t>
                      </m:r>
                      <m:r>
                        <m:rPr>
                          <m:nor/>
                        </m:rPr>
                        <a:rPr lang="en-US" dirty="0"/>
                        <m:t> </m:t>
                      </m:r>
                      <m:r>
                        <m:rPr>
                          <m:nor/>
                        </m:rPr>
                        <a:rPr lang="en-US" dirty="0" smtClean="0">
                          <a:solidFill>
                            <a:srgbClr val="00B0F0"/>
                          </a:solidFill>
                        </a:rPr>
                        <m:t>2</m:t>
                      </m:r>
                      <m:r>
                        <m:rPr>
                          <m:nor/>
                        </m:rPr>
                        <a:rPr lang="en-US" dirty="0"/>
                        <m:t> </m:t>
                      </m:r>
                      <m:r>
                        <m:rPr>
                          <m:nor/>
                        </m:rPr>
                        <a:rPr lang="en-US" dirty="0" smtClean="0">
                          <a:solidFill>
                            <a:srgbClr val="FF0000"/>
                          </a:solidFill>
                        </a:rPr>
                        <m:t>1 1</m:t>
                      </m:r>
                      <m:r>
                        <m:rPr>
                          <m:nor/>
                        </m:rPr>
                        <a:rPr lang="en-US" dirty="0"/>
                        <m:t> </m:t>
                      </m:r>
                      <m:r>
                        <m:rPr>
                          <m:nor/>
                        </m:rPr>
                        <a:rPr lang="en-US" dirty="0" smtClean="0">
                          <a:solidFill>
                            <a:srgbClr val="00B0F0"/>
                          </a:solidFill>
                        </a:rPr>
                        <m:t>2</m:t>
                      </m:r>
                      <m:r>
                        <m:rPr>
                          <m:nor/>
                        </m:rPr>
                        <a:rPr lang="en-US" dirty="0"/>
                        <m:t> </m:t>
                      </m:r>
                      <m:r>
                        <m:rPr>
                          <m:nor/>
                        </m:rPr>
                        <a:rPr lang="en-US" dirty="0" smtClean="0">
                          <a:solidFill>
                            <a:srgbClr val="92D050"/>
                          </a:solidFill>
                        </a:rPr>
                        <m:t>6</m:t>
                      </m:r>
                      <m:r>
                        <m:rPr>
                          <m:nor/>
                        </m:rPr>
                        <a:rPr lang="en-US" dirty="0"/>
                        <m:t> </m:t>
                      </m:r>
                      <m:r>
                        <m:rPr>
                          <m:nor/>
                        </m:rPr>
                        <a:rPr lang="en-US" dirty="0" smtClean="0">
                          <a:solidFill>
                            <a:srgbClr val="7030A0"/>
                          </a:solidFill>
                        </a:rPr>
                        <m:t>7</m:t>
                      </m:r>
                      <m:r>
                        <m:rPr>
                          <m:nor/>
                        </m:rPr>
                        <a:rPr lang="en-US" dirty="0"/>
                        <m:t> </m:t>
                      </m:r>
                      <m:r>
                        <m:rPr>
                          <m:nor/>
                        </m:rPr>
                        <a:rPr lang="en-US" dirty="0" smtClean="0">
                          <a:solidFill>
                            <a:srgbClr val="FF0000"/>
                          </a:solidFill>
                        </a:rPr>
                        <m:t>1</m:t>
                      </m:r>
                      <m:r>
                        <m:rPr>
                          <m:nor/>
                        </m:rPr>
                        <a:rPr lang="en-US" dirty="0"/>
                        <m:t> </m:t>
                      </m:r>
                      <m:r>
                        <m:rPr>
                          <m:nor/>
                        </m:rPr>
                        <a:rPr lang="en-US" dirty="0" smtClean="0">
                          <a:solidFill>
                            <a:srgbClr val="00B0F0"/>
                          </a:solidFill>
                        </a:rPr>
                        <m:t>2</m:t>
                      </m:r>
                      <m:r>
                        <m:rPr>
                          <m:nor/>
                        </m:rPr>
                        <a:rPr lang="en-US" dirty="0"/>
                        <m:t> </m:t>
                      </m:r>
                      <m:r>
                        <m:rPr>
                          <m:nor/>
                        </m:rPr>
                        <a:rPr lang="en-US" dirty="0" smtClean="0">
                          <a:solidFill>
                            <a:srgbClr val="FFC000"/>
                          </a:solidFill>
                        </a:rPr>
                        <m:t>3</m:t>
                      </m:r>
                      <m:r>
                        <m:rPr>
                          <m:nor/>
                        </m:rPr>
                        <a:rPr lang="en-US" dirty="0"/>
                        <m:t> </m:t>
                      </m:r>
                      <m:r>
                        <m:rPr>
                          <m:nor/>
                        </m:rPr>
                        <a:rPr lang="en-US" dirty="0" smtClean="0">
                          <a:solidFill>
                            <a:srgbClr val="00B0F0"/>
                          </a:solidFill>
                        </a:rPr>
                        <m:t>2</m:t>
                      </m:r>
                      <m:r>
                        <m:rPr>
                          <m:nor/>
                        </m:rPr>
                        <a:rPr lang="en-US" dirty="0"/>
                        <m:t> </m:t>
                      </m:r>
                      <m:r>
                        <m:rPr>
                          <m:nor/>
                        </m:rPr>
                        <a:rPr lang="en-US" dirty="0" smtClean="0">
                          <a:solidFill>
                            <a:srgbClr val="FF0000"/>
                          </a:solidFill>
                        </a:rPr>
                        <m:t>1 1 1 1</m:t>
                      </m:r>
                      <m:r>
                        <m:rPr>
                          <m:nor/>
                        </m:rPr>
                        <a:rPr lang="en-US" dirty="0" smtClean="0">
                          <a:solidFill>
                            <a:srgbClr val="00B0F0"/>
                          </a:solidFill>
                        </a:rPr>
                        <m:t> 2 </m:t>
                      </m:r>
                      <m:r>
                        <m:rPr>
                          <m:nor/>
                        </m:rPr>
                        <a:rPr lang="en-US" dirty="0" smtClean="0">
                          <a:solidFill>
                            <a:srgbClr val="FFC000"/>
                          </a:solidFill>
                        </a:rPr>
                        <m:t>3</m:t>
                      </m:r>
                      <m:r>
                        <m:rPr>
                          <m:nor/>
                        </m:rPr>
                        <a:rPr lang="en-US" dirty="0"/>
                        <m:t> 4 </m:t>
                      </m:r>
                      <m:r>
                        <m:rPr>
                          <m:nor/>
                        </m:rPr>
                        <a:rPr lang="en-US" b="0" i="0" dirty="0" smtClean="0"/>
                        <m:t>4</m:t>
                      </m:r>
                      <m:r>
                        <m:rPr>
                          <m:nor/>
                        </m:rPr>
                        <a:rPr lang="en-US" dirty="0"/>
                        <m:t> </m:t>
                      </m:r>
                      <m:r>
                        <m:rPr>
                          <m:nor/>
                        </m:rPr>
                        <a:rPr lang="en-US" dirty="0" smtClean="0">
                          <a:solidFill>
                            <a:srgbClr val="92D050"/>
                          </a:solidFill>
                        </a:rPr>
                        <m:t>6</m:t>
                      </m:r>
                      <m:r>
                        <m:rPr>
                          <m:nor/>
                        </m:rPr>
                        <a:rPr lang="en-US" dirty="0"/>
                        <m:t> </m:t>
                      </m:r>
                      <m:r>
                        <m:rPr>
                          <m:nor/>
                        </m:rPr>
                        <a:rPr lang="en-US" dirty="0" smtClean="0">
                          <a:solidFill>
                            <a:srgbClr val="7030A0"/>
                          </a:solidFill>
                        </a:rPr>
                        <m:t>7</m:t>
                      </m:r>
                      <m:r>
                        <m:rPr>
                          <m:nor/>
                        </m:rPr>
                        <a:rPr lang="en-US" b="0" i="0" dirty="0" smtClean="0"/>
                        <m:t>}</m:t>
                      </m:r>
                    </m:oMath>
                  </m:oMathPara>
                </a14:m>
                <a:endParaRPr lang="en-US" b="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m:rPr>
                              <m:nor/>
                            </m:rPr>
                            <a:rPr lang="en-US" dirty="0">
                              <a:solidFill>
                                <a:srgbClr val="FF0000"/>
                              </a:solidFill>
                            </a:rPr>
                            <m:t>1</m:t>
                          </m:r>
                        </m:e>
                      </m:d>
                      <m:r>
                        <a:rPr lang="en-US" b="0" i="1" smtClean="0">
                          <a:latin typeface="Cambria Math" panose="02040503050406030204" pitchFamily="18" charset="0"/>
                        </a:rPr>
                        <m:t>=9;</m:t>
                      </m:r>
                      <m:r>
                        <a:rPr lang="en-US" i="1">
                          <a:latin typeface="Cambria Math" panose="02040503050406030204" pitchFamily="18" charset="0"/>
                        </a:rPr>
                        <m:t>𝑓</m:t>
                      </m:r>
                      <m:d>
                        <m:dPr>
                          <m:ctrlPr>
                            <a:rPr lang="en-US" i="1">
                              <a:latin typeface="Cambria Math" panose="02040503050406030204" pitchFamily="18" charset="0"/>
                            </a:rPr>
                          </m:ctrlPr>
                        </m:dPr>
                        <m:e>
                          <m:r>
                            <m:rPr>
                              <m:nor/>
                            </m:rPr>
                            <a:rPr lang="en-US" dirty="0">
                              <a:solidFill>
                                <a:srgbClr val="00B0F0"/>
                              </a:solidFill>
                            </a:rPr>
                            <m:t>2</m:t>
                          </m:r>
                        </m:e>
                      </m:d>
                      <m:r>
                        <a:rPr lang="en-US" i="1">
                          <a:latin typeface="Cambria Math" panose="02040503050406030204" pitchFamily="18" charset="0"/>
                        </a:rPr>
                        <m:t>=</m:t>
                      </m:r>
                      <m:r>
                        <a:rPr lang="en-US" b="0" i="1" smtClean="0">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m:rPr>
                              <m:nor/>
                            </m:rPr>
                            <a:rPr lang="en-US" dirty="0">
                              <a:solidFill>
                                <a:srgbClr val="FFC000"/>
                              </a:solidFill>
                            </a:rPr>
                            <m:t>3</m:t>
                          </m:r>
                        </m:e>
                      </m:d>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𝑓</m:t>
                      </m:r>
                      <m:d>
                        <m:dPr>
                          <m:ctrlPr>
                            <a:rPr lang="en-US" i="1" smtClean="0">
                              <a:latin typeface="Cambria Math" panose="02040503050406030204" pitchFamily="18" charset="0"/>
                            </a:rPr>
                          </m:ctrlPr>
                        </m:dPr>
                        <m:e>
                          <m:r>
                            <a:rPr lang="en-US" b="0" i="1" smtClean="0">
                              <a:latin typeface="Cambria Math" panose="02040503050406030204" pitchFamily="18" charset="0"/>
                            </a:rPr>
                            <m:t>4</m:t>
                          </m:r>
                        </m:e>
                      </m:d>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m:rPr>
                              <m:nor/>
                            </m:rPr>
                            <a:rPr lang="en-US" dirty="0">
                              <a:solidFill>
                                <a:srgbClr val="92D050"/>
                              </a:solidFill>
                            </a:rPr>
                            <m:t>6</m:t>
                          </m:r>
                        </m:e>
                      </m:d>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m:rPr>
                              <m:nor/>
                            </m:rPr>
                            <a:rPr lang="en-US" dirty="0">
                              <a:solidFill>
                                <a:srgbClr val="7030A0"/>
                              </a:solidFill>
                            </a:rPr>
                            <m:t>7</m:t>
                          </m:r>
                        </m:e>
                      </m:d>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=6;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=24;</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2</m:t>
                          </m:r>
                        </m:sub>
                      </m:sSub>
                      <m:r>
                        <a:rPr lang="en-US" b="0" i="1" smtClean="0">
                          <a:latin typeface="Cambria Math" panose="02040503050406030204" pitchFamily="18" charset="0"/>
                        </a:rPr>
                        <m:t>=150</m:t>
                      </m:r>
                    </m:oMath>
                  </m:oMathPara>
                </a14:m>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747822" y="7526935"/>
                <a:ext cx="7677150" cy="19812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20624" y="2545435"/>
                <a:ext cx="1425327" cy="848566"/>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𝑘</m:t>
                              </m:r>
                            </m:sup>
                          </m:sSubSup>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120624" y="2545435"/>
                <a:ext cx="1425327" cy="848566"/>
              </a:xfrm>
              <a:prstGeom prst="rect">
                <a:avLst/>
              </a:prstGeom>
              <a:blipFill rotWithShape="0">
                <a:blip r:embed="rId4"/>
                <a:stretch>
                  <a:fillRect r="-14530" b="-23022"/>
                </a:stretch>
              </a:blipFill>
              <a:ln>
                <a:noFill/>
              </a:ln>
            </p:spPr>
            <p:txBody>
              <a:bodyPr/>
              <a:lstStyle/>
              <a:p>
                <a:r>
                  <a:rPr lang="en-US">
                    <a:noFill/>
                  </a:rPr>
                  <a:t> </a:t>
                </a:r>
              </a:p>
            </p:txBody>
          </p:sp>
        </mc:Fallback>
      </mc:AlternateContent>
      <p:sp>
        <p:nvSpPr>
          <p:cNvPr id="4" name="Oval 3"/>
          <p:cNvSpPr/>
          <p:nvPr/>
        </p:nvSpPr>
        <p:spPr>
          <a:xfrm>
            <a:off x="1523801"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0" name="Oval 49"/>
          <p:cNvSpPr/>
          <p:nvPr/>
        </p:nvSpPr>
        <p:spPr>
          <a:xfrm>
            <a:off x="1732953"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1" name="Oval 50"/>
          <p:cNvSpPr/>
          <p:nvPr/>
        </p:nvSpPr>
        <p:spPr>
          <a:xfrm>
            <a:off x="1942105"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2" name="Oval 51"/>
          <p:cNvSpPr/>
          <p:nvPr/>
        </p:nvSpPr>
        <p:spPr>
          <a:xfrm>
            <a:off x="2151257" y="4305500"/>
            <a:ext cx="182880" cy="182880"/>
          </a:xfrm>
          <a:prstGeom prst="ellipse">
            <a:avLst/>
          </a:prstGeom>
          <a:solidFill>
            <a:srgbClr val="FFC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3" name="Oval 52"/>
          <p:cNvSpPr/>
          <p:nvPr/>
        </p:nvSpPr>
        <p:spPr>
          <a:xfrm>
            <a:off x="2360409" y="4305500"/>
            <a:ext cx="182880" cy="182880"/>
          </a:xfrm>
          <a:prstGeom prst="ellipse">
            <a:avLst/>
          </a:prstGeom>
          <a:solidFill>
            <a:schemeClr val="tx1"/>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4" name="Oval 53"/>
          <p:cNvSpPr/>
          <p:nvPr/>
        </p:nvSpPr>
        <p:spPr>
          <a:xfrm>
            <a:off x="2569561" y="4305500"/>
            <a:ext cx="182880" cy="182880"/>
          </a:xfrm>
          <a:prstGeom prst="ellipse">
            <a:avLst/>
          </a:prstGeom>
          <a:solidFill>
            <a:srgbClr val="FFC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5" name="Oval 54"/>
          <p:cNvSpPr/>
          <p:nvPr/>
        </p:nvSpPr>
        <p:spPr>
          <a:xfrm>
            <a:off x="2778537"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6" name="Oval 55"/>
          <p:cNvSpPr/>
          <p:nvPr/>
        </p:nvSpPr>
        <p:spPr>
          <a:xfrm>
            <a:off x="2987689"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7" name="Oval 56"/>
          <p:cNvSpPr/>
          <p:nvPr/>
        </p:nvSpPr>
        <p:spPr>
          <a:xfrm>
            <a:off x="3196841"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8" name="Oval 57"/>
          <p:cNvSpPr/>
          <p:nvPr/>
        </p:nvSpPr>
        <p:spPr>
          <a:xfrm>
            <a:off x="3405993"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9" name="Oval 58"/>
          <p:cNvSpPr/>
          <p:nvPr/>
        </p:nvSpPr>
        <p:spPr>
          <a:xfrm>
            <a:off x="3615145" y="4305500"/>
            <a:ext cx="182880" cy="182880"/>
          </a:xfrm>
          <a:prstGeom prst="ellipse">
            <a:avLst/>
          </a:prstGeom>
          <a:solidFill>
            <a:srgbClr val="92D05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0" name="Oval 59"/>
          <p:cNvSpPr/>
          <p:nvPr/>
        </p:nvSpPr>
        <p:spPr>
          <a:xfrm>
            <a:off x="3824297" y="4305500"/>
            <a:ext cx="182880" cy="182880"/>
          </a:xfrm>
          <a:prstGeom prst="ellipse">
            <a:avLst/>
          </a:prstGeom>
          <a:solidFill>
            <a:srgbClr val="0070C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1" name="Oval 60"/>
          <p:cNvSpPr/>
          <p:nvPr/>
        </p:nvSpPr>
        <p:spPr>
          <a:xfrm>
            <a:off x="4039813"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2" name="Oval 61"/>
          <p:cNvSpPr/>
          <p:nvPr/>
        </p:nvSpPr>
        <p:spPr>
          <a:xfrm>
            <a:off x="4248965"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3" name="Oval 62"/>
          <p:cNvSpPr/>
          <p:nvPr/>
        </p:nvSpPr>
        <p:spPr>
          <a:xfrm>
            <a:off x="4458117" y="4305500"/>
            <a:ext cx="182880" cy="182880"/>
          </a:xfrm>
          <a:prstGeom prst="ellipse">
            <a:avLst/>
          </a:prstGeom>
          <a:solidFill>
            <a:srgbClr val="FFC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4" name="Oval 63"/>
          <p:cNvSpPr/>
          <p:nvPr/>
        </p:nvSpPr>
        <p:spPr>
          <a:xfrm>
            <a:off x="4667269"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5" name="Oval 64"/>
          <p:cNvSpPr/>
          <p:nvPr/>
        </p:nvSpPr>
        <p:spPr>
          <a:xfrm>
            <a:off x="4876421"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6" name="Oval 65"/>
          <p:cNvSpPr/>
          <p:nvPr/>
        </p:nvSpPr>
        <p:spPr>
          <a:xfrm>
            <a:off x="5085573"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7" name="Oval 66"/>
          <p:cNvSpPr/>
          <p:nvPr/>
        </p:nvSpPr>
        <p:spPr>
          <a:xfrm>
            <a:off x="5294549"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8" name="Oval 67"/>
          <p:cNvSpPr/>
          <p:nvPr/>
        </p:nvSpPr>
        <p:spPr>
          <a:xfrm>
            <a:off x="5503701" y="4305500"/>
            <a:ext cx="182880" cy="182880"/>
          </a:xfrm>
          <a:prstGeom prst="ellipse">
            <a:avLst/>
          </a:prstGeom>
          <a:solidFill>
            <a:srgbClr val="FF0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9" name="Oval 68"/>
          <p:cNvSpPr/>
          <p:nvPr/>
        </p:nvSpPr>
        <p:spPr>
          <a:xfrm>
            <a:off x="5712853" y="4305500"/>
            <a:ext cx="182880" cy="182880"/>
          </a:xfrm>
          <a:prstGeom prst="ellipse">
            <a:avLst/>
          </a:prstGeom>
          <a:solidFill>
            <a:srgbClr val="00B0F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0" name="Oval 69"/>
          <p:cNvSpPr/>
          <p:nvPr/>
        </p:nvSpPr>
        <p:spPr>
          <a:xfrm>
            <a:off x="5922005" y="4305500"/>
            <a:ext cx="182880" cy="182880"/>
          </a:xfrm>
          <a:prstGeom prst="ellipse">
            <a:avLst/>
          </a:prstGeom>
          <a:solidFill>
            <a:srgbClr val="FFC00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1" name="Oval 70"/>
          <p:cNvSpPr/>
          <p:nvPr/>
        </p:nvSpPr>
        <p:spPr>
          <a:xfrm>
            <a:off x="6131157" y="4305500"/>
            <a:ext cx="182880" cy="182880"/>
          </a:xfrm>
          <a:prstGeom prst="ellipse">
            <a:avLst/>
          </a:prstGeom>
          <a:solidFill>
            <a:schemeClr val="tx1"/>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2" name="Oval 71"/>
          <p:cNvSpPr/>
          <p:nvPr/>
        </p:nvSpPr>
        <p:spPr>
          <a:xfrm>
            <a:off x="6340309" y="4305500"/>
            <a:ext cx="182880" cy="182880"/>
          </a:xfrm>
          <a:prstGeom prst="ellipse">
            <a:avLst/>
          </a:prstGeom>
          <a:solidFill>
            <a:schemeClr val="tx1"/>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3" name="Oval 72"/>
          <p:cNvSpPr/>
          <p:nvPr/>
        </p:nvSpPr>
        <p:spPr>
          <a:xfrm>
            <a:off x="6555825" y="4305500"/>
            <a:ext cx="182880" cy="182880"/>
          </a:xfrm>
          <a:prstGeom prst="ellipse">
            <a:avLst/>
          </a:prstGeom>
          <a:solidFill>
            <a:srgbClr val="92D05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4" name="Oval 73"/>
          <p:cNvSpPr/>
          <p:nvPr/>
        </p:nvSpPr>
        <p:spPr>
          <a:xfrm>
            <a:off x="6764977" y="4305500"/>
            <a:ext cx="182880" cy="182880"/>
          </a:xfrm>
          <a:prstGeom prst="ellipse">
            <a:avLst/>
          </a:prstGeom>
          <a:solidFill>
            <a:srgbClr val="0070C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89" name="Group 88"/>
          <p:cNvGrpSpPr/>
          <p:nvPr/>
        </p:nvGrpSpPr>
        <p:grpSpPr>
          <a:xfrm>
            <a:off x="1730049" y="5760720"/>
            <a:ext cx="4132991" cy="369332"/>
            <a:chOff x="1761799" y="5760720"/>
            <a:chExt cx="4132991" cy="369332"/>
          </a:xfrm>
        </p:grpSpPr>
        <mc:AlternateContent xmlns:mc="http://schemas.openxmlformats.org/markup-compatibility/2006" xmlns:a14="http://schemas.microsoft.com/office/drawing/2010/main">
          <mc:Choice Requires="a14">
            <p:sp>
              <p:nvSpPr>
                <p:cNvPr id="82" name="TextBox 81"/>
                <p:cNvSpPr txBox="1"/>
                <p:nvPr/>
              </p:nvSpPr>
              <p:spPr>
                <a:xfrm>
                  <a:off x="1761799" y="5760720"/>
                  <a:ext cx="4637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err="1" smtClean="0">
                                <a:latin typeface="Cambria Math" panose="02040503050406030204" pitchFamily="18" charset="0"/>
                              </a:rPr>
                              <m:t>𝑖</m:t>
                            </m:r>
                          </m:sub>
                        </m:sSub>
                        <m:r>
                          <a:rPr lang="en-US" b="0" i="1" dirty="0" smtClean="0">
                            <a:latin typeface="Cambria Math" panose="02040503050406030204" pitchFamily="18" charset="0"/>
                          </a:rPr>
                          <m:t>:</m:t>
                        </m:r>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1761799" y="5760720"/>
                  <a:ext cx="463717" cy="369332"/>
                </a:xfrm>
                <a:prstGeom prst="rect">
                  <a:avLst/>
                </a:prstGeom>
                <a:blipFill rotWithShape="0">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2490169"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9</m:t>
                        </m:r>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2490169" y="5760720"/>
                  <a:ext cx="36580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3088159"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3088159" y="5760720"/>
                  <a:ext cx="36580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3706585"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4</m:t>
                        </m:r>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3706585" y="5760720"/>
                  <a:ext cx="36580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4294635"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4294635" y="5760720"/>
                  <a:ext cx="365806"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934730"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4934730" y="5760720"/>
                  <a:ext cx="36580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528984" y="576072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528984" y="5760720"/>
                  <a:ext cx="365806" cy="369332"/>
                </a:xfrm>
                <a:prstGeom prst="rect">
                  <a:avLst/>
                </a:prstGeom>
                <a:blipFill rotWithShape="0">
                  <a:blip r:embed="rId11"/>
                  <a:stretch>
                    <a:fillRect/>
                  </a:stretch>
                </a:blipFill>
              </p:spPr>
              <p:txBody>
                <a:bodyPr/>
                <a:lstStyle/>
                <a:p>
                  <a:r>
                    <a:rPr lang="en-US">
                      <a:noFill/>
                    </a:rPr>
                    <a:t> </a:t>
                  </a:r>
                </a:p>
              </p:txBody>
            </p:sp>
          </mc:Fallback>
        </mc:AlternateContent>
      </p:grpSp>
      <p:grpSp>
        <p:nvGrpSpPr>
          <p:cNvPr id="7" name="Group 6"/>
          <p:cNvGrpSpPr/>
          <p:nvPr/>
        </p:nvGrpSpPr>
        <p:grpSpPr>
          <a:xfrm>
            <a:off x="1587876" y="6075473"/>
            <a:ext cx="4389756" cy="381148"/>
            <a:chOff x="1587876" y="6075473"/>
            <a:chExt cx="4389756" cy="381148"/>
          </a:xfrm>
        </p:grpSpPr>
        <p:grpSp>
          <p:nvGrpSpPr>
            <p:cNvPr id="47" name="Group 46"/>
            <p:cNvGrpSpPr/>
            <p:nvPr/>
          </p:nvGrpSpPr>
          <p:grpSpPr>
            <a:xfrm>
              <a:off x="1587876" y="6087289"/>
              <a:ext cx="4389756" cy="369332"/>
              <a:chOff x="1612370" y="5760720"/>
              <a:chExt cx="4389756" cy="369332"/>
            </a:xfrm>
          </p:grpSpPr>
          <mc:AlternateContent xmlns:mc="http://schemas.openxmlformats.org/markup-compatibility/2006" xmlns:a14="http://schemas.microsoft.com/office/drawing/2010/main">
            <mc:Choice Requires="a14">
              <p:sp>
                <p:nvSpPr>
                  <p:cNvPr id="48" name="TextBox 47"/>
                  <p:cNvSpPr txBox="1"/>
                  <p:nvPr/>
                </p:nvSpPr>
                <p:spPr>
                  <a:xfrm>
                    <a:off x="1612370" y="5760720"/>
                    <a:ext cx="576120" cy="369332"/>
                  </a:xfrm>
                  <a:prstGeom prst="rect">
                    <a:avLst/>
                  </a:prstGeom>
                  <a:noFill/>
                </p:spPr>
                <p:txBody>
                  <a:bodyPr wrap="none" rtlCol="0">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2</m:t>
                            </m:r>
                          </m:sub>
                        </m:sSub>
                      </m:oMath>
                    </a14:m>
                    <a:r>
                      <a:rPr lang="en-US" dirty="0"/>
                      <a:t> =</a:t>
                    </a:r>
                  </a:p>
                </p:txBody>
              </p:sp>
            </mc:Choice>
            <mc:Fallback xmlns="">
              <p:sp>
                <p:nvSpPr>
                  <p:cNvPr id="48" name="TextBox 47"/>
                  <p:cNvSpPr txBox="1">
                    <a:spLocks noRot="1" noChangeAspect="1" noMove="1" noResize="1" noEditPoints="1" noAdjustHandles="1" noChangeArrowheads="1" noChangeShapeType="1" noTextEdit="1"/>
                  </p:cNvSpPr>
                  <p:nvPr/>
                </p:nvSpPr>
                <p:spPr>
                  <a:xfrm>
                    <a:off x="1612370" y="5760720"/>
                    <a:ext cx="576120" cy="369332"/>
                  </a:xfrm>
                  <a:prstGeom prst="rect">
                    <a:avLst/>
                  </a:prstGeom>
                  <a:blipFill rotWithShape="0">
                    <a:blip r:embed="rId12"/>
                    <a:stretch>
                      <a:fillRect t="-10000" r="-842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490169"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9</m:t>
                              </m:r>
                            </m:e>
                            <m:sup>
                              <m:r>
                                <a:rPr lang="en-US" b="0" i="1" dirty="0" smtClean="0">
                                  <a:latin typeface="Cambria Math" panose="02040503050406030204" pitchFamily="18" charset="0"/>
                                </a:rPr>
                                <m:t>2</m:t>
                              </m:r>
                            </m:sup>
                          </m:sSup>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2490169" y="5760720"/>
                    <a:ext cx="473142"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088159"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6</m:t>
                              </m:r>
                            </m:e>
                            <m:sup>
                              <m:r>
                                <a:rPr lang="en-US" b="0" i="1" dirty="0" smtClean="0">
                                  <a:latin typeface="Cambria Math" panose="02040503050406030204" pitchFamily="18" charset="0"/>
                                </a:rPr>
                                <m:t>2</m:t>
                              </m:r>
                            </m:sup>
                          </m:sSup>
                        </m:oMath>
                      </m:oMathPara>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3088159" y="5760720"/>
                    <a:ext cx="473142"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3706585"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4</m:t>
                              </m:r>
                            </m:e>
                            <m:sup>
                              <m:r>
                                <a:rPr lang="en-US" b="0" i="1" dirty="0" smtClean="0">
                                  <a:latin typeface="Cambria Math" panose="02040503050406030204" pitchFamily="18" charset="0"/>
                                </a:rPr>
                                <m:t>2</m:t>
                              </m:r>
                            </m:sup>
                          </m:sSup>
                        </m:oMath>
                      </m:oMathPara>
                    </a14:m>
                    <a:endParaRPr lang="en-US" dirty="0"/>
                  </a:p>
                </p:txBody>
              </p:sp>
            </mc:Choice>
            <mc:Fallback xmlns="">
              <p:sp>
                <p:nvSpPr>
                  <p:cNvPr id="91" name="TextBox 90"/>
                  <p:cNvSpPr txBox="1">
                    <a:spLocks noRot="1" noChangeAspect="1" noMove="1" noResize="1" noEditPoints="1" noAdjustHandles="1" noChangeArrowheads="1" noChangeShapeType="1" noTextEdit="1"/>
                  </p:cNvSpPr>
                  <p:nvPr/>
                </p:nvSpPr>
                <p:spPr>
                  <a:xfrm>
                    <a:off x="3706585" y="5760720"/>
                    <a:ext cx="473142"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294635"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b="0" i="1" dirty="0" smtClean="0">
                                  <a:latin typeface="Cambria Math" panose="02040503050406030204" pitchFamily="18" charset="0"/>
                                </a:rPr>
                                <m:t>2</m:t>
                              </m:r>
                            </m:sup>
                          </m:sSup>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4294635" y="5760720"/>
                    <a:ext cx="473142"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934730"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b="0" i="1" dirty="0" smtClean="0">
                                  <a:latin typeface="Cambria Math" panose="02040503050406030204" pitchFamily="18" charset="0"/>
                                </a:rPr>
                                <m:t>2</m:t>
                              </m:r>
                            </m:sup>
                          </m:sSup>
                        </m:oMath>
                      </m:oMathPara>
                    </a14:m>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4934730" y="5760720"/>
                    <a:ext cx="473142"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528984" y="576072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b="0" i="1" dirty="0" smtClean="0">
                                  <a:latin typeface="Cambria Math" panose="02040503050406030204" pitchFamily="18" charset="0"/>
                                </a:rPr>
                                <m:t>2</m:t>
                              </m:r>
                            </m:sup>
                          </m:sSup>
                        </m:oMath>
                      </m:oMathPara>
                    </a14:m>
                    <a:endParaRPr lang="en-US" dirty="0"/>
                  </a:p>
                </p:txBody>
              </p:sp>
            </mc:Choice>
            <mc:Fallback xmlns="">
              <p:sp>
                <p:nvSpPr>
                  <p:cNvPr id="94" name="TextBox 93"/>
                  <p:cNvSpPr txBox="1">
                    <a:spLocks noRot="1" noChangeAspect="1" noMove="1" noResize="1" noEditPoints="1" noAdjustHandles="1" noChangeArrowheads="1" noChangeShapeType="1" noTextEdit="1"/>
                  </p:cNvSpPr>
                  <p:nvPr/>
                </p:nvSpPr>
                <p:spPr>
                  <a:xfrm>
                    <a:off x="5528984" y="5760720"/>
                    <a:ext cx="473142" cy="369332"/>
                  </a:xfrm>
                  <a:prstGeom prst="rect">
                    <a:avLst/>
                  </a:prstGeom>
                  <a:blipFill rotWithShape="0">
                    <a:blip r:embed="rId18"/>
                    <a:stretch>
                      <a:fillRect/>
                    </a:stretch>
                  </a:blipFill>
                </p:spPr>
                <p:txBody>
                  <a:bodyPr/>
                  <a:lstStyle/>
                  <a:p>
                    <a:r>
                      <a:rPr lang="en-US">
                        <a:noFill/>
                      </a:rPr>
                      <a:t> </a:t>
                    </a:r>
                  </a:p>
                </p:txBody>
              </p:sp>
            </mc:Fallback>
          </mc:AlternateContent>
        </p:grpSp>
        <p:sp>
          <p:nvSpPr>
            <p:cNvPr id="95" name="TextBox 94"/>
            <p:cNvSpPr txBox="1"/>
            <p:nvPr/>
          </p:nvSpPr>
          <p:spPr>
            <a:xfrm>
              <a:off x="2782222" y="6087289"/>
              <a:ext cx="300082" cy="369332"/>
            </a:xfrm>
            <a:prstGeom prst="rect">
              <a:avLst/>
            </a:prstGeom>
            <a:noFill/>
          </p:spPr>
          <p:txBody>
            <a:bodyPr wrap="none" rtlCol="0">
              <a:spAutoFit/>
            </a:bodyPr>
            <a:lstStyle/>
            <a:p>
              <a:r>
                <a:rPr lang="en-US" dirty="0"/>
                <a:t>+</a:t>
              </a:r>
            </a:p>
          </p:txBody>
        </p:sp>
        <p:sp>
          <p:nvSpPr>
            <p:cNvPr id="96" name="TextBox 95"/>
            <p:cNvSpPr txBox="1"/>
            <p:nvPr/>
          </p:nvSpPr>
          <p:spPr>
            <a:xfrm>
              <a:off x="3413759" y="6085295"/>
              <a:ext cx="300082" cy="369332"/>
            </a:xfrm>
            <a:prstGeom prst="rect">
              <a:avLst/>
            </a:prstGeom>
            <a:noFill/>
          </p:spPr>
          <p:txBody>
            <a:bodyPr wrap="none" rtlCol="0">
              <a:spAutoFit/>
            </a:bodyPr>
            <a:lstStyle/>
            <a:p>
              <a:r>
                <a:rPr lang="en-US" dirty="0"/>
                <a:t>+</a:t>
              </a:r>
            </a:p>
          </p:txBody>
        </p:sp>
        <p:sp>
          <p:nvSpPr>
            <p:cNvPr id="97" name="TextBox 96"/>
            <p:cNvSpPr txBox="1"/>
            <p:nvPr/>
          </p:nvSpPr>
          <p:spPr>
            <a:xfrm>
              <a:off x="3998181" y="6085295"/>
              <a:ext cx="300082" cy="369332"/>
            </a:xfrm>
            <a:prstGeom prst="rect">
              <a:avLst/>
            </a:prstGeom>
            <a:noFill/>
          </p:spPr>
          <p:txBody>
            <a:bodyPr wrap="none" rtlCol="0">
              <a:spAutoFit/>
            </a:bodyPr>
            <a:lstStyle/>
            <a:p>
              <a:r>
                <a:rPr lang="en-US" dirty="0"/>
                <a:t>+</a:t>
              </a:r>
            </a:p>
          </p:txBody>
        </p:sp>
        <p:sp>
          <p:nvSpPr>
            <p:cNvPr id="98" name="TextBox 97"/>
            <p:cNvSpPr txBox="1"/>
            <p:nvPr/>
          </p:nvSpPr>
          <p:spPr>
            <a:xfrm>
              <a:off x="4634648" y="6085295"/>
              <a:ext cx="300082" cy="369332"/>
            </a:xfrm>
            <a:prstGeom prst="rect">
              <a:avLst/>
            </a:prstGeom>
            <a:noFill/>
          </p:spPr>
          <p:txBody>
            <a:bodyPr wrap="none" rtlCol="0">
              <a:spAutoFit/>
            </a:bodyPr>
            <a:lstStyle/>
            <a:p>
              <a:r>
                <a:rPr lang="en-US" dirty="0"/>
                <a:t>+</a:t>
              </a:r>
            </a:p>
          </p:txBody>
        </p:sp>
        <p:sp>
          <p:nvSpPr>
            <p:cNvPr id="99" name="TextBox 98"/>
            <p:cNvSpPr txBox="1"/>
            <p:nvPr/>
          </p:nvSpPr>
          <p:spPr>
            <a:xfrm>
              <a:off x="5249684" y="6075473"/>
              <a:ext cx="300082" cy="369332"/>
            </a:xfrm>
            <a:prstGeom prst="rect">
              <a:avLst/>
            </a:prstGeom>
            <a:noFill/>
          </p:spPr>
          <p:txBody>
            <a:bodyPr wrap="none" rtlCol="0">
              <a:spAutoFit/>
            </a:bodyPr>
            <a:lstStyle/>
            <a:p>
              <a:r>
                <a:rPr lang="en-US" dirty="0"/>
                <a:t>+</a:t>
              </a:r>
            </a:p>
          </p:txBody>
        </p:sp>
      </p:grpSp>
      <mc:AlternateContent xmlns:mc="http://schemas.openxmlformats.org/markup-compatibility/2006" xmlns:a14="http://schemas.microsoft.com/office/drawing/2010/main">
        <mc:Choice Requires="a14">
          <p:sp>
            <p:nvSpPr>
              <p:cNvPr id="8" name="TextBox 7"/>
              <p:cNvSpPr txBox="1"/>
              <p:nvPr/>
            </p:nvSpPr>
            <p:spPr>
              <a:xfrm>
                <a:off x="6022804" y="6064894"/>
                <a:ext cx="737702" cy="369332"/>
              </a:xfrm>
              <a:prstGeom prst="rect">
                <a:avLst/>
              </a:prstGeom>
              <a:noFill/>
            </p:spPr>
            <p:txBody>
              <a:bodyPr wrap="none" rtlCol="0">
                <a:spAutoFit/>
              </a:bodyPr>
              <a:lstStyle/>
              <a:p>
                <a:r>
                  <a:rPr lang="en-US" dirty="0"/>
                  <a:t>= </a:t>
                </a:r>
                <a14:m>
                  <m:oMath xmlns:m="http://schemas.openxmlformats.org/officeDocument/2006/math">
                    <m:r>
                      <a:rPr lang="en-US" b="0" i="1" smtClean="0">
                        <a:latin typeface="Cambria Math" panose="02040503050406030204" pitchFamily="18" charset="0"/>
                      </a:rPr>
                      <m:t>150</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022804" y="6064894"/>
                <a:ext cx="737702" cy="369332"/>
              </a:xfrm>
              <a:prstGeom prst="rect">
                <a:avLst/>
              </a:prstGeom>
              <a:blipFill rotWithShape="0">
                <a:blip r:embed="rId19"/>
                <a:stretch>
                  <a:fillRect l="-7438"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7121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2.22222E-6 L -0.00104 0.05625 L 0.09722 0.05486 L 0.11407 0.1757 " pathEditMode="relative" rAng="0" ptsTypes="AAAA">
                                      <p:cBhvr>
                                        <p:cTn id="6" dur="500" fill="hold"/>
                                        <p:tgtEl>
                                          <p:spTgt spid="4"/>
                                        </p:tgtEl>
                                        <p:attrNameLst>
                                          <p:attrName>ppt_x</p:attrName>
                                          <p:attrName>ppt_y</p:attrName>
                                        </p:attrNameLst>
                                      </p:cBhvr>
                                      <p:rCtr x="5660" y="8773"/>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0.00052 -0.00069 L 0.00052 0.05764 L 0.1526 0.05625 L 0.15469 0.17431 L 0.15469 0.17431 L 0.15469 0.17431 " pathEditMode="relative" ptsTypes="AAAAAA">
                                      <p:cBhvr>
                                        <p:cTn id="9" dur="500" fill="hold"/>
                                        <p:tgtEl>
                                          <p:spTgt spid="50"/>
                                        </p:tgtEl>
                                        <p:attrNameLst>
                                          <p:attrName>ppt_x</p:attrName>
                                          <p:attrName>ppt_y</p:attrName>
                                        </p:attrNameLst>
                                      </p:cBhvr>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0 0 L 0 0.05833 L 0.05312 0.05694 L 0.05104 0.17361 L 0.05104 0.17361 " pathEditMode="relative" ptsTypes="AAAAA">
                                      <p:cBhvr>
                                        <p:cTn id="12" dur="500" fill="hold"/>
                                        <p:tgtEl>
                                          <p:spTgt spid="51"/>
                                        </p:tgtEl>
                                        <p:attrNameLst>
                                          <p:attrName>ppt_x</p:attrName>
                                          <p:attrName>ppt_y</p:attrName>
                                        </p:attrNameLst>
                                      </p:cBhvr>
                                    </p:animMotion>
                                  </p:childTnLst>
                                </p:cTn>
                              </p:par>
                            </p:childTnLst>
                          </p:cTn>
                        </p:par>
                        <p:par>
                          <p:cTn id="13" fill="hold">
                            <p:stCondLst>
                              <p:cond delay="1500"/>
                            </p:stCondLst>
                            <p:childTnLst>
                              <p:par>
                                <p:cTn id="14" presetID="0" presetClass="path" presetSubtype="0" accel="50000" decel="50000" fill="hold" grpId="0" nodeType="afterEffect">
                                  <p:stCondLst>
                                    <p:cond delay="0"/>
                                  </p:stCondLst>
                                  <p:childTnLst>
                                    <p:animMotion origin="layout" path="M 0 0 L 0 0.05833 L 0.17604 0.05833 L 0.17604 0.175 " pathEditMode="relative" ptsTypes="AAAA">
                                      <p:cBhvr>
                                        <p:cTn id="15" dur="500" fill="hold"/>
                                        <p:tgtEl>
                                          <p:spTgt spid="52"/>
                                        </p:tgtEl>
                                        <p:attrNameLst>
                                          <p:attrName>ppt_x</p:attrName>
                                          <p:attrName>ppt_y</p:attrName>
                                        </p:attrNameLst>
                                      </p:cBhvr>
                                    </p:animMotion>
                                  </p:childTnLst>
                                </p:cTn>
                              </p:par>
                            </p:childTnLst>
                          </p:cTn>
                        </p:par>
                        <p:par>
                          <p:cTn id="16" fill="hold">
                            <p:stCondLst>
                              <p:cond delay="2000"/>
                            </p:stCondLst>
                            <p:childTnLst>
                              <p:par>
                                <p:cTn id="17" presetID="0" presetClass="path" presetSubtype="0" accel="50000" decel="50000" fill="hold" grpId="0" nodeType="afterEffect">
                                  <p:stCondLst>
                                    <p:cond delay="0"/>
                                  </p:stCondLst>
                                  <p:childTnLst>
                                    <p:animMotion origin="layout" path="M -0.00035 -0.00069 L 0.00069 0.06042 L 0.21632 0.06042 L 0.2184 0.1757 " pathEditMode="relative" ptsTypes="AAAA">
                                      <p:cBhvr>
                                        <p:cTn id="18" dur="500" fill="hold"/>
                                        <p:tgtEl>
                                          <p:spTgt spid="53"/>
                                        </p:tgtEl>
                                        <p:attrNameLst>
                                          <p:attrName>ppt_x</p:attrName>
                                          <p:attrName>ppt_y</p:attrName>
                                        </p:attrNameLst>
                                      </p:cBhvr>
                                    </p:animMotion>
                                  </p:childTnLst>
                                </p:cTn>
                              </p:par>
                            </p:childTnLst>
                          </p:cTn>
                        </p:par>
                        <p:par>
                          <p:cTn id="19" fill="hold">
                            <p:stCondLst>
                              <p:cond delay="2500"/>
                            </p:stCondLst>
                            <p:childTnLst>
                              <p:par>
                                <p:cTn id="20" presetID="0" presetClass="path" presetSubtype="0" accel="50000" decel="50000" fill="hold" grpId="0" nodeType="afterEffect">
                                  <p:stCondLst>
                                    <p:cond delay="0"/>
                                  </p:stCondLst>
                                  <p:childTnLst>
                                    <p:animMotion origin="layout" path="M 5.55556E-6 3.33333E-6 L 5.55556E-6 0.05972 L 0.14167 0.0625 L 0.1448 0.175 " pathEditMode="relative" ptsTypes="AAAA">
                                      <p:cBhvr>
                                        <p:cTn id="21" dur="500" fill="hold"/>
                                        <p:tgtEl>
                                          <p:spTgt spid="54"/>
                                        </p:tgtEl>
                                        <p:attrNameLst>
                                          <p:attrName>ppt_x</p:attrName>
                                          <p:attrName>ppt_y</p:attrName>
                                        </p:attrNameLst>
                                      </p:cBhvr>
                                    </p:animMotion>
                                  </p:childTnLst>
                                </p:cTn>
                              </p:par>
                            </p:childTnLst>
                          </p:cTn>
                        </p:par>
                        <p:par>
                          <p:cTn id="22" fill="hold">
                            <p:stCondLst>
                              <p:cond delay="3000"/>
                            </p:stCondLst>
                            <p:childTnLst>
                              <p:par>
                                <p:cTn id="23" presetID="0" presetClass="path" presetSubtype="0" accel="50000" decel="50000" fill="hold" grpId="0" nodeType="afterEffect">
                                  <p:stCondLst>
                                    <p:cond delay="0"/>
                                  </p:stCondLst>
                                  <p:childTnLst>
                                    <p:animMotion origin="layout" path="M 0 0 L 0 0.05833 L 0.05521 0.05972 L 0.05729 0.17916 " pathEditMode="relative" ptsTypes="AAAA">
                                      <p:cBhvr>
                                        <p:cTn id="24" dur="500" fill="hold"/>
                                        <p:tgtEl>
                                          <p:spTgt spid="55"/>
                                        </p:tgtEl>
                                        <p:attrNameLst>
                                          <p:attrName>ppt_x</p:attrName>
                                          <p:attrName>ppt_y</p:attrName>
                                        </p:attrNameLst>
                                      </p:cBhvr>
                                    </p:animMotion>
                                  </p:childTnLst>
                                </p:cTn>
                              </p:par>
                            </p:childTnLst>
                          </p:cTn>
                        </p:par>
                        <p:par>
                          <p:cTn id="25" fill="hold">
                            <p:stCondLst>
                              <p:cond delay="3500"/>
                            </p:stCondLst>
                            <p:childTnLst>
                              <p:par>
                                <p:cTn id="26" presetID="0" presetClass="path" presetSubtype="0" accel="50000" decel="50000" fill="hold" grpId="0" nodeType="afterEffect">
                                  <p:stCondLst>
                                    <p:cond delay="0"/>
                                  </p:stCondLst>
                                  <p:childTnLst>
                                    <p:animMotion origin="layout" path="M -0.00017 0.0007 L -0.00017 0.06181 L -0.03559 0.06042 L -0.03246 0.17292 " pathEditMode="relative" ptsTypes="AAAA">
                                      <p:cBhvr>
                                        <p:cTn id="27" dur="500" fill="hold"/>
                                        <p:tgtEl>
                                          <p:spTgt spid="56"/>
                                        </p:tgtEl>
                                        <p:attrNameLst>
                                          <p:attrName>ppt_x</p:attrName>
                                          <p:attrName>ppt_y</p:attrName>
                                        </p:attrNameLst>
                                      </p:cBhvr>
                                    </p:animMotion>
                                  </p:childTnLst>
                                </p:cTn>
                              </p:par>
                            </p:childTnLst>
                          </p:cTn>
                        </p:par>
                        <p:par>
                          <p:cTn id="28" fill="hold">
                            <p:stCondLst>
                              <p:cond delay="4000"/>
                            </p:stCondLst>
                            <p:childTnLst>
                              <p:par>
                                <p:cTn id="29" presetID="0" presetClass="path" presetSubtype="0" accel="50000" decel="50000" fill="hold" grpId="0" nodeType="afterEffect">
                                  <p:stCondLst>
                                    <p:cond delay="0"/>
                                  </p:stCondLst>
                                  <p:childTnLst>
                                    <p:animMotion origin="layout" path="M 1.38889E-6 -2.22222E-6 L 1.38889E-6 0.06088 L -0.05851 0.06088 L -0.05538 0.14931 " pathEditMode="relative" rAng="0" ptsTypes="AAAA">
                                      <p:cBhvr>
                                        <p:cTn id="30" dur="500" fill="hold"/>
                                        <p:tgtEl>
                                          <p:spTgt spid="57"/>
                                        </p:tgtEl>
                                        <p:attrNameLst>
                                          <p:attrName>ppt_x</p:attrName>
                                          <p:attrName>ppt_y</p:attrName>
                                        </p:attrNameLst>
                                      </p:cBhvr>
                                      <p:rCtr x="-2934" y="7454"/>
                                    </p:animMotion>
                                  </p:childTnLst>
                                </p:cTn>
                              </p:par>
                            </p:childTnLst>
                          </p:cTn>
                        </p:par>
                        <p:par>
                          <p:cTn id="31" fill="hold">
                            <p:stCondLst>
                              <p:cond delay="4500"/>
                            </p:stCondLst>
                            <p:childTnLst>
                              <p:par>
                                <p:cTn id="32" presetID="0" presetClass="path" presetSubtype="0" accel="50000" decel="50000" fill="hold" grpId="0" nodeType="afterEffect">
                                  <p:stCondLst>
                                    <p:cond delay="0"/>
                                  </p:stCondLst>
                                  <p:childTnLst>
                                    <p:animMotion origin="layout" path="M -0.00018 -0.00069 L -0.00018 0.06181 L -0.04497 0.06181 L -0.04393 0.1757 " pathEditMode="relative" ptsTypes="AAAA">
                                      <p:cBhvr>
                                        <p:cTn id="33" dur="500" fill="hold"/>
                                        <p:tgtEl>
                                          <p:spTgt spid="58"/>
                                        </p:tgtEl>
                                        <p:attrNameLst>
                                          <p:attrName>ppt_x</p:attrName>
                                          <p:attrName>ppt_y</p:attrName>
                                        </p:attrNameLst>
                                      </p:cBhvr>
                                    </p:animMotion>
                                  </p:childTnLst>
                                </p:cTn>
                              </p:par>
                            </p:childTnLst>
                          </p:cTn>
                        </p:par>
                        <p:par>
                          <p:cTn id="34" fill="hold">
                            <p:stCondLst>
                              <p:cond delay="5000"/>
                            </p:stCondLst>
                            <p:childTnLst>
                              <p:par>
                                <p:cTn id="35" presetID="0" presetClass="path" presetSubtype="0" accel="50000" decel="50000" fill="hold" grpId="0" nodeType="afterEffect">
                                  <p:stCondLst>
                                    <p:cond delay="0"/>
                                  </p:stCondLst>
                                  <p:childTnLst>
                                    <p:animMotion origin="layout" path="M -1.66667E-6 3.33333E-6 L -0.00104 0.06111 L 0.14792 0.06111 L 0.14896 0.18055 " pathEditMode="relative" ptsTypes="AAAA">
                                      <p:cBhvr>
                                        <p:cTn id="36" dur="500" fill="hold"/>
                                        <p:tgtEl>
                                          <p:spTgt spid="59"/>
                                        </p:tgtEl>
                                        <p:attrNameLst>
                                          <p:attrName>ppt_x</p:attrName>
                                          <p:attrName>ppt_y</p:attrName>
                                        </p:attrNameLst>
                                      </p:cBhvr>
                                    </p:animMotion>
                                  </p:childTnLst>
                                </p:cTn>
                              </p:par>
                            </p:childTnLst>
                          </p:cTn>
                        </p:par>
                        <p:par>
                          <p:cTn id="37" fill="hold">
                            <p:stCondLst>
                              <p:cond delay="5500"/>
                            </p:stCondLst>
                            <p:childTnLst>
                              <p:par>
                                <p:cTn id="38" presetID="0" presetClass="path" presetSubtype="0" accel="50000" decel="50000" fill="hold" grpId="0" nodeType="afterEffect">
                                  <p:stCondLst>
                                    <p:cond delay="0"/>
                                  </p:stCondLst>
                                  <p:childTnLst>
                                    <p:animMotion origin="layout" path="M 8.33333E-6 4.44444E-6 L 8.33333E-6 0.0625 L 0.19272 0.05972 L 0.19272 0.17639 " pathEditMode="relative" ptsTypes="AAAA">
                                      <p:cBhvr>
                                        <p:cTn id="39" dur="500" fill="hold"/>
                                        <p:tgtEl>
                                          <p:spTgt spid="60"/>
                                        </p:tgtEl>
                                        <p:attrNameLst>
                                          <p:attrName>ppt_x</p:attrName>
                                          <p:attrName>ppt_y</p:attrName>
                                        </p:attrNameLst>
                                      </p:cBhvr>
                                    </p:animMotion>
                                  </p:childTnLst>
                                </p:cTn>
                              </p:par>
                            </p:childTnLst>
                          </p:cTn>
                        </p:par>
                        <p:par>
                          <p:cTn id="40" fill="hold">
                            <p:stCondLst>
                              <p:cond delay="6000"/>
                            </p:stCondLst>
                            <p:childTnLst>
                              <p:par>
                                <p:cTn id="41" presetID="0" presetClass="path" presetSubtype="0" accel="50000" decel="50000" fill="hold" grpId="0" nodeType="afterEffect">
                                  <p:stCondLst>
                                    <p:cond delay="0"/>
                                  </p:stCondLst>
                                  <p:childTnLst>
                                    <p:animMotion origin="layout" path="M -0.0007 0.0007 L -0.0007 0.06459 L -0.16736 0.05764 L -0.16424 0.14514 " pathEditMode="relative" ptsTypes="AAAA">
                                      <p:cBhvr>
                                        <p:cTn id="42" dur="500" fill="hold"/>
                                        <p:tgtEl>
                                          <p:spTgt spid="61"/>
                                        </p:tgtEl>
                                        <p:attrNameLst>
                                          <p:attrName>ppt_x</p:attrName>
                                          <p:attrName>ppt_y</p:attrName>
                                        </p:attrNameLst>
                                      </p:cBhvr>
                                    </p:animMotion>
                                  </p:childTnLst>
                                </p:cTn>
                              </p:par>
                            </p:childTnLst>
                          </p:cTn>
                        </p:par>
                        <p:par>
                          <p:cTn id="43" fill="hold">
                            <p:stCondLst>
                              <p:cond delay="6500"/>
                            </p:stCondLst>
                            <p:childTnLst>
                              <p:par>
                                <p:cTn id="44" presetID="0" presetClass="path" presetSubtype="0" accel="50000" decel="50000" fill="hold" grpId="0" nodeType="afterEffect">
                                  <p:stCondLst>
                                    <p:cond delay="0"/>
                                  </p:stCondLst>
                                  <p:childTnLst>
                                    <p:animMotion origin="layout" path="M 0.00035 0.0007 L 0.00035 0.06181 L -0.13611 0.06042 L -0.13507 0.14931 " pathEditMode="relative" ptsTypes="AAAA">
                                      <p:cBhvr>
                                        <p:cTn id="45" dur="500" fill="hold"/>
                                        <p:tgtEl>
                                          <p:spTgt spid="62"/>
                                        </p:tgtEl>
                                        <p:attrNameLst>
                                          <p:attrName>ppt_x</p:attrName>
                                          <p:attrName>ppt_y</p:attrName>
                                        </p:attrNameLst>
                                      </p:cBhvr>
                                    </p:animMotion>
                                  </p:childTnLst>
                                </p:cTn>
                              </p:par>
                            </p:childTnLst>
                          </p:cTn>
                        </p:par>
                        <p:par>
                          <p:cTn id="46" fill="hold">
                            <p:stCondLst>
                              <p:cond delay="7000"/>
                            </p:stCondLst>
                            <p:childTnLst>
                              <p:par>
                                <p:cTn id="47" presetID="0" presetClass="path" presetSubtype="0" accel="50000" decel="50000" fill="hold" grpId="0" nodeType="afterEffect">
                                  <p:stCondLst>
                                    <p:cond delay="0"/>
                                  </p:stCondLst>
                                  <p:childTnLst>
                                    <p:animMotion origin="layout" path="M -0.00052 0.0007 L 0.00052 0.06042 L -0.09011 0.06042 L -0.09011 0.17153 " pathEditMode="relative" ptsTypes="AAAA">
                                      <p:cBhvr>
                                        <p:cTn id="48" dur="500" fill="hold"/>
                                        <p:tgtEl>
                                          <p:spTgt spid="63"/>
                                        </p:tgtEl>
                                        <p:attrNameLst>
                                          <p:attrName>ppt_x</p:attrName>
                                          <p:attrName>ppt_y</p:attrName>
                                        </p:attrNameLst>
                                      </p:cBhvr>
                                    </p:animMotion>
                                  </p:childTnLst>
                                </p:cTn>
                              </p:par>
                            </p:childTnLst>
                          </p:cTn>
                        </p:par>
                        <p:par>
                          <p:cTn id="49" fill="hold">
                            <p:stCondLst>
                              <p:cond delay="7500"/>
                            </p:stCondLst>
                            <p:childTnLst>
                              <p:par>
                                <p:cTn id="50" presetID="0" presetClass="path" presetSubtype="0" accel="50000" decel="50000" fill="hold" grpId="0" nodeType="afterEffect">
                                  <p:stCondLst>
                                    <p:cond delay="0"/>
                                  </p:stCondLst>
                                  <p:childTnLst>
                                    <p:animMotion origin="layout" path="M -0.00052 0.0007 L -0.00052 0.0632 L -0.16805 0.06181 L -0.16909 0.14931 " pathEditMode="relative" rAng="0" ptsTypes="AAAA">
                                      <p:cBhvr>
                                        <p:cTn id="51" dur="500" fill="hold"/>
                                        <p:tgtEl>
                                          <p:spTgt spid="64"/>
                                        </p:tgtEl>
                                        <p:attrNameLst>
                                          <p:attrName>ppt_x</p:attrName>
                                          <p:attrName>ppt_y</p:attrName>
                                        </p:attrNameLst>
                                      </p:cBhvr>
                                      <p:rCtr x="-8438" y="7431"/>
                                    </p:animMotion>
                                  </p:childTnLst>
                                </p:cTn>
                              </p:par>
                            </p:childTnLst>
                          </p:cTn>
                        </p:par>
                        <p:par>
                          <p:cTn id="52" fill="hold">
                            <p:stCondLst>
                              <p:cond delay="8000"/>
                            </p:stCondLst>
                            <p:childTnLst>
                              <p:par>
                                <p:cTn id="53" presetID="0" presetClass="path" presetSubtype="0" accel="50000" decel="50000" fill="hold" grpId="0" nodeType="afterEffect">
                                  <p:stCondLst>
                                    <p:cond delay="0"/>
                                  </p:stCondLst>
                                  <p:childTnLst>
                                    <p:animMotion origin="layout" path="M -0.00052 -0.00069 L 0.00052 0.06181 L -0.27031 0.05625 L -0.26823 0.14097 " pathEditMode="relative" ptsTypes="AAAA">
                                      <p:cBhvr>
                                        <p:cTn id="54" dur="500" fill="hold"/>
                                        <p:tgtEl>
                                          <p:spTgt spid="65"/>
                                        </p:tgtEl>
                                        <p:attrNameLst>
                                          <p:attrName>ppt_x</p:attrName>
                                          <p:attrName>ppt_y</p:attrName>
                                        </p:attrNameLst>
                                      </p:cBhvr>
                                    </p:animMotion>
                                  </p:childTnLst>
                                </p:cTn>
                              </p:par>
                            </p:childTnLst>
                          </p:cTn>
                        </p:par>
                        <p:par>
                          <p:cTn id="55" fill="hold">
                            <p:stCondLst>
                              <p:cond delay="8500"/>
                            </p:stCondLst>
                            <p:childTnLst>
                              <p:par>
                                <p:cTn id="56" presetID="0" presetClass="path" presetSubtype="0" accel="50000" decel="50000" fill="hold" grpId="0" nodeType="afterEffect">
                                  <p:stCondLst>
                                    <p:cond delay="0"/>
                                  </p:stCondLst>
                                  <p:childTnLst>
                                    <p:animMotion origin="layout" path="M -7.5E-6 5.55556E-6 L 0.00208 0.05973 L -0.26355 0.05556 L -0.26042 0.11806 " pathEditMode="relative" ptsTypes="AAAA">
                                      <p:cBhvr>
                                        <p:cTn id="57" dur="500" fill="hold"/>
                                        <p:tgtEl>
                                          <p:spTgt spid="66"/>
                                        </p:tgtEl>
                                        <p:attrNameLst>
                                          <p:attrName>ppt_x</p:attrName>
                                          <p:attrName>ppt_y</p:attrName>
                                        </p:attrNameLst>
                                      </p:cBhvr>
                                    </p:animMotion>
                                  </p:childTnLst>
                                </p:cTn>
                              </p:par>
                            </p:childTnLst>
                          </p:cTn>
                        </p:par>
                        <p:par>
                          <p:cTn id="58" fill="hold">
                            <p:stCondLst>
                              <p:cond delay="9000"/>
                            </p:stCondLst>
                            <p:childTnLst>
                              <p:par>
                                <p:cTn id="59" presetID="0" presetClass="path" presetSubtype="0" accel="50000" decel="50000" fill="hold" grpId="0" nodeType="afterEffect">
                                  <p:stCondLst>
                                    <p:cond delay="0"/>
                                  </p:stCondLst>
                                  <p:childTnLst>
                                    <p:animMotion origin="layout" path="M -1.11111E-6 4.44444E-6 L -1.11111E-6 0.05972 L -0.30208 0.05694 L -0.29896 0.1125 " pathEditMode="relative" ptsTypes="AAAA">
                                      <p:cBhvr>
                                        <p:cTn id="60" dur="500" fill="hold"/>
                                        <p:tgtEl>
                                          <p:spTgt spid="67"/>
                                        </p:tgtEl>
                                        <p:attrNameLst>
                                          <p:attrName>ppt_x</p:attrName>
                                          <p:attrName>ppt_y</p:attrName>
                                        </p:attrNameLst>
                                      </p:cBhvr>
                                    </p:animMotion>
                                  </p:childTnLst>
                                </p:cTn>
                              </p:par>
                            </p:childTnLst>
                          </p:cTn>
                        </p:par>
                        <p:par>
                          <p:cTn id="61" fill="hold">
                            <p:stCondLst>
                              <p:cond delay="9500"/>
                            </p:stCondLst>
                            <p:childTnLst>
                              <p:par>
                                <p:cTn id="62" presetID="0" presetClass="path" presetSubtype="0" accel="50000" decel="50000" fill="hold" grpId="0" nodeType="afterEffect">
                                  <p:stCondLst>
                                    <p:cond delay="0"/>
                                  </p:stCondLst>
                                  <p:childTnLst>
                                    <p:animMotion origin="layout" path="M -1.11111E-6 4.44444E-6 L -1.11111E-6 0.06111 L -0.33646 0.05833 L -0.33542 0.10833 " pathEditMode="relative" ptsTypes="AAAA">
                                      <p:cBhvr>
                                        <p:cTn id="63" dur="500" fill="hold"/>
                                        <p:tgtEl>
                                          <p:spTgt spid="68"/>
                                        </p:tgtEl>
                                        <p:attrNameLst>
                                          <p:attrName>ppt_x</p:attrName>
                                          <p:attrName>ppt_y</p:attrName>
                                        </p:attrNameLst>
                                      </p:cBhvr>
                                    </p:animMotion>
                                  </p:childTnLst>
                                </p:cTn>
                              </p:par>
                            </p:childTnLst>
                          </p:cTn>
                        </p:par>
                        <p:par>
                          <p:cTn id="64" fill="hold">
                            <p:stCondLst>
                              <p:cond delay="10000"/>
                            </p:stCondLst>
                            <p:childTnLst>
                              <p:par>
                                <p:cTn id="65" presetID="0" presetClass="path" presetSubtype="0" accel="50000" decel="50000" fill="hold" grpId="0" nodeType="afterEffect">
                                  <p:stCondLst>
                                    <p:cond delay="0"/>
                                  </p:stCondLst>
                                  <p:childTnLst>
                                    <p:animMotion origin="layout" path="M -1.11111E-6 5.55556E-6 L -1.11111E-6 0.05834 L -0.26354 0.06112 L -0.26354 0.14445 " pathEditMode="relative" ptsTypes="AAAA">
                                      <p:cBhvr>
                                        <p:cTn id="66" dur="500" fill="hold"/>
                                        <p:tgtEl>
                                          <p:spTgt spid="69"/>
                                        </p:tgtEl>
                                        <p:attrNameLst>
                                          <p:attrName>ppt_x</p:attrName>
                                          <p:attrName>ppt_y</p:attrName>
                                        </p:attrNameLst>
                                      </p:cBhvr>
                                    </p:animMotion>
                                  </p:childTnLst>
                                </p:cTn>
                              </p:par>
                            </p:childTnLst>
                          </p:cTn>
                        </p:par>
                        <p:par>
                          <p:cTn id="67" fill="hold">
                            <p:stCondLst>
                              <p:cond delay="10500"/>
                            </p:stCondLst>
                            <p:childTnLst>
                              <p:par>
                                <p:cTn id="68" presetID="0" presetClass="path" presetSubtype="0" accel="50000" decel="50000" fill="hold" grpId="0" nodeType="afterEffect">
                                  <p:stCondLst>
                                    <p:cond delay="0"/>
                                  </p:stCondLst>
                                  <p:childTnLst>
                                    <p:animMotion origin="layout" path="M -0.00035 -0.00069 L -0.00139 0.05903 L -0.25035 0.06459 L -0.25035 0.14236 " pathEditMode="relative" ptsTypes="AAAA">
                                      <p:cBhvr>
                                        <p:cTn id="69" dur="500" fill="hold"/>
                                        <p:tgtEl>
                                          <p:spTgt spid="70"/>
                                        </p:tgtEl>
                                        <p:attrNameLst>
                                          <p:attrName>ppt_x</p:attrName>
                                          <p:attrName>ppt_y</p:attrName>
                                        </p:attrNameLst>
                                      </p:cBhvr>
                                    </p:animMotion>
                                  </p:childTnLst>
                                </p:cTn>
                              </p:par>
                            </p:childTnLst>
                          </p:cTn>
                        </p:par>
                        <p:par>
                          <p:cTn id="70" fill="hold">
                            <p:stCondLst>
                              <p:cond delay="11000"/>
                            </p:stCondLst>
                            <p:childTnLst>
                              <p:par>
                                <p:cTn id="71" presetID="0" presetClass="path" presetSubtype="0" accel="50000" decel="50000" fill="hold" grpId="0" nodeType="afterEffect">
                                  <p:stCondLst>
                                    <p:cond delay="0"/>
                                  </p:stCondLst>
                                  <p:childTnLst>
                                    <p:animMotion origin="layout" path="M 0.00087 0.0007 L 0.00191 0.06181 L -0.2085 0.05903 L -0.20955 0.17431 " pathEditMode="relative" ptsTypes="AAAA">
                                      <p:cBhvr>
                                        <p:cTn id="72" dur="500" fill="hold"/>
                                        <p:tgtEl>
                                          <p:spTgt spid="71"/>
                                        </p:tgtEl>
                                        <p:attrNameLst>
                                          <p:attrName>ppt_x</p:attrName>
                                          <p:attrName>ppt_y</p:attrName>
                                        </p:attrNameLst>
                                      </p:cBhvr>
                                    </p:animMotion>
                                  </p:childTnLst>
                                </p:cTn>
                              </p:par>
                            </p:childTnLst>
                          </p:cTn>
                        </p:par>
                        <p:par>
                          <p:cTn id="73" fill="hold">
                            <p:stCondLst>
                              <p:cond delay="11500"/>
                            </p:stCondLst>
                            <p:childTnLst>
                              <p:par>
                                <p:cTn id="74" presetID="0" presetClass="path" presetSubtype="0" accel="50000" decel="50000" fill="hold" grpId="0" nodeType="afterEffect">
                                  <p:stCondLst>
                                    <p:cond delay="0"/>
                                  </p:stCondLst>
                                  <p:childTnLst>
                                    <p:animMotion origin="layout" path="M 3.61111E-6 3.33333E-6 L 3.61111E-6 0.06389 L -0.20209 0.06528 L -0.20105 0.175 " pathEditMode="relative" ptsTypes="AAAA">
                                      <p:cBhvr>
                                        <p:cTn id="75" dur="500" fill="hold"/>
                                        <p:tgtEl>
                                          <p:spTgt spid="72"/>
                                        </p:tgtEl>
                                        <p:attrNameLst>
                                          <p:attrName>ppt_x</p:attrName>
                                          <p:attrName>ppt_y</p:attrName>
                                        </p:attrNameLst>
                                      </p:cBhvr>
                                    </p:animMotion>
                                  </p:childTnLst>
                                </p:cTn>
                              </p:par>
                            </p:childTnLst>
                          </p:cTn>
                        </p:par>
                        <p:par>
                          <p:cTn id="76" fill="hold">
                            <p:stCondLst>
                              <p:cond delay="12000"/>
                            </p:stCondLst>
                            <p:childTnLst>
                              <p:par>
                                <p:cTn id="77" presetID="0" presetClass="path" presetSubtype="0" accel="50000" decel="50000" fill="hold" grpId="0" nodeType="afterEffect">
                                  <p:stCondLst>
                                    <p:cond delay="0"/>
                                  </p:stCondLst>
                                  <p:childTnLst>
                                    <p:animMotion origin="layout" path="M -2.77778E-7 4.44444E-6 L -2.77778E-7 0.06666 L -0.15625 0.06389 L -0.15417 0.17639 " pathEditMode="relative" ptsTypes="AAAA">
                                      <p:cBhvr>
                                        <p:cTn id="78" dur="500" fill="hold"/>
                                        <p:tgtEl>
                                          <p:spTgt spid="73"/>
                                        </p:tgtEl>
                                        <p:attrNameLst>
                                          <p:attrName>ppt_x</p:attrName>
                                          <p:attrName>ppt_y</p:attrName>
                                        </p:attrNameLst>
                                      </p:cBhvr>
                                    </p:animMotion>
                                  </p:childTnLst>
                                </p:cTn>
                              </p:par>
                            </p:childTnLst>
                          </p:cTn>
                        </p:par>
                        <p:par>
                          <p:cTn id="79" fill="hold">
                            <p:stCondLst>
                              <p:cond delay="12500"/>
                            </p:stCondLst>
                            <p:childTnLst>
                              <p:par>
                                <p:cTn id="80" presetID="0" presetClass="path" presetSubtype="0" accel="50000" decel="50000" fill="hold" grpId="0" nodeType="afterEffect">
                                  <p:stCondLst>
                                    <p:cond delay="0"/>
                                  </p:stCondLst>
                                  <p:childTnLst>
                                    <p:animMotion origin="layout" path="M 0 0 L 0.00104 0.06805 L -0.11354 0.06389 L -0.1125 0.17639 " pathEditMode="relative" ptsTypes="AAAA">
                                      <p:cBhvr>
                                        <p:cTn id="81" dur="500" fill="hold"/>
                                        <p:tgtEl>
                                          <p:spTgt spid="74"/>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500"/>
                                        <p:tgtEl>
                                          <p:spTgt spid="89"/>
                                        </p:tgtEl>
                                      </p:cBhvr>
                                    </p:animEffect>
                                  </p:childTnLst>
                                </p:cTn>
                              </p:par>
                            </p:childTnLst>
                          </p:cTn>
                        </p:par>
                        <p:par>
                          <p:cTn id="87" fill="hold">
                            <p:stCondLst>
                              <p:cond delay="500"/>
                            </p:stCondLst>
                            <p:childTnLst>
                              <p:par>
                                <p:cTn id="88" presetID="10" presetClass="entr" presetSubtype="0" fill="hold" nodeType="afterEffect">
                                  <p:stCondLst>
                                    <p:cond delay="50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par>
                          <p:cTn id="91" fill="hold">
                            <p:stCondLst>
                              <p:cond delay="1500"/>
                            </p:stCondLst>
                            <p:childTnLst>
                              <p:par>
                                <p:cTn id="92" presetID="10" presetClass="entr" presetSubtype="0" fill="hold" grpId="0" nodeType="afterEffect">
                                  <p:stCondLst>
                                    <p:cond delay="50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Substring Finder</a:t>
            </a:r>
          </a:p>
        </p:txBody>
      </p:sp>
      <p:sp>
        <p:nvSpPr>
          <p:cNvPr id="3" name="Content Placeholder 2"/>
          <p:cNvSpPr>
            <a:spLocks noGrp="1"/>
          </p:cNvSpPr>
          <p:nvPr>
            <p:ph idx="1"/>
          </p:nvPr>
        </p:nvSpPr>
        <p:spPr/>
        <p:txBody>
          <a:bodyPr/>
          <a:lstStyle/>
          <a:p>
            <a:r>
              <a:rPr lang="en-US" sz="2000" dirty="0"/>
              <a:t>Take the sequences</a:t>
            </a:r>
          </a:p>
          <a:p>
            <a:endParaRPr lang="en-US" sz="2000" dirty="0"/>
          </a:p>
          <a:p>
            <a:endParaRPr lang="en-US" sz="2000" dirty="0"/>
          </a:p>
          <a:p>
            <a:r>
              <a:rPr lang="en-US" sz="2000" dirty="0"/>
              <a:t>The substrings of </a:t>
            </a:r>
            <a:r>
              <a:rPr lang="en-US" sz="2000" i="1" dirty="0"/>
              <a:t>S</a:t>
            </a:r>
            <a:r>
              <a:rPr lang="en-US" sz="2000" dirty="0"/>
              <a:t> will be</a:t>
            </a:r>
          </a:p>
          <a:p>
            <a:endParaRPr lang="en-US" sz="2000" dirty="0"/>
          </a:p>
          <a:p>
            <a:endParaRPr lang="en-US" sz="2000" dirty="0"/>
          </a:p>
          <a:p>
            <a:r>
              <a:rPr lang="en-US" sz="2000" dirty="0"/>
              <a:t>Take the following hash function:</a:t>
            </a:r>
          </a:p>
          <a:p>
            <a:endParaRPr lang="en-US" sz="2000" dirty="0"/>
          </a:p>
          <a:p>
            <a:endParaRPr lang="en-US" sz="2000" dirty="0"/>
          </a:p>
          <a:p>
            <a:r>
              <a:rPr lang="en-US" sz="2000" dirty="0"/>
              <a:t>We can write this also as</a:t>
            </a:r>
          </a:p>
          <a:p>
            <a:endParaRPr lang="en-US" sz="2000" dirty="0"/>
          </a:p>
          <a:p>
            <a:endParaRPr lang="en-US" sz="2000" dirty="0"/>
          </a:p>
          <a:p>
            <a:r>
              <a:rPr lang="en-US" sz="2000" dirty="0"/>
              <a:t>The cost of updating the hash is O(1), so the total cost is </a:t>
            </a:r>
            <a:r>
              <a:rPr lang="en-US" sz="2000" b="1" dirty="0"/>
              <a:t>O(n)</a:t>
            </a:r>
          </a:p>
        </p:txBody>
      </p:sp>
      <p:graphicFrame>
        <p:nvGraphicFramePr>
          <p:cNvPr id="4" name="Object 3"/>
          <p:cNvGraphicFramePr>
            <a:graphicFrameLocks noChangeAspect="1"/>
          </p:cNvGraphicFramePr>
          <p:nvPr>
            <p:extLst>
              <p:ext uri="{D42A27DB-BD31-4B8C-83A1-F6EECF244321}">
                <p14:modId xmlns:p14="http://schemas.microsoft.com/office/powerpoint/2010/main" val="2441379301"/>
              </p:ext>
            </p:extLst>
          </p:nvPr>
        </p:nvGraphicFramePr>
        <p:xfrm>
          <a:off x="4572000" y="1524000"/>
          <a:ext cx="2362200" cy="780242"/>
        </p:xfrm>
        <a:graphic>
          <a:graphicData uri="http://schemas.openxmlformats.org/presentationml/2006/ole">
            <mc:AlternateContent xmlns:mc="http://schemas.openxmlformats.org/markup-compatibility/2006">
              <mc:Choice xmlns:v="urn:schemas-microsoft-com:vml" Requires="v">
                <p:oleObj spid="_x0000_s13362" name="Image" r:id="rId3" imgW="4190400" imgH="1383840" progId="Photoshop.Image.13">
                  <p:embed/>
                </p:oleObj>
              </mc:Choice>
              <mc:Fallback>
                <p:oleObj name="Image" r:id="rId3" imgW="4190400" imgH="1383840" progId="Photoshop.Image.13">
                  <p:embed/>
                  <p:pic>
                    <p:nvPicPr>
                      <p:cNvPr id="0" name=""/>
                      <p:cNvPicPr/>
                      <p:nvPr/>
                    </p:nvPicPr>
                    <p:blipFill>
                      <a:blip r:embed="rId4"/>
                      <a:stretch>
                        <a:fillRect/>
                      </a:stretch>
                    </p:blipFill>
                    <p:spPr>
                      <a:xfrm>
                        <a:off x="4572000" y="1524000"/>
                        <a:ext cx="2362200" cy="7802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7344833"/>
              </p:ext>
            </p:extLst>
          </p:nvPr>
        </p:nvGraphicFramePr>
        <p:xfrm>
          <a:off x="4572000" y="2351226"/>
          <a:ext cx="1835150" cy="1317348"/>
        </p:xfrm>
        <a:graphic>
          <a:graphicData uri="http://schemas.openxmlformats.org/presentationml/2006/ole">
            <mc:AlternateContent xmlns:mc="http://schemas.openxmlformats.org/markup-compatibility/2006">
              <mc:Choice xmlns:v="urn:schemas-microsoft-com:vml" Requires="v">
                <p:oleObj spid="_x0000_s13363" name="Image" r:id="rId5" imgW="3060000" imgH="2196720" progId="Photoshop.Image.13">
                  <p:embed/>
                </p:oleObj>
              </mc:Choice>
              <mc:Fallback>
                <p:oleObj name="Image" r:id="rId5" imgW="3060000" imgH="2196720" progId="Photoshop.Image.13">
                  <p:embed/>
                  <p:pic>
                    <p:nvPicPr>
                      <p:cNvPr id="0" name=""/>
                      <p:cNvPicPr/>
                      <p:nvPr/>
                    </p:nvPicPr>
                    <p:blipFill>
                      <a:blip r:embed="rId6"/>
                      <a:stretch>
                        <a:fillRect/>
                      </a:stretch>
                    </p:blipFill>
                    <p:spPr>
                      <a:xfrm>
                        <a:off x="4572000" y="2351226"/>
                        <a:ext cx="1835150" cy="131734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86337627"/>
              </p:ext>
            </p:extLst>
          </p:nvPr>
        </p:nvGraphicFramePr>
        <p:xfrm>
          <a:off x="1752600" y="4419600"/>
          <a:ext cx="5358848" cy="358232"/>
        </p:xfrm>
        <a:graphic>
          <a:graphicData uri="http://schemas.openxmlformats.org/presentationml/2006/ole">
            <mc:AlternateContent xmlns:mc="http://schemas.openxmlformats.org/markup-compatibility/2006">
              <mc:Choice xmlns:v="urn:schemas-microsoft-com:vml" Requires="v">
                <p:oleObj spid="_x0000_s13364" name="Image" r:id="rId7" imgW="9307800" imgH="622080" progId="Photoshop.Image.13">
                  <p:embed/>
                </p:oleObj>
              </mc:Choice>
              <mc:Fallback>
                <p:oleObj name="Image" r:id="rId7" imgW="9307800" imgH="622080" progId="Photoshop.Image.13">
                  <p:embed/>
                  <p:pic>
                    <p:nvPicPr>
                      <p:cNvPr id="0" name=""/>
                      <p:cNvPicPr/>
                      <p:nvPr/>
                    </p:nvPicPr>
                    <p:blipFill>
                      <a:blip r:embed="rId8"/>
                      <a:stretch>
                        <a:fillRect/>
                      </a:stretch>
                    </p:blipFill>
                    <p:spPr>
                      <a:xfrm>
                        <a:off x="1752600" y="4419600"/>
                        <a:ext cx="5358848" cy="35823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9283136"/>
              </p:ext>
            </p:extLst>
          </p:nvPr>
        </p:nvGraphicFramePr>
        <p:xfrm>
          <a:off x="1676400" y="5486400"/>
          <a:ext cx="4267200" cy="416397"/>
        </p:xfrm>
        <a:graphic>
          <a:graphicData uri="http://schemas.openxmlformats.org/presentationml/2006/ole">
            <mc:AlternateContent xmlns:mc="http://schemas.openxmlformats.org/markup-compatibility/2006">
              <mc:Choice xmlns:v="urn:schemas-microsoft-com:vml" Requires="v">
                <p:oleObj spid="_x0000_s13365" name="Image" r:id="rId9" imgW="7809480" imgH="761760" progId="Photoshop.Image.13">
                  <p:embed/>
                </p:oleObj>
              </mc:Choice>
              <mc:Fallback>
                <p:oleObj name="Image" r:id="rId9" imgW="7809480" imgH="761760" progId="Photoshop.Image.13">
                  <p:embed/>
                  <p:pic>
                    <p:nvPicPr>
                      <p:cNvPr id="0" name=""/>
                      <p:cNvPicPr/>
                      <p:nvPr/>
                    </p:nvPicPr>
                    <p:blipFill>
                      <a:blip r:embed="rId10"/>
                      <a:stretch>
                        <a:fillRect/>
                      </a:stretch>
                    </p:blipFill>
                    <p:spPr>
                      <a:xfrm>
                        <a:off x="1676400" y="5486400"/>
                        <a:ext cx="4267200" cy="416397"/>
                      </a:xfrm>
                      <a:prstGeom prst="rect">
                        <a:avLst/>
                      </a:prstGeom>
                    </p:spPr>
                  </p:pic>
                </p:oleObj>
              </mc:Fallback>
            </mc:AlternateContent>
          </a:graphicData>
        </a:graphic>
      </p:graphicFrame>
    </p:spTree>
    <p:extLst>
      <p:ext uri="{BB962C8B-B14F-4D97-AF65-F5344CB8AC3E}">
        <p14:creationId xmlns:p14="http://schemas.microsoft.com/office/powerpoint/2010/main" val="260964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089900" cy="2679700"/>
              </a:xfrm>
            </p:spPr>
            <p:txBody>
              <a:bodyPr>
                <a:noAutofit/>
              </a:bodyPr>
              <a:lstStyle/>
              <a:p>
                <a:pPr marL="0" indent="0">
                  <a:buNone/>
                </a:pPr>
                <a:r>
                  <a:rPr lang="en-US" sz="2400" dirty="0">
                    <a:solidFill>
                      <a:srgbClr val="FF0000"/>
                    </a:solidFill>
                  </a:rPr>
                  <a:t>Heavy hitters search: </a:t>
                </a:r>
              </a:p>
              <a:p>
                <a:pPr marL="0" indent="0">
                  <a:buNone/>
                </a:pPr>
                <a:r>
                  <a:rPr lang="en-US" sz="2400" dirty="0"/>
                  <a:t>We will say that </a:t>
                </a:r>
                <a14:m>
                  <m:oMath xmlns:m="http://schemas.openxmlformats.org/officeDocument/2006/math">
                    <m:r>
                      <a:rPr lang="en-US" sz="2400" i="1" dirty="0" smtClean="0">
                        <a:latin typeface="Cambria Math" panose="02040503050406030204" pitchFamily="18" charset="0"/>
                      </a:rPr>
                      <m:t>𝑖</m:t>
                    </m:r>
                  </m:oMath>
                </a14:m>
                <a:r>
                  <a:rPr lang="en-US" sz="2400" dirty="0"/>
                  <a:t>-</a:t>
                </a:r>
                <a:r>
                  <a:rPr lang="en-US" sz="2400" dirty="0" err="1"/>
                  <a:t>th</a:t>
                </a:r>
                <a:r>
                  <a:rPr lang="en-US" sz="2400" dirty="0"/>
                  <a:t> element of stream is </a:t>
                </a:r>
                <a14:m>
                  <m:oMath xmlns:m="http://schemas.openxmlformats.org/officeDocument/2006/math">
                    <m:r>
                      <a:rPr lang="en-US" sz="2400" b="0" i="0" dirty="0" smtClean="0">
                        <a:latin typeface="Cambria Math" panose="02040503050406030204" pitchFamily="18" charset="0"/>
                      </a:rPr>
                      <m:t>(</m:t>
                    </m:r>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𝐹</m:t>
                        </m:r>
                      </m:e>
                      <m:sub>
                        <m:r>
                          <a:rPr lang="en-US" sz="2400" i="1" dirty="0" smtClean="0">
                            <a:latin typeface="Cambria Math" panose="02040503050406030204" pitchFamily="18" charset="0"/>
                          </a:rPr>
                          <m:t>2</m:t>
                        </m:r>
                      </m:sub>
                    </m:sSub>
                    <m:r>
                      <a:rPr lang="en-US" sz="2400" i="1" dirty="0" smtClean="0">
                        <a:latin typeface="Cambria Math" panose="02040503050406030204" pitchFamily="18" charset="0"/>
                      </a:rPr>
                      <m:t>, </m:t>
                    </m:r>
                    <m:r>
                      <a:rPr lang="en-US" sz="2400" i="1" dirty="0" smtClean="0">
                        <a:latin typeface="Cambria Math" panose="02040503050406030204" pitchFamily="18" charset="0"/>
                      </a:rPr>
                      <m:t>𝛼</m:t>
                    </m:r>
                    <m:r>
                      <a:rPr lang="en-US" sz="2400" b="0" i="1" dirty="0" smtClean="0">
                        <a:latin typeface="Cambria Math" panose="02040503050406030204" pitchFamily="18" charset="0"/>
                      </a:rPr>
                      <m:t>)</m:t>
                    </m:r>
                  </m:oMath>
                </a14:m>
                <a:r>
                  <a:rPr lang="en-US" sz="2400" dirty="0"/>
                  <a:t>-heavy if </a:t>
                </a:r>
                <a:r>
                  <a:rPr lang="en-US" sz="2400" b="0" dirty="0"/>
                  <a:t>	</a:t>
                </a:r>
                <a:endParaRPr lang="en-US" sz="2400" b="0" i="1" dirty="0">
                  <a:solidFill>
                    <a:schemeClr val="tx1"/>
                  </a:solidFill>
                  <a:latin typeface="Cambria Math" panose="02040503050406030204" pitchFamily="18" charset="0"/>
                </a:endParaRPr>
              </a:p>
              <a:p>
                <a:pPr marL="0" indent="0" algn="ctr">
                  <a:buNone/>
                </a:pPr>
                <a:endParaRPr lang="en-US" sz="2400" b="0" i="1" dirty="0">
                  <a:solidFill>
                    <a:schemeClr val="tx1"/>
                  </a:solidFill>
                  <a:latin typeface="Cambria Math" panose="02040503050406030204" pitchFamily="18" charset="0"/>
                </a:endParaRPr>
              </a:p>
              <a:p>
                <a:pPr marL="0" indent="0" algn="ctr">
                  <a:buNone/>
                </a:pPr>
                <a:endParaRPr lang="en-US" sz="2400" dirty="0"/>
              </a:p>
              <a:p>
                <a:pPr marL="0" indent="0">
                  <a:buNone/>
                </a:pPr>
                <a:r>
                  <a:rPr lang="en-US" sz="2400" dirty="0"/>
                  <a:t>Then  </a:t>
                </a:r>
                <a14:m>
                  <m:oMath xmlns:m="http://schemas.openxmlformats.org/officeDocument/2006/math">
                    <m:r>
                      <a:rPr lang="en-US" sz="2400" i="1" dirty="0" smtClean="0">
                        <a:latin typeface="Cambria Math" panose="02040503050406030204" pitchFamily="18" charset="0"/>
                      </a:rPr>
                      <m:t>𝜀</m:t>
                    </m:r>
                  </m:oMath>
                </a14:m>
                <a:r>
                  <a:rPr lang="en-US" sz="2400" dirty="0"/>
                  <a:t>-approximate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𝛼</m:t>
                    </m:r>
                    <m:r>
                      <a:rPr lang="el-GR" sz="2400" i="1" dirty="0"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𝐹</m:t>
                        </m:r>
                      </m:e>
                      <m:sub>
                        <m:r>
                          <a:rPr lang="en-US" sz="2400" i="1" dirty="0" smtClean="0">
                            <a:latin typeface="Cambria Math" panose="02040503050406030204" pitchFamily="18" charset="0"/>
                          </a:rPr>
                          <m:t>2</m:t>
                        </m:r>
                      </m:sub>
                    </m:sSub>
                    <m:r>
                      <a:rPr lang="en-US" sz="2400" i="1" dirty="0" smtClean="0">
                        <a:latin typeface="Cambria Math" panose="02040503050406030204" pitchFamily="18" charset="0"/>
                      </a:rPr>
                      <m:t>)</m:t>
                    </m:r>
                  </m:oMath>
                </a14:m>
                <a:r>
                  <a:rPr lang="en-US" sz="2400" dirty="0"/>
                  <a:t>-heavy hitter problem is to find a set of elements </a:t>
                </a:r>
                <a14:m>
                  <m:oMath xmlns:m="http://schemas.openxmlformats.org/officeDocument/2006/math">
                    <m:r>
                      <a:rPr lang="en-US" sz="2400" i="1" dirty="0" smtClean="0">
                        <a:latin typeface="Cambria Math" panose="02040503050406030204" pitchFamily="18" charset="0"/>
                      </a:rPr>
                      <m:t>𝑇</m:t>
                    </m:r>
                  </m:oMath>
                </a14:m>
                <a:r>
                  <a:rPr lang="en-US" sz="2400" dirty="0"/>
                  <a:t>:  </a:t>
                </a:r>
              </a:p>
              <a:p>
                <a:pPr marL="0" indent="0" algn="ctr">
                  <a:lnSpc>
                    <a:spcPct val="150000"/>
                  </a:lnSpc>
                  <a:buNone/>
                </a:pPr>
                <a14:m>
                  <m:oMath xmlns:m="http://schemas.openxmlformats.org/officeDocument/2006/math">
                    <m:r>
                      <a:rPr lang="en-US" sz="2400" i="1" dirty="0" smtClean="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 ∈</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r>
                          <a:rPr lang="en-US" sz="2400" b="0" i="1" dirty="0" smtClean="0">
                            <a:latin typeface="Cambria Math" panose="02040503050406030204" pitchFamily="18" charset="0"/>
                          </a:rPr>
                          <m:t>𝑛</m:t>
                        </m:r>
                      </m:e>
                    </m:d>
                    <m:r>
                      <a:rPr lang="en-US" sz="2400" i="1" dirty="0">
                        <a:latin typeface="Cambria Math" panose="02040503050406030204" pitchFamily="18" charset="0"/>
                      </a:rPr>
                      <m:t>,</m:t>
                    </m:r>
                    <m:r>
                      <a:rPr lang="en-US" sz="2400" b="0" i="1" dirty="0" smtClean="0">
                        <a:latin typeface="Cambria Math" panose="02040503050406030204" pitchFamily="18" charset="0"/>
                      </a:rPr>
                      <m:t>  </m:t>
                    </m:r>
                    <m:sSubSup>
                      <m:sSubSupPr>
                        <m:ctrlPr>
                          <a:rPr lang="en-US" sz="2400" b="0" i="1" dirty="0" smtClean="0">
                            <a:latin typeface="Cambria Math" panose="02040503050406030204" pitchFamily="18" charset="0"/>
                          </a:rPr>
                        </m:ctrlPr>
                      </m:sSubSupPr>
                      <m:e>
                        <m:r>
                          <a:rPr lang="en-US" sz="2400" i="1" dirty="0">
                            <a:latin typeface="Cambria Math" panose="02040503050406030204" pitchFamily="18" charset="0"/>
                          </a:rPr>
                          <m:t>𝑓</m:t>
                        </m:r>
                      </m:e>
                      <m:sub>
                        <m:r>
                          <a:rPr lang="en-US" sz="2400" i="1" dirty="0">
                            <a:latin typeface="Cambria Math" panose="02040503050406030204" pitchFamily="18" charset="0"/>
                          </a:rPr>
                          <m:t>𝑖</m:t>
                        </m:r>
                      </m:sub>
                      <m:sup>
                        <m:r>
                          <a:rPr lang="en-US" sz="2400" b="0" i="1" dirty="0" smtClean="0">
                            <a:latin typeface="Cambria Math" panose="02040503050406030204" pitchFamily="18" charset="0"/>
                          </a:rPr>
                          <m:t>2</m:t>
                        </m:r>
                      </m:sup>
                    </m:sSubSup>
                    <m:r>
                      <a:rPr lang="en-US" sz="2400" i="1" dirty="0">
                        <a:latin typeface="Cambria Math" panose="02040503050406030204" pitchFamily="18" charset="0"/>
                      </a:rPr>
                      <m:t> &gt;</m:t>
                    </m:r>
                    <m:r>
                      <a:rPr lang="en-US" sz="2400" b="0" i="1" dirty="0" smtClean="0">
                        <a:latin typeface="Cambria Math" panose="02040503050406030204" pitchFamily="18" charset="0"/>
                      </a:rPr>
                      <m:t>𝛼</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𝐹</m:t>
                        </m:r>
                      </m:e>
                      <m:sub>
                        <m:r>
                          <a:rPr lang="en-US" sz="2400" i="1" dirty="0" smtClean="0">
                            <a:latin typeface="Cambria Math" panose="02040503050406030204" pitchFamily="18" charset="0"/>
                          </a:rPr>
                          <m:t>2</m:t>
                        </m:r>
                      </m:sub>
                    </m:sSub>
                    <m:r>
                      <a:rPr lang="en-US" sz="2400" i="1" dirty="0" smtClean="0">
                        <a:latin typeface="Cambria Math" panose="02040503050406030204" pitchFamily="18" charset="0"/>
                      </a:rPr>
                      <m:t>  ⇒ </m:t>
                    </m:r>
                    <m:r>
                      <a:rPr lang="en-US" sz="2400" i="1" dirty="0" err="1">
                        <a:latin typeface="Cambria Math" panose="02040503050406030204" pitchFamily="18" charset="0"/>
                      </a:rPr>
                      <m:t>𝑖</m:t>
                    </m:r>
                    <m:r>
                      <a:rPr lang="en-US" sz="2400" i="1" dirty="0">
                        <a:latin typeface="Cambria Math" panose="02040503050406030204" pitchFamily="18" charset="0"/>
                      </a:rPr>
                      <m:t> ∈ </m:t>
                    </m:r>
                    <m:r>
                      <a:rPr lang="en-US" sz="2400" i="1" dirty="0">
                        <a:latin typeface="Cambria Math" panose="02040503050406030204" pitchFamily="18" charset="0"/>
                      </a:rPr>
                      <m:t>𝑇</m:t>
                    </m:r>
                    <m:r>
                      <a:rPr lang="en-US" sz="2400" i="1" dirty="0">
                        <a:latin typeface="Cambria Math" panose="02040503050406030204" pitchFamily="18" charset="0"/>
                      </a:rPr>
                      <m:t>.</m:t>
                    </m:r>
                  </m:oMath>
                </a14:m>
                <a:r>
                  <a:rPr lang="en-US" sz="2400" dirty="0"/>
                  <a:t> </a:t>
                </a:r>
              </a:p>
              <a:p>
                <a:pPr marL="0" indent="0" algn="ctr">
                  <a:lnSpc>
                    <a:spcPct val="150000"/>
                  </a:lnSpc>
                  <a:buNone/>
                </a:pPr>
                <a14:m>
                  <m:oMath xmlns:m="http://schemas.openxmlformats.org/officeDocument/2006/math">
                    <m:r>
                      <a:rPr lang="en-US" sz="2400" i="1" dirty="0" smtClean="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 ∈</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𝑛</m:t>
                        </m:r>
                      </m:e>
                    </m:d>
                    <m:r>
                      <a:rPr lang="en-US" sz="2400" b="0" i="1" dirty="0" smtClean="0">
                        <a:latin typeface="Cambria Math" panose="02040503050406030204" pitchFamily="18" charset="0"/>
                      </a:rPr>
                      <m:t>,  </m:t>
                    </m:r>
                    <m:sSubSup>
                      <m:sSubSupPr>
                        <m:ctrlPr>
                          <a:rPr lang="en-US" sz="2400" b="0" i="1" dirty="0" smtClean="0">
                            <a:latin typeface="Cambria Math" panose="02040503050406030204" pitchFamily="18" charset="0"/>
                          </a:rPr>
                        </m:ctrlPr>
                      </m:sSubSupPr>
                      <m:e>
                        <m:r>
                          <a:rPr lang="en-US" sz="2400" i="1" dirty="0">
                            <a:latin typeface="Cambria Math" panose="02040503050406030204" pitchFamily="18" charset="0"/>
                          </a:rPr>
                          <m:t>𝑓</m:t>
                        </m:r>
                      </m:e>
                      <m:sub>
                        <m:r>
                          <a:rPr lang="en-US" sz="2400" i="1" dirty="0">
                            <a:latin typeface="Cambria Math" panose="02040503050406030204" pitchFamily="18" charset="0"/>
                          </a:rPr>
                          <m:t>𝑖</m:t>
                        </m:r>
                      </m:sub>
                      <m:sup>
                        <m:r>
                          <a:rPr lang="en-US" sz="2400" b="0" i="1" dirty="0" smtClean="0">
                            <a:latin typeface="Cambria Math" panose="02040503050406030204" pitchFamily="18" charset="0"/>
                          </a:rPr>
                          <m:t>2</m:t>
                        </m:r>
                      </m:sup>
                    </m:sSubSup>
                    <m:r>
                      <a:rPr lang="en-US" sz="2400" i="1" dirty="0">
                        <a:latin typeface="Cambria Math" panose="02040503050406030204" pitchFamily="18" charset="0"/>
                      </a:rPr>
                      <m:t> &lt; </m:t>
                    </m:r>
                    <m:d>
                      <m:dPr>
                        <m:ctrlPr>
                          <a:rPr lang="en-US" sz="2400" i="1" dirty="0">
                            <a:latin typeface="Cambria Math" panose="02040503050406030204" pitchFamily="18" charset="0"/>
                          </a:rPr>
                        </m:ctrlPr>
                      </m:dPr>
                      <m:e>
                        <m:r>
                          <a:rPr lang="en-US" sz="2400" b="0" i="1" dirty="0" smtClean="0">
                            <a:latin typeface="Cambria Math" panose="02040503050406030204" pitchFamily="18" charset="0"/>
                          </a:rPr>
                          <m:t>𝛼</m:t>
                        </m:r>
                        <m:r>
                          <a:rPr lang="el-GR" sz="2400" i="1" dirty="0">
                            <a:latin typeface="Cambria Math" panose="02040503050406030204" pitchFamily="18" charset="0"/>
                          </a:rPr>
                          <m:t>−</m:t>
                        </m:r>
                        <m:r>
                          <a:rPr lang="en-US" sz="2400" b="0" i="1" dirty="0" smtClean="0">
                            <a:latin typeface="Cambria Math" panose="02040503050406030204" pitchFamily="18" charset="0"/>
                          </a:rPr>
                          <m:t>𝜀</m:t>
                        </m:r>
                      </m:e>
                    </m:d>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𝐹</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r>
                      <a:rPr lang="en-US" sz="2400" i="1" dirty="0" err="1">
                        <a:latin typeface="Cambria Math" panose="02040503050406030204" pitchFamily="18" charset="0"/>
                      </a:rPr>
                      <m:t>𝑖</m:t>
                    </m:r>
                    <m:r>
                      <a:rPr lang="en-US" sz="2400" b="0" i="1" dirty="0" smtClean="0">
                        <a:latin typeface="Cambria Math" panose="02040503050406030204" pitchFamily="18" charset="0"/>
                      </a:rPr>
                      <m:t>∉</m:t>
                    </m:r>
                    <m:r>
                      <a:rPr lang="en-US" sz="2400" i="1" dirty="0">
                        <a:latin typeface="Cambria Math" panose="02040503050406030204" pitchFamily="18" charset="0"/>
                      </a:rPr>
                      <m:t>𝑇</m:t>
                    </m:r>
                    <m:r>
                      <a:rPr lang="en-US" sz="2400" i="1" dirty="0">
                        <a:latin typeface="Cambria Math" panose="02040503050406030204" pitchFamily="18" charset="0"/>
                      </a:rPr>
                      <m:t>. </m:t>
                    </m:r>
                  </m:oMath>
                </a14:m>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089900" cy="2679700"/>
              </a:xfrm>
              <a:blipFill rotWithShape="0">
                <a:blip r:embed="rId3"/>
                <a:stretch>
                  <a:fillRect l="-1130" t="-1822" b="-41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47078" y="3162300"/>
                <a:ext cx="1484830" cy="48167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𝑓</m:t>
                          </m:r>
                        </m:e>
                        <m:sub>
                          <m:r>
                            <a:rPr lang="en-US" sz="2400" i="1" dirty="0">
                              <a:latin typeface="Cambria Math" panose="02040503050406030204" pitchFamily="18" charset="0"/>
                            </a:rPr>
                            <m:t>𝑖</m:t>
                          </m:r>
                        </m:sub>
                        <m:sup>
                          <m:r>
                            <a:rPr lang="en-US" sz="2400" i="1" dirty="0">
                              <a:latin typeface="Cambria Math" panose="02040503050406030204" pitchFamily="18" charset="0"/>
                            </a:rPr>
                            <m:t>2</m:t>
                          </m:r>
                        </m:sup>
                      </m:sSubSup>
                      <m:r>
                        <a:rPr lang="en-US" sz="2400" i="1" dirty="0">
                          <a:latin typeface="Cambria Math" panose="02040503050406030204" pitchFamily="18" charset="0"/>
                        </a:rPr>
                        <m:t>≥</m:t>
                      </m:r>
                      <m:r>
                        <a:rPr lang="en-US" sz="2400" i="1" dirty="0">
                          <a:latin typeface="Cambria Math" panose="02040503050406030204" pitchFamily="18" charset="0"/>
                        </a:rPr>
                        <m:t>𝛼</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𝐹</m:t>
                          </m:r>
                        </m:e>
                        <m:sub>
                          <m:r>
                            <a:rPr lang="en-US" sz="2400" i="1" dirty="0">
                              <a:latin typeface="Cambria Math" panose="02040503050406030204" pitchFamily="18" charset="0"/>
                            </a:rPr>
                            <m:t>2</m:t>
                          </m:r>
                        </m:sub>
                      </m:sSub>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447078" y="3162300"/>
                <a:ext cx="1484830" cy="48167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742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4225925"/>
            <a:ext cx="5657850" cy="1905000"/>
          </a:xfrm>
          <a:prstGeom prst="rect">
            <a:avLst/>
          </a:prstGeom>
        </p:spPr>
      </p:pic>
      <p:sp>
        <p:nvSpPr>
          <p:cNvPr id="2" name="Title 1"/>
          <p:cNvSpPr>
            <a:spLocks noGrp="1"/>
          </p:cNvSpPr>
          <p:nvPr>
            <p:ph type="title"/>
          </p:nvPr>
        </p:nvSpPr>
        <p:spPr/>
        <p:txBody>
          <a:bodyPr/>
          <a:lstStyle/>
          <a:p>
            <a:r>
              <a:rPr lang="en-US" dirty="0"/>
              <a:t>Streaming problems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solidFill>
                      <a:srgbClr val="FF0000"/>
                    </a:solidFill>
                  </a:rPr>
                  <a:t>k-median:</a:t>
                </a:r>
                <a:r>
                  <a:rPr lang="en-US" dirty="0"/>
                  <a:t> </a:t>
                </a:r>
              </a:p>
              <a:p>
                <a:pPr marL="0" indent="0">
                  <a:buNone/>
                </a:pPr>
                <a:r>
                  <a:rPr lang="en-US" dirty="0"/>
                  <a:t>Given a stream of points find a set of </a:t>
                </a:r>
                <a14:m>
                  <m:oMath xmlns:m="http://schemas.openxmlformats.org/officeDocument/2006/math">
                    <m:r>
                      <a:rPr lang="en-US" b="0" i="1" smtClean="0">
                        <a:latin typeface="Cambria Math" panose="02040503050406030204" pitchFamily="18" charset="0"/>
                      </a:rPr>
                      <m:t>𝑘</m:t>
                    </m:r>
                  </m:oMath>
                </a14:m>
                <a:r>
                  <a:rPr lang="en-US" dirty="0"/>
                  <a:t> centers </a:t>
                </a:r>
                <a14:m>
                  <m:oMath xmlns:m="http://schemas.openxmlformats.org/officeDocument/2006/math">
                    <m:sSubSup>
                      <m:sSubSupPr>
                        <m:ctrlPr>
                          <a:rPr lang="en-US" b="0" i="1" smtClean="0">
                            <a:latin typeface="Cambria Math" panose="02040503050406030204" pitchFamily="18" charset="0"/>
                          </a:rPr>
                        </m:ctrlPr>
                      </m:sSubSupPr>
                      <m:e>
                        <m:r>
                          <a:rPr lang="en-US" b="0" i="0"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oMath>
                </a14:m>
                <a:r>
                  <a:rPr lang="en-US" dirty="0"/>
                  <a:t>, which minimize cost function: </a:t>
                </a:r>
              </a:p>
              <a:p>
                <a:pPr marL="0" indent="0">
                  <a:buNone/>
                </a:pPr>
                <a:r>
                  <a:rPr lang="en-US" dirty="0"/>
                  <a:t>		Q(C)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𝑚</m:t>
                        </m:r>
                      </m:sup>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i</m:t>
                                    </m:r>
                                  </m:sub>
                                </m:sSub>
                              </m:lim>
                            </m:limLow>
                            <m:r>
                              <a:rPr lang="en-US" b="0" i="1" smtClean="0">
                                <a:latin typeface="Cambria Math" panose="02040503050406030204" pitchFamily="18" charset="0"/>
                              </a:rPr>
                              <m:t>(</m:t>
                            </m:r>
                          </m:fName>
                          <m:e>
                            <m:r>
                              <a:rPr lang="en-US" i="1">
                                <a:latin typeface="Cambria Math" panose="02040503050406030204" pitchFamily="18" charset="0"/>
                              </a:rPr>
                              <m:t>𝑑𝑖𝑠𝑡</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r>
                              <a:rPr lang="en-US" b="0" i="1" smtClean="0">
                                <a:latin typeface="Cambria Math" panose="02040503050406030204" pitchFamily="18" charset="0"/>
                              </a:rPr>
                              <m:t>)</m:t>
                            </m:r>
                          </m:e>
                        </m:func>
                      </m:e>
                    </m:nary>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0" t="-889"/>
                </a:stretch>
              </a:blipFill>
            </p:spPr>
            <p:txBody>
              <a:bodyPr/>
              <a:lstStyle/>
              <a:p>
                <a:r>
                  <a:rPr lang="en-US">
                    <a:noFill/>
                  </a:rPr>
                  <a:t> </a:t>
                </a:r>
              </a:p>
            </p:txBody>
          </p:sp>
        </mc:Fallback>
      </mc:AlternateContent>
      <p:sp>
        <p:nvSpPr>
          <p:cNvPr id="4" name="Oval 3"/>
          <p:cNvSpPr/>
          <p:nvPr/>
        </p:nvSpPr>
        <p:spPr>
          <a:xfrm>
            <a:off x="1435100" y="49244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2463800" y="53435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3327400" y="46831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3333750" y="53435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4330700" y="53054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5219700" y="46577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5219700" y="53181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6070600" y="52038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6464300" y="5356225"/>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700368" y="3815834"/>
                <a:ext cx="90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 2</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700368" y="3815834"/>
                <a:ext cx="903132"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87034" y="3815834"/>
                <a:ext cx="85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=3</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587034" y="3815834"/>
                <a:ext cx="85183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35104" y="3815834"/>
                <a:ext cx="85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=4</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435104" y="3815834"/>
                <a:ext cx="851836" cy="36933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051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4300" indent="0">
                  <a:buNone/>
                </a:pPr>
                <a:r>
                  <a:rPr lang="en-US" dirty="0"/>
                  <a:t>Our goal: </a:t>
                </a:r>
              </a:p>
              <a:p>
                <a:pPr lvl="1"/>
                <a:r>
                  <a:rPr lang="en-US" dirty="0"/>
                  <a:t>Reduce halos finding problem to one of the existing problems in streaming setting</a:t>
                </a:r>
              </a:p>
              <a:p>
                <a:pPr lvl="1"/>
                <a:r>
                  <a:rPr lang="en-US" dirty="0"/>
                  <a:t>Apply ready-to-use algorithms</a:t>
                </a:r>
              </a:p>
              <a:p>
                <a:pPr lvl="1"/>
                <a:endParaRPr lang="en-US" dirty="0">
                  <a:solidFill>
                    <a:srgbClr val="FF0000"/>
                  </a:solidFill>
                </a:endParaRPr>
              </a:p>
              <a:p>
                <a:pPr marL="114300" indent="0">
                  <a:buNone/>
                </a:pPr>
                <a:r>
                  <a:rPr lang="en-US" dirty="0">
                    <a:solidFill>
                      <a:srgbClr val="FF0000"/>
                    </a:solidFill>
                  </a:rPr>
                  <a:t>haloes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a:t>
                </a:r>
                <a14:m>
                  <m:oMath xmlns:m="http://schemas.openxmlformats.org/officeDocument/2006/math">
                    <m:r>
                      <a:rPr lang="en-US" i="1" dirty="0">
                        <a:solidFill>
                          <a:srgbClr val="FF0000"/>
                        </a:solidFill>
                        <a:latin typeface="Cambria Math" panose="02040503050406030204" pitchFamily="18" charset="0"/>
                      </a:rPr>
                      <m:t>𝑘</m:t>
                    </m:r>
                  </m:oMath>
                </a14:m>
                <a:r>
                  <a:rPr lang="en-US" dirty="0">
                    <a:solidFill>
                      <a:srgbClr val="FF0000"/>
                    </a:solidFill>
                  </a:rPr>
                  <a:t>-median clusters?</a:t>
                </a:r>
                <a:r>
                  <a:rPr lang="en-US" dirty="0"/>
                  <a:t> </a:t>
                </a:r>
              </a:p>
              <a:p>
                <a:pPr lvl="1"/>
                <a:r>
                  <a:rPr lang="en-US" dirty="0"/>
                  <a:t>There is no ready-to-use k-median clustering algorithm for problem where number of particles that are not assigned to any of clusters is so high (</a:t>
                </a:r>
                <a14:m>
                  <m:oMath xmlns:m="http://schemas.openxmlformats.org/officeDocument/2006/math">
                    <m:r>
                      <a:rPr lang="en-US" b="0" i="1" smtClean="0">
                        <a:latin typeface="Cambria Math" panose="02040503050406030204" pitchFamily="18" charset="0"/>
                      </a:rPr>
                      <m:t>~</m:t>
                    </m:r>
                  </m:oMath>
                </a14:m>
                <a:r>
                  <a:rPr lang="en-US" dirty="0"/>
                  <a:t> 90%)  </a:t>
                </a:r>
                <a:endParaRPr lang="en-US" baseline="-25000" dirty="0"/>
              </a:p>
              <a:p>
                <a:pPr marL="114300" indent="0">
                  <a:buNone/>
                </a:pPr>
                <a:r>
                  <a:rPr lang="en-US" dirty="0"/>
                  <a:t>   </a:t>
                </a:r>
              </a:p>
              <a:p>
                <a:pPr marL="114300" indent="0">
                  <a:buNone/>
                </a:pPr>
                <a:r>
                  <a:rPr lang="en-US" dirty="0"/>
                  <a:t>    </a:t>
                </a:r>
                <a:endParaRPr lang="en-US" baseline="-25000" dirty="0"/>
              </a:p>
              <a:p>
                <a:endParaRPr lang="en-US" sz="2000" dirty="0"/>
              </a:p>
              <a:p>
                <a:endParaRPr lang="en-US" sz="2000" dirty="0"/>
              </a:p>
              <a:p>
                <a:endParaRPr lang="en-US" sz="2000" dirty="0"/>
              </a:p>
              <a:p>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72540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4300" indent="0">
                  <a:buNone/>
                </a:pPr>
                <a:r>
                  <a:rPr lang="en-US" dirty="0">
                    <a:solidFill>
                      <a:srgbClr val="FF0000"/>
                    </a:solidFill>
                  </a:rPr>
                  <a:t>haloes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a:t>
                </a:r>
                <a14:m>
                  <m:oMath xmlns:m="http://schemas.openxmlformats.org/officeDocument/2006/math">
                    <m:r>
                      <a:rPr lang="en-US" i="1" dirty="0">
                        <a:solidFill>
                          <a:srgbClr val="FF0000"/>
                        </a:solidFill>
                        <a:latin typeface="Cambria Math" panose="02040503050406030204" pitchFamily="18" charset="0"/>
                      </a:rPr>
                      <m:t>𝑘</m:t>
                    </m:r>
                  </m:oMath>
                </a14:m>
                <a:r>
                  <a:rPr lang="en-US" dirty="0">
                    <a:solidFill>
                      <a:srgbClr val="FF0000"/>
                    </a:solidFill>
                  </a:rPr>
                  <a:t>-median clusters?</a:t>
                </a:r>
                <a:r>
                  <a:rPr lang="en-US" dirty="0"/>
                  <a:t> </a:t>
                </a:r>
              </a:p>
              <a:p>
                <a:pPr lvl="1"/>
                <a:r>
                  <a:rPr lang="en-US" dirty="0"/>
                  <a:t>There is no ready-to-use k-median clustering algorithm for problem where number of particles that are not assigned to any of clusters is so high (</a:t>
                </a:r>
                <a14:m>
                  <m:oMath xmlns:m="http://schemas.openxmlformats.org/officeDocument/2006/math">
                    <m:r>
                      <a:rPr lang="en-US" b="0" i="1" smtClean="0">
                        <a:latin typeface="Cambria Math" panose="02040503050406030204" pitchFamily="18" charset="0"/>
                      </a:rPr>
                      <m:t>~</m:t>
                    </m:r>
                  </m:oMath>
                </a14:m>
                <a:r>
                  <a:rPr lang="en-US" dirty="0"/>
                  <a:t> 90%)  </a:t>
                </a:r>
                <a:endParaRPr lang="en-US" baseline="-25000" dirty="0"/>
              </a:p>
              <a:p>
                <a:pPr marL="114300" indent="0">
                  <a:buNone/>
                </a:pPr>
                <a:r>
                  <a:rPr lang="en-US" dirty="0"/>
                  <a:t>   </a:t>
                </a:r>
              </a:p>
              <a:p>
                <a:pPr marL="114300" indent="0">
                  <a:buNone/>
                </a:pPr>
                <a:r>
                  <a:rPr lang="en-US" dirty="0"/>
                  <a:t>    </a:t>
                </a:r>
                <a:endParaRPr lang="en-US" baseline="-25000" dirty="0"/>
              </a:p>
              <a:p>
                <a:endParaRPr lang="en-US" sz="2000" dirty="0"/>
              </a:p>
              <a:p>
                <a:endParaRPr lang="en-US" sz="2000" dirty="0"/>
              </a:p>
              <a:p>
                <a:endParaRPr lang="en-US" sz="2000" dirty="0"/>
              </a:p>
              <a:p>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a:stretch>
              </a:blipFill>
            </p:spPr>
            <p:txBody>
              <a:bodyPr/>
              <a:lstStyle/>
              <a:p>
                <a:r>
                  <a:rPr lang="en-US">
                    <a:noFill/>
                  </a:rPr>
                  <a:t> </a:t>
                </a:r>
              </a:p>
            </p:txBody>
          </p:sp>
        </mc:Fallback>
      </mc:AlternateContent>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13" y="3363944"/>
            <a:ext cx="4014799" cy="301109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7200" y="3402581"/>
            <a:ext cx="4014799" cy="3011098"/>
          </a:xfrm>
          <a:prstGeom prst="rect">
            <a:avLst/>
          </a:prstGeom>
        </p:spPr>
      </p:pic>
      <p:sp>
        <p:nvSpPr>
          <p:cNvPr id="10" name="Oval 9"/>
          <p:cNvSpPr/>
          <p:nvPr/>
        </p:nvSpPr>
        <p:spPr>
          <a:xfrm>
            <a:off x="6509376" y="4151693"/>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6004656" y="5388064"/>
            <a:ext cx="139700" cy="139700"/>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632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47802" y="3238703"/>
            <a:ext cx="5649978" cy="4237482"/>
          </a:xfrm>
          <a:prstGeom prst="rect">
            <a:avLst/>
          </a:prstGeom>
        </p:spPr>
      </p:pic>
      <p:sp>
        <p:nvSpPr>
          <p:cNvPr id="2" name="Title 1"/>
          <p:cNvSpPr>
            <a:spLocks noGrp="1"/>
          </p:cNvSpPr>
          <p:nvPr>
            <p:ph type="title"/>
          </p:nvPr>
        </p:nvSpPr>
        <p:spPr/>
        <p:txBody>
          <a:bodyPr/>
          <a:lstStyle/>
          <a:p>
            <a:r>
              <a:rPr lang="en-US" dirty="0"/>
              <a:t>Streaming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4300" indent="0">
                  <a:buNone/>
                </a:pPr>
                <a:r>
                  <a:rPr lang="en-US" sz="2000" dirty="0"/>
                  <a:t>Our goal: </a:t>
                </a:r>
              </a:p>
              <a:p>
                <a:pPr lvl="1"/>
                <a:r>
                  <a:rPr lang="en-US" sz="1800" dirty="0"/>
                  <a:t>Reduce halos finding problem to one of the existing problems in streaming setting</a:t>
                </a:r>
              </a:p>
              <a:p>
                <a:pPr lvl="1"/>
                <a:r>
                  <a:rPr lang="en-US" sz="1800" dirty="0"/>
                  <a:t>Apply ready-to-use algorithms</a:t>
                </a:r>
              </a:p>
              <a:p>
                <a:pPr marL="114300" indent="0">
                  <a:buNone/>
                </a:pPr>
                <a:endParaRPr lang="en-US" sz="2000" dirty="0">
                  <a:solidFill>
                    <a:srgbClr val="FF0000"/>
                  </a:solidFill>
                </a:endParaRPr>
              </a:p>
              <a:p>
                <a:pPr marL="114300" indent="0">
                  <a:buNone/>
                </a:pPr>
                <a:r>
                  <a:rPr lang="en-US" sz="2000" dirty="0">
                    <a:solidFill>
                      <a:srgbClr val="F33333"/>
                    </a:solidFill>
                  </a:rPr>
                  <a:t>haloes </a:t>
                </a:r>
                <a14:m>
                  <m:oMath xmlns:m="http://schemas.openxmlformats.org/officeDocument/2006/math">
                    <m:r>
                      <a:rPr lang="en-US" sz="2000" i="1">
                        <a:solidFill>
                          <a:srgbClr val="F33333"/>
                        </a:solidFill>
                        <a:latin typeface="Cambria Math" panose="02040503050406030204" pitchFamily="18" charset="0"/>
                        <a:ea typeface="Cambria Math" panose="02040503050406030204" pitchFamily="18" charset="0"/>
                      </a:rPr>
                      <m:t>≈</m:t>
                    </m:r>
                  </m:oMath>
                </a14:m>
                <a:r>
                  <a:rPr lang="en-US" sz="2000" dirty="0">
                    <a:solidFill>
                      <a:srgbClr val="F33333"/>
                    </a:solidFill>
                  </a:rPr>
                  <a:t> heavy hitters?</a:t>
                </a:r>
              </a:p>
              <a:p>
                <a:pPr lvl="1"/>
                <a:r>
                  <a:rPr lang="en-US" sz="1600" dirty="0"/>
                  <a:t>To make a reduction to heavy hitters we</a:t>
                </a:r>
              </a:p>
              <a:p>
                <a:pPr marL="411480" lvl="1" indent="0">
                  <a:buNone/>
                </a:pPr>
                <a:r>
                  <a:rPr lang="en-US" sz="1600" dirty="0"/>
                  <a:t>     need to discretize the space.</a:t>
                </a:r>
              </a:p>
              <a:p>
                <a:pPr lvl="1"/>
                <a:r>
                  <a:rPr lang="en-US" sz="1600" dirty="0"/>
                  <a:t>Naïve solution is to use 3D mesh:</a:t>
                </a:r>
              </a:p>
              <a:p>
                <a:pPr lvl="2"/>
                <a:r>
                  <a:rPr lang="en-US" sz="1400" dirty="0"/>
                  <a:t>Each particle now replaced by cell id</a:t>
                </a:r>
              </a:p>
              <a:p>
                <a:pPr lvl="2"/>
                <a:r>
                  <a:rPr lang="en-US" sz="1400" dirty="0"/>
                  <a:t>Heavy cells represent mass concentration</a:t>
                </a:r>
              </a:p>
              <a:p>
                <a:pPr lvl="2"/>
                <a:r>
                  <a:rPr lang="en-US" sz="1400" dirty="0"/>
                  <a:t>Grid size is chosen according to typical halo size </a:t>
                </a:r>
                <a:endParaRPr lang="en-US" sz="1600" dirty="0"/>
              </a:p>
              <a:p>
                <a:pPr marL="114300" indent="0">
                  <a:buNone/>
                </a:pPr>
                <a:r>
                  <a:rPr lang="en-US" sz="1800" dirty="0"/>
                  <a:t>   </a:t>
                </a:r>
                <a:r>
                  <a:rPr lang="en-US" sz="2000" dirty="0"/>
                  <a:t>    </a:t>
                </a:r>
                <a:endParaRPr lang="en-US" sz="2000" baseline="-25000" dirty="0"/>
              </a:p>
              <a:p>
                <a:endParaRPr lang="en-US" sz="1800" dirty="0"/>
              </a:p>
              <a:p>
                <a:endParaRPr lang="en-US" sz="1800" dirty="0"/>
              </a:p>
              <a:p>
                <a:endParaRPr lang="en-US" sz="1800" dirty="0"/>
              </a:p>
              <a:p>
                <a:endParaRPr lang="en-US" sz="20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t="-533"/>
                </a:stretch>
              </a:blipFill>
            </p:spPr>
            <p:txBody>
              <a:bodyPr/>
              <a:lstStyle/>
              <a:p>
                <a:r>
                  <a:rPr lang="en-US">
                    <a:noFill/>
                  </a:rPr>
                  <a:t> </a:t>
                </a:r>
              </a:p>
            </p:txBody>
          </p:sp>
        </mc:Fallback>
      </mc:AlternateContent>
    </p:spTree>
    <p:extLst>
      <p:ext uri="{BB962C8B-B14F-4D97-AF65-F5344CB8AC3E}">
        <p14:creationId xmlns:p14="http://schemas.microsoft.com/office/powerpoint/2010/main" val="271268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Solution</a:t>
            </a:r>
          </a:p>
        </p:txBody>
      </p:sp>
      <p:pic>
        <p:nvPicPr>
          <p:cNvPr id="9" name="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4462" y="1842641"/>
            <a:ext cx="6245475" cy="468410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95459" y="1519475"/>
                <a:ext cx="3140603" cy="800219"/>
              </a:xfrm>
              <a:prstGeom prst="rect">
                <a:avLst/>
              </a:prstGeom>
              <a:noFill/>
            </p:spPr>
            <p:txBody>
              <a:bodyPr wrap="none" rtlCol="0">
                <a:spAutoFit/>
              </a:bodyPr>
              <a:lstStyle/>
              <a:p>
                <a:r>
                  <a:rPr lang="en-US" sz="2200" dirty="0">
                    <a:solidFill>
                      <a:schemeClr val="tx1"/>
                    </a:solidFill>
                    <a:latin typeface="+mn-lt"/>
                  </a:rPr>
                  <a:t>haloes </a:t>
                </a:r>
                <a14:m>
                  <m:oMath xmlns:m="http://schemas.openxmlformats.org/officeDocument/2006/math">
                    <m:r>
                      <a:rPr lang="en-US" sz="2200" i="1">
                        <a:solidFill>
                          <a:schemeClr val="tx1"/>
                        </a:solidFill>
                        <a:latin typeface="Cambria Math" panose="02040503050406030204" pitchFamily="18" charset="0"/>
                        <a:ea typeface="Cambria Math" panose="02040503050406030204" pitchFamily="18" charset="0"/>
                      </a:rPr>
                      <m:t>≈</m:t>
                    </m:r>
                  </m:oMath>
                </a14:m>
                <a:r>
                  <a:rPr lang="en-US" sz="2200" dirty="0">
                    <a:solidFill>
                      <a:schemeClr val="tx1"/>
                    </a:solidFill>
                    <a:latin typeface="+mn-lt"/>
                  </a:rPr>
                  <a:t> heavy hitters?</a:t>
                </a:r>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95459" y="1519475"/>
                <a:ext cx="3140603" cy="800219"/>
              </a:xfrm>
              <a:prstGeom prst="rect">
                <a:avLst/>
              </a:prstGeom>
              <a:blipFill rotWithShape="0">
                <a:blip r:embed="rId5"/>
                <a:stretch>
                  <a:fillRect l="-2524" t="-3788" r="-1942"/>
                </a:stretch>
              </a:blipFill>
            </p:spPr>
            <p:txBody>
              <a:bodyPr/>
              <a:lstStyle/>
              <a:p>
                <a:r>
                  <a:rPr lang="en-US">
                    <a:noFill/>
                  </a:rPr>
                  <a:t> </a:t>
                </a:r>
              </a:p>
            </p:txBody>
          </p:sp>
        </mc:Fallback>
      </mc:AlternateContent>
    </p:spTree>
    <p:extLst>
      <p:ext uri="{BB962C8B-B14F-4D97-AF65-F5344CB8AC3E}">
        <p14:creationId xmlns:p14="http://schemas.microsoft.com/office/powerpoint/2010/main" val="424060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838200"/>
          </a:xfrm>
        </p:spPr>
        <p:txBody>
          <a:bodyPr/>
          <a:lstStyle/>
          <a:p>
            <a:r>
              <a:rPr lang="en-US" dirty="0"/>
              <a:t>Heavy Hitter Streaming Algorithms</a:t>
            </a:r>
          </a:p>
        </p:txBody>
      </p:sp>
      <p:sp>
        <p:nvSpPr>
          <p:cNvPr id="3" name="Content Placeholder 2"/>
          <p:cNvSpPr>
            <a:spLocks noGrp="1"/>
          </p:cNvSpPr>
          <p:nvPr>
            <p:ph idx="1"/>
          </p:nvPr>
        </p:nvSpPr>
        <p:spPr/>
        <p:txBody>
          <a:bodyPr/>
          <a:lstStyle/>
          <a:p>
            <a:pPr marL="411480" lvl="1" indent="0">
              <a:buNone/>
            </a:pPr>
            <a:endParaRPr lang="en-US" dirty="0"/>
          </a:p>
          <a:p>
            <a:pPr marL="411480" lvl="1" indent="0">
              <a:buNone/>
            </a:pPr>
            <a:r>
              <a:rPr lang="en-US" dirty="0"/>
              <a:t>Count-Sketch Algorithm: </a:t>
            </a:r>
          </a:p>
          <a:p>
            <a:pPr lvl="2"/>
            <a:r>
              <a:rPr lang="en-US" dirty="0"/>
              <a:t>Maintain a sketch of the data stream to approximate the heavy hitters.</a:t>
            </a:r>
          </a:p>
          <a:p>
            <a:pPr marL="411480" lvl="1" indent="0">
              <a:buNone/>
            </a:pPr>
            <a:endParaRPr lang="en-US" dirty="0"/>
          </a:p>
          <a:p>
            <a:pPr marL="411480" lvl="1" indent="0">
              <a:buNone/>
            </a:pPr>
            <a:r>
              <a:rPr lang="en-US" dirty="0"/>
              <a:t>Pick-and-drop Algorithm: </a:t>
            </a:r>
          </a:p>
          <a:p>
            <a:pPr lvl="2"/>
            <a:r>
              <a:rPr lang="en-US" dirty="0"/>
              <a:t>Sample a bunch of particles from the stream to approximate the heavy hitters</a:t>
            </a:r>
            <a:r>
              <a:rPr lang="en-US" sz="2400" dirty="0"/>
              <a:t>.</a:t>
            </a:r>
          </a:p>
          <a:p>
            <a:endParaRPr lang="en-US" dirty="0"/>
          </a:p>
          <a:p>
            <a:endParaRPr lang="en-US" sz="2000" dirty="0"/>
          </a:p>
          <a:p>
            <a:endParaRPr lang="en-US" sz="2000" dirty="0"/>
          </a:p>
          <a:p>
            <a:endParaRPr lang="en-US" sz="2000" dirty="0"/>
          </a:p>
        </p:txBody>
      </p:sp>
    </p:spTree>
    <p:extLst>
      <p:ext uri="{BB962C8B-B14F-4D97-AF65-F5344CB8AC3E}">
        <p14:creationId xmlns:p14="http://schemas.microsoft.com/office/powerpoint/2010/main" val="414040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nt_sketch.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789" y="1121806"/>
            <a:ext cx="8030887" cy="5021417"/>
          </a:xfrm>
          <a:prstGeom prst="rect">
            <a:avLst/>
          </a:prstGeom>
        </p:spPr>
      </p:pic>
      <p:sp>
        <p:nvSpPr>
          <p:cNvPr id="3" name="Title 1"/>
          <p:cNvSpPr>
            <a:spLocks noGrp="1"/>
          </p:cNvSpPr>
          <p:nvPr>
            <p:ph type="title"/>
          </p:nvPr>
        </p:nvSpPr>
        <p:spPr>
          <a:xfrm>
            <a:off x="457200" y="274638"/>
            <a:ext cx="7620000" cy="1143000"/>
          </a:xfrm>
        </p:spPr>
        <p:txBody>
          <a:bodyPr/>
          <a:lstStyle/>
          <a:p>
            <a:r>
              <a:rPr lang="en-US" dirty="0"/>
              <a:t>Count Sketch</a:t>
            </a:r>
          </a:p>
        </p:txBody>
      </p:sp>
    </p:spTree>
    <p:extLst>
      <p:ext uri="{BB962C8B-B14F-4D97-AF65-F5344CB8AC3E}">
        <p14:creationId xmlns:p14="http://schemas.microsoft.com/office/powerpoint/2010/main" val="186449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k_drop.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279" y="1417638"/>
            <a:ext cx="7972702" cy="4686948"/>
          </a:xfrm>
          <a:prstGeom prst="rect">
            <a:avLst/>
          </a:prstGeom>
        </p:spPr>
      </p:pic>
      <p:sp>
        <p:nvSpPr>
          <p:cNvPr id="3" name="Title 1"/>
          <p:cNvSpPr>
            <a:spLocks noGrp="1"/>
          </p:cNvSpPr>
          <p:nvPr>
            <p:ph type="title"/>
          </p:nvPr>
        </p:nvSpPr>
        <p:spPr>
          <a:xfrm>
            <a:off x="457200" y="274638"/>
            <a:ext cx="7620000" cy="1143000"/>
          </a:xfrm>
        </p:spPr>
        <p:txBody>
          <a:bodyPr/>
          <a:lstStyle/>
          <a:p>
            <a:r>
              <a:rPr lang="en-US" dirty="0"/>
              <a:t>Pick and Drop</a:t>
            </a:r>
          </a:p>
        </p:txBody>
      </p:sp>
    </p:spTree>
    <p:extLst>
      <p:ext uri="{BB962C8B-B14F-4D97-AF65-F5344CB8AC3E}">
        <p14:creationId xmlns:p14="http://schemas.microsoft.com/office/powerpoint/2010/main" val="208224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sz="2400" dirty="0"/>
                  <a:t>Comparison with in-memory algorithms:</a:t>
                </a:r>
                <a:endParaRPr lang="en-US" dirty="0"/>
              </a:p>
              <a:p>
                <a:pPr lvl="1"/>
                <a:r>
                  <a:rPr lang="en-US" dirty="0"/>
                  <a:t>Percentage of haloes farther than a half-cell diagonal (</a:t>
                </a:r>
                <a14:m>
                  <m:oMath xmlns:m="http://schemas.openxmlformats.org/officeDocument/2006/math">
                    <m:r>
                      <a:rPr lang="en-US" b="0" i="1" smtClean="0">
                        <a:latin typeface="Cambria Math" panose="02040503050406030204" pitchFamily="18" charset="0"/>
                      </a:rPr>
                      <m:t>0.5</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a:t>) from Pick-and-Drop and Count Sketch haloes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t="-1017"/>
                </a:stretch>
              </a:blipFill>
            </p:spPr>
            <p:txBody>
              <a:bodyPr/>
              <a:lstStyle/>
              <a:p>
                <a:r>
                  <a:rPr lang="en-US">
                    <a:noFill/>
                  </a:rPr>
                  <a:t> </a:t>
                </a:r>
              </a:p>
            </p:txBody>
          </p:sp>
        </mc:Fallback>
      </mc:AlternateContent>
      <p:pic>
        <p:nvPicPr>
          <p:cNvPr id="6" name="Picture 5" descr="pic_2.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7000" y="2963333"/>
            <a:ext cx="5842000" cy="3894667"/>
          </a:xfrm>
          <a:prstGeom prst="rect">
            <a:avLst/>
          </a:prstGeom>
        </p:spPr>
      </p:pic>
    </p:spTree>
    <p:extLst>
      <p:ext uri="{BB962C8B-B14F-4D97-AF65-F5344CB8AC3E}">
        <p14:creationId xmlns:p14="http://schemas.microsoft.com/office/powerpoint/2010/main" val="128018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Substring</a:t>
            </a:r>
          </a:p>
        </p:txBody>
      </p:sp>
      <p:sp>
        <p:nvSpPr>
          <p:cNvPr id="3" name="Content Placeholder 2"/>
          <p:cNvSpPr>
            <a:spLocks noGrp="1"/>
          </p:cNvSpPr>
          <p:nvPr>
            <p:ph idx="1"/>
          </p:nvPr>
        </p:nvSpPr>
        <p:spPr>
          <a:xfrm>
            <a:off x="685800" y="1676400"/>
            <a:ext cx="8077200" cy="4572000"/>
          </a:xfrm>
        </p:spPr>
        <p:txBody>
          <a:bodyPr/>
          <a:lstStyle/>
          <a:p>
            <a:r>
              <a:rPr lang="en-US" sz="2000" dirty="0"/>
              <a:t>Two long strings of length </a:t>
            </a:r>
            <a:r>
              <a:rPr lang="en-US" sz="2000" i="1" dirty="0"/>
              <a:t>n</a:t>
            </a:r>
            <a:r>
              <a:rPr lang="en-US" sz="2000" dirty="0"/>
              <a:t>, </a:t>
            </a:r>
            <a:r>
              <a:rPr lang="en-US" sz="2000" i="1" dirty="0"/>
              <a:t>S</a:t>
            </a:r>
            <a:r>
              <a:rPr lang="en-US" sz="2000" dirty="0"/>
              <a:t> and </a:t>
            </a:r>
            <a:r>
              <a:rPr lang="en-US" sz="2000" i="1" dirty="0"/>
              <a:t>T</a:t>
            </a:r>
            <a:r>
              <a:rPr lang="en-US" sz="2000" dirty="0"/>
              <a:t>, share a common substring of length </a:t>
            </a:r>
            <a:r>
              <a:rPr lang="en-US" sz="2000" i="1" dirty="0"/>
              <a:t>L</a:t>
            </a:r>
          </a:p>
          <a:p>
            <a:r>
              <a:rPr lang="en-US" sz="2000" dirty="0"/>
              <a:t>Algorithm</a:t>
            </a:r>
          </a:p>
          <a:p>
            <a:pPr marL="800100" lvl="1" indent="-342900">
              <a:buFont typeface="+mj-lt"/>
              <a:buAutoNum type="arabicPeriod"/>
            </a:pPr>
            <a:r>
              <a:rPr lang="en-US" sz="1800" dirty="0"/>
              <a:t>Hash the first length L substring of S </a:t>
            </a:r>
            <a:r>
              <a:rPr lang="en-US" sz="1800" dirty="0">
                <a:solidFill>
                  <a:srgbClr val="CC3399"/>
                </a:solidFill>
              </a:rPr>
              <a:t>O(L)</a:t>
            </a:r>
          </a:p>
          <a:p>
            <a:pPr marL="800100" lvl="1" indent="-342900">
              <a:buFont typeface="+mj-lt"/>
              <a:buAutoNum type="arabicPeriod"/>
            </a:pPr>
            <a:r>
              <a:rPr lang="en-US" sz="1800" dirty="0"/>
              <a:t>Use the rolling hash method to calculate the subsequent </a:t>
            </a:r>
            <a:r>
              <a:rPr lang="en-US" sz="1800" dirty="0">
                <a:solidFill>
                  <a:srgbClr val="CC3399"/>
                </a:solidFill>
              </a:rPr>
              <a:t>O(n)</a:t>
            </a:r>
            <a:r>
              <a:rPr lang="en-US" sz="1800" dirty="0"/>
              <a:t> substrings in S, adding each substring into a hash table </a:t>
            </a:r>
            <a:r>
              <a:rPr lang="en-US" sz="1800" dirty="0">
                <a:solidFill>
                  <a:srgbClr val="CC3399"/>
                </a:solidFill>
              </a:rPr>
              <a:t>O(n)</a:t>
            </a:r>
            <a:r>
              <a:rPr lang="en-US" sz="1800" dirty="0"/>
              <a:t> </a:t>
            </a:r>
          </a:p>
          <a:p>
            <a:pPr marL="800100" lvl="1" indent="-342900">
              <a:buFont typeface="+mj-lt"/>
              <a:buAutoNum type="arabicPeriod"/>
            </a:pPr>
            <a:r>
              <a:rPr lang="en-US" sz="1800" dirty="0"/>
              <a:t>Hash the first length L substring of T </a:t>
            </a:r>
            <a:r>
              <a:rPr lang="en-US" sz="1800" dirty="0">
                <a:solidFill>
                  <a:srgbClr val="CC3399"/>
                </a:solidFill>
              </a:rPr>
              <a:t>O(L)</a:t>
            </a:r>
            <a:r>
              <a:rPr lang="en-US" sz="1800" dirty="0"/>
              <a:t> </a:t>
            </a:r>
          </a:p>
          <a:p>
            <a:pPr marL="800100" lvl="1" indent="-342900">
              <a:buFont typeface="+mj-lt"/>
              <a:buAutoNum type="arabicPeriod"/>
            </a:pPr>
            <a:r>
              <a:rPr lang="en-US" sz="1800" dirty="0"/>
              <a:t>Use the rolling hash method to calculate the hash values subsequent O(n) substrings in T. For each substring, check the hash table to see if there are any collisions with substrings from S. </a:t>
            </a:r>
            <a:r>
              <a:rPr lang="en-US" sz="1800" dirty="0">
                <a:solidFill>
                  <a:srgbClr val="CC3399"/>
                </a:solidFill>
              </a:rPr>
              <a:t>O(n) </a:t>
            </a:r>
          </a:p>
          <a:p>
            <a:pPr marL="800100" lvl="1" indent="-342900">
              <a:buFont typeface="+mj-lt"/>
              <a:buAutoNum type="arabicPeriod"/>
            </a:pPr>
            <a:r>
              <a:rPr lang="en-US" sz="1800" dirty="0"/>
              <a:t>If a substring of T does collide with a substring of S, do a string comparison on those substrings, stopping if they do match and continuing if they do not. </a:t>
            </a:r>
            <a:r>
              <a:rPr lang="en-US" sz="1800" dirty="0">
                <a:solidFill>
                  <a:srgbClr val="CC3399"/>
                </a:solidFill>
              </a:rPr>
              <a:t>O(L)</a:t>
            </a:r>
            <a:r>
              <a:rPr lang="en-US" sz="1800" dirty="0"/>
              <a:t> </a:t>
            </a:r>
          </a:p>
          <a:p>
            <a:pPr marL="400050"/>
            <a:r>
              <a:rPr lang="en-US" sz="2200" dirty="0"/>
              <a:t>Total cost is </a:t>
            </a:r>
            <a:r>
              <a:rPr lang="en-US" sz="2200" b="1" dirty="0"/>
              <a:t>O(n)</a:t>
            </a:r>
            <a:endParaRPr lang="en-US" sz="2200" b="1" dirty="0">
              <a:solidFill>
                <a:srgbClr val="CC3399"/>
              </a:solidFill>
            </a:endParaRPr>
          </a:p>
        </p:txBody>
      </p:sp>
    </p:spTree>
    <p:extLst>
      <p:ext uri="{BB962C8B-B14F-4D97-AF65-F5344CB8AC3E}">
        <p14:creationId xmlns:p14="http://schemas.microsoft.com/office/powerpoint/2010/main" val="2008598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sz="2400" dirty="0"/>
                  <a:t>Comparison with in-memory algorithms:</a:t>
                </a:r>
                <a:endParaRPr lang="en-US" dirty="0"/>
              </a:p>
              <a:p>
                <a:pPr lvl="1"/>
                <a:r>
                  <a:rPr lang="en-US" dirty="0"/>
                  <a:t>Number of top-1000 halos farther than a distance </a:t>
                </a:r>
                <a14:m>
                  <m:oMath xmlns:m="http://schemas.openxmlformats.org/officeDocument/2006/math">
                    <m:r>
                      <a:rPr lang="en-US" b="0" i="1" smtClean="0">
                        <a:latin typeface="Cambria Math" panose="02040503050406030204" pitchFamily="18" charset="0"/>
                      </a:rPr>
                      <m:t>𝑑</m:t>
                    </m:r>
                  </m:oMath>
                </a14:m>
                <a:r>
                  <a:rPr lang="en-US" dirty="0"/>
                  <a:t> away from any of top-1000 halo from the algorithm of each curve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t="-1017"/>
                </a:stretch>
              </a:blipFill>
            </p:spPr>
            <p:txBody>
              <a:bodyPr/>
              <a:lstStyle/>
              <a:p>
                <a:r>
                  <a:rPr lang="en-US">
                    <a:noFill/>
                  </a:rPr>
                  <a:t> </a:t>
                </a:r>
              </a:p>
            </p:txBody>
          </p:sp>
        </mc:Fallback>
      </mc:AlternateContent>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857500"/>
            <a:ext cx="5600700" cy="4000500"/>
          </a:xfrm>
          <a:prstGeom prst="rect">
            <a:avLst/>
          </a:prstGeom>
        </p:spPr>
      </p:pic>
    </p:spTree>
    <p:extLst>
      <p:ext uri="{BB962C8B-B14F-4D97-AF65-F5344CB8AC3E}">
        <p14:creationId xmlns:p14="http://schemas.microsoft.com/office/powerpoint/2010/main" val="3405765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Memory is the most significant advantage of applying streaming algorithms.</a:t>
                </a:r>
              </a:p>
              <a:p>
                <a:pPr marL="114300" indent="0">
                  <a:buNone/>
                </a:pPr>
                <a:endParaRPr lang="en-US" sz="2000" dirty="0"/>
              </a:p>
              <a:p>
                <a:r>
                  <a:rPr lang="en-US" sz="2000" dirty="0"/>
                  <a:t>Dataset size:  </a:t>
                </a:r>
                <a14:m>
                  <m:oMath xmlns:m="http://schemas.openxmlformats.org/officeDocument/2006/math">
                    <m:r>
                      <a:rPr lang="en-US" sz="2000" b="0" i="0" dirty="0" smtClean="0">
                        <a:latin typeface="Cambria Math" panose="02040503050406030204" pitchFamily="18" charset="0"/>
                      </a:rPr>
                      <m:t>~</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9</m:t>
                        </m:r>
                      </m:sup>
                    </m:sSup>
                  </m:oMath>
                </a14:m>
                <a:r>
                  <a:rPr lang="en-US" sz="2000" dirty="0"/>
                  <a:t> particles </a:t>
                </a:r>
              </a:p>
              <a:p>
                <a:pPr lvl="1"/>
                <a:r>
                  <a:rPr lang="en-US" sz="1800" dirty="0"/>
                  <a:t>Any in-memory algorithm: 12 GB</a:t>
                </a:r>
              </a:p>
              <a:p>
                <a:pPr lvl="1"/>
                <a:r>
                  <a:rPr lang="en-US" sz="1800" dirty="0"/>
                  <a:t>Pick-and-Drop: 30 MB </a:t>
                </a:r>
              </a:p>
              <a:p>
                <a:endParaRPr lang="en-US" sz="2000" dirty="0"/>
              </a:p>
              <a:p>
                <a:r>
                  <a:rPr lang="en-US" sz="2000" dirty="0"/>
                  <a:t>GPU acceleration</a:t>
                </a:r>
              </a:p>
              <a:p>
                <a:pPr lvl="1"/>
                <a:r>
                  <a:rPr lang="en-US" sz="1800" dirty="0"/>
                  <a:t>One instance of Pick-and-Drop algorithm can be fully implemented by separate thread of GPU</a:t>
                </a:r>
              </a:p>
              <a:p>
                <a:pPr lvl="1"/>
                <a:r>
                  <a:rPr lang="en-US" sz="1800" dirty="0"/>
                  <a:t>Count Sketch algorithm has two time-consuming procedures: evaluating the hash functions and updating the queue. The first one can be naively ported to GPU</a:t>
                </a:r>
              </a:p>
              <a:p>
                <a:pPr marL="411480" lvl="1" indent="0">
                  <a:buNone/>
                </a:pPr>
                <a:endParaRPr lang="en-US" sz="18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6" t="-533" r="-1098"/>
                </a:stretch>
              </a:blipFill>
            </p:spPr>
            <p:txBody>
              <a:bodyPr/>
              <a:lstStyle/>
              <a:p>
                <a:r>
                  <a:rPr lang="en-US">
                    <a:noFill/>
                  </a:rPr>
                  <a:t> </a:t>
                </a:r>
              </a:p>
            </p:txBody>
          </p:sp>
        </mc:Fallback>
      </mc:AlternateContent>
    </p:spTree>
    <p:extLst>
      <p:ext uri="{BB962C8B-B14F-4D97-AF65-F5344CB8AC3E}">
        <p14:creationId xmlns:p14="http://schemas.microsoft.com/office/powerpoint/2010/main" val="3550982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We have provided connection between problem of halo finding and problem of heavy hitter search.</a:t>
                </a:r>
              </a:p>
              <a:p>
                <a:endParaRPr lang="en-US" sz="2000" dirty="0"/>
              </a:p>
              <a:p>
                <a:r>
                  <a:rPr lang="en-US" sz="2000" dirty="0"/>
                  <a:t>Two streaming algorithms for finding top-</a:t>
                </a:r>
                <a14:m>
                  <m:oMath xmlns:m="http://schemas.openxmlformats.org/officeDocument/2006/math">
                    <m:r>
                      <a:rPr lang="en-US" sz="2000" b="0" i="1" smtClean="0">
                        <a:latin typeface="Cambria Math" panose="02040503050406030204" pitchFamily="18" charset="0"/>
                      </a:rPr>
                      <m:t>𝑘</m:t>
                    </m:r>
                  </m:oMath>
                </a14:m>
                <a:r>
                  <a:rPr lang="en-US" sz="2000" dirty="0"/>
                  <a:t> largest halos were compared with conventional halo finders. </a:t>
                </a:r>
              </a:p>
              <a:p>
                <a:endParaRPr lang="en-US" sz="2000" dirty="0"/>
              </a:p>
              <a:p>
                <a:r>
                  <a:rPr lang="en-US" sz="2000" dirty="0"/>
                  <a:t>Low memory usage of these algorithm provide possibility to make computation on the laptop rather than huge computational cluster.</a:t>
                </a:r>
              </a:p>
              <a:p>
                <a:endParaRPr lang="en-US" sz="2000" dirty="0"/>
              </a:p>
              <a:p>
                <a:r>
                  <a:rPr lang="en-US" sz="2000" dirty="0" err="1"/>
                  <a:t>Sublinearity</a:t>
                </a:r>
                <a:r>
                  <a:rPr lang="en-US" sz="2000" dirty="0"/>
                  <a:t> of memory usage give us possibility to find top-</a:t>
                </a:r>
                <a14:m>
                  <m:oMath xmlns:m="http://schemas.openxmlformats.org/officeDocument/2006/math">
                    <m:r>
                      <a:rPr lang="en-US" sz="2000" i="1">
                        <a:latin typeface="Cambria Math" panose="02040503050406030204" pitchFamily="18" charset="0"/>
                      </a:rPr>
                      <m:t>𝑘</m:t>
                    </m:r>
                  </m:oMath>
                </a14:m>
                <a:r>
                  <a:rPr lang="en-US" sz="2000" dirty="0"/>
                  <a:t>  halos for much larger datasets in the future.</a:t>
                </a:r>
              </a:p>
              <a:p>
                <a:pPr marL="11430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6" t="-533" r="-941"/>
                </a:stretch>
              </a:blipFill>
            </p:spPr>
            <p:txBody>
              <a:bodyPr/>
              <a:lstStyle/>
              <a:p>
                <a:r>
                  <a:rPr lang="en-US">
                    <a:noFill/>
                  </a:rPr>
                  <a:t> </a:t>
                </a:r>
              </a:p>
            </p:txBody>
          </p:sp>
        </mc:Fallback>
      </mc:AlternateContent>
    </p:spTree>
    <p:extLst>
      <p:ext uri="{BB962C8B-B14F-4D97-AF65-F5344CB8AC3E}">
        <p14:creationId xmlns:p14="http://schemas.microsoft.com/office/powerpoint/2010/main" val="325095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Sensitive Hash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Hashes similar inputs into the same "buckets" with high probability (</a:t>
                </a:r>
                <a:r>
                  <a:rPr lang="en-US" sz="2000" dirty="0" err="1"/>
                  <a:t>Indyk</a:t>
                </a:r>
                <a:r>
                  <a:rPr lang="en-US" sz="2000" dirty="0"/>
                  <a:t> and </a:t>
                </a:r>
                <a:r>
                  <a:rPr lang="en-US" sz="2000" dirty="0" err="1"/>
                  <a:t>Motwani</a:t>
                </a:r>
                <a:r>
                  <a:rPr lang="en-US" sz="2000" dirty="0"/>
                  <a:t> 1998)</a:t>
                </a:r>
              </a:p>
              <a:p>
                <a:r>
                  <a:rPr lang="en-US" sz="2000" dirty="0"/>
                  <a:t>Example: Random Projection</a:t>
                </a:r>
              </a:p>
              <a:p>
                <a:pPr lvl="1"/>
                <a:r>
                  <a:rPr lang="en-US" sz="1600" dirty="0"/>
                  <a:t>Choose a random hyperplane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𝑟</m:t>
                        </m:r>
                      </m:e>
                    </m:acc>
                  </m:oMath>
                </a14:m>
                <a:r>
                  <a:rPr lang="en-US" sz="1600" dirty="0"/>
                  <a:t>)and use this for hashing</a:t>
                </a:r>
              </a:p>
              <a:p>
                <a:pPr lvl="1"/>
                <a:r>
                  <a:rPr lang="en-US" sz="1600" dirty="0"/>
                  <a:t>Given an input vector (</a:t>
                </a:r>
                <a14:m>
                  <m:oMath xmlns:m="http://schemas.openxmlformats.org/officeDocument/2006/math">
                    <m:acc>
                      <m:accPr>
                        <m:chr m:val="̂"/>
                        <m:ctrlPr>
                          <a:rPr lang="en-US" sz="1600" i="1">
                            <a:latin typeface="Cambria Math" panose="02040503050406030204" pitchFamily="18" charset="0"/>
                          </a:rPr>
                        </m:ctrlPr>
                      </m:accPr>
                      <m:e>
                        <m:r>
                          <a:rPr lang="en-US" sz="1600" b="0" i="1" smtClean="0">
                            <a:latin typeface="Cambria Math" panose="02040503050406030204" pitchFamily="18" charset="0"/>
                          </a:rPr>
                          <m:t>𝑣</m:t>
                        </m:r>
                      </m:e>
                    </m:acc>
                  </m:oMath>
                </a14:m>
                <a:r>
                  <a:rPr lang="en-US" sz="1600" dirty="0"/>
                  <a:t>), the hash is </a:t>
                </a:r>
                <a14:m>
                  <m:oMath xmlns:m="http://schemas.openxmlformats.org/officeDocument/2006/math">
                    <m:r>
                      <a:rPr lang="en-US" sz="1600" b="0" i="1" smtClean="0">
                        <a:latin typeface="Cambria Math" panose="02040503050406030204" pitchFamily="18" charset="0"/>
                      </a:rPr>
                      <m:t>h</m:t>
                    </m:r>
                    <m:d>
                      <m:dPr>
                        <m:ctrlPr>
                          <a:rPr lang="en-US" sz="1600" b="0" i="1" smtClean="0">
                            <a:latin typeface="Cambria Math" panose="02040503050406030204" pitchFamily="18" charset="0"/>
                          </a:rPr>
                        </m:ctrlPr>
                      </m:d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𝑣</m:t>
                            </m:r>
                          </m:e>
                        </m:acc>
                      </m:e>
                    </m:d>
                    <m:r>
                      <a:rPr lang="en-US" sz="1600" b="0" i="1" smtClean="0">
                        <a:latin typeface="Cambria Math" panose="02040503050406030204" pitchFamily="18" charset="0"/>
                      </a:rPr>
                      <m:t>=</m:t>
                    </m:r>
                    <m:r>
                      <m:rPr>
                        <m:nor/>
                      </m:rPr>
                      <a:rPr lang="en-US" sz="1600" b="0" i="0" smtClean="0">
                        <a:latin typeface="Cambria Math" panose="02040503050406030204" pitchFamily="18" charset="0"/>
                      </a:rPr>
                      <m:t>sign</m:t>
                    </m:r>
                    <m:d>
                      <m:dPr>
                        <m:ctrlPr>
                          <a:rPr lang="en-US" sz="1600" b="0" i="1" smtClean="0">
                            <a:latin typeface="Cambria Math" panose="02040503050406030204" pitchFamily="18" charset="0"/>
                          </a:rPr>
                        </m:ctrlPr>
                      </m:dPr>
                      <m:e>
                        <m:acc>
                          <m:accPr>
                            <m:chr m:val="̂"/>
                            <m:ctrlPr>
                              <a:rPr lang="en-US" sz="1600" i="1">
                                <a:latin typeface="Cambria Math" panose="02040503050406030204" pitchFamily="18" charset="0"/>
                              </a:rPr>
                            </m:ctrlPr>
                          </m:accPr>
                          <m:e>
                            <m:r>
                              <a:rPr lang="en-US" sz="1600">
                                <a:latin typeface="Cambria Math" panose="02040503050406030204" pitchFamily="18" charset="0"/>
                              </a:rPr>
                              <m:t>𝑣</m:t>
                            </m:r>
                          </m:e>
                        </m:acc>
                        <m:acc>
                          <m:accPr>
                            <m:chr m:val="̂"/>
                            <m:ctrlPr>
                              <a:rPr lang="en-US" sz="1600" i="1">
                                <a:latin typeface="Cambria Math" panose="02040503050406030204" pitchFamily="18" charset="0"/>
                              </a:rPr>
                            </m:ctrlPr>
                          </m:accPr>
                          <m:e>
                            <m:r>
                              <a:rPr lang="en-US" sz="1600" b="0" i="1" smtClean="0">
                                <a:latin typeface="Cambria Math" panose="02040503050406030204" pitchFamily="18" charset="0"/>
                              </a:rPr>
                              <m:t>𝑟</m:t>
                            </m:r>
                          </m:e>
                        </m:acc>
                      </m:e>
                    </m:d>
                  </m:oMath>
                </a14:m>
                <a:r>
                  <a:rPr lang="en-US" sz="1600" dirty="0"/>
                  <a:t>, </a:t>
                </a:r>
                <a:r>
                  <a:rPr lang="en-US" sz="1600" dirty="0" err="1"/>
                  <a:t>i.e</a:t>
                </a:r>
                <a:r>
                  <a:rPr lang="en-US" sz="1600" dirty="0"/>
                  <a:t> ±1</a:t>
                </a:r>
              </a:p>
              <a:p>
                <a:pPr lvl="1"/>
                <a:r>
                  <a:rPr lang="en-US" sz="1600" dirty="0"/>
                  <a:t>Two vectors' bits match with probability proportional to the cosine of the angle between them</a:t>
                </a:r>
              </a:p>
              <a:p>
                <a:r>
                  <a:rPr lang="en-US" dirty="0"/>
                  <a:t>Leads to solutions to approximate nearest neighbors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8" t="-533"/>
                </a:stretch>
              </a:blipFill>
            </p:spPr>
            <p:txBody>
              <a:bodyPr/>
              <a:lstStyle/>
              <a:p>
                <a:r>
                  <a:rPr lang="en-US">
                    <a:noFill/>
                  </a:rPr>
                  <a:t> </a:t>
                </a:r>
              </a:p>
            </p:txBody>
          </p:sp>
        </mc:Fallback>
      </mc:AlternateContent>
    </p:spTree>
    <p:extLst>
      <p:ext uri="{BB962C8B-B14F-4D97-AF65-F5344CB8AC3E}">
        <p14:creationId xmlns:p14="http://schemas.microsoft.com/office/powerpoint/2010/main" val="264508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p:txBody>
          <a:bodyPr/>
          <a:lstStyle/>
          <a:p>
            <a:r>
              <a:rPr lang="en-US" sz="2000" dirty="0"/>
              <a:t>Problem: We have a large collection of items, say a dictionary</a:t>
            </a:r>
          </a:p>
          <a:p>
            <a:r>
              <a:rPr lang="en-US" sz="2000" dirty="0"/>
              <a:t>How can we determine (quickly!) whether a new word is already contained in the collection</a:t>
            </a:r>
          </a:p>
          <a:p>
            <a:r>
              <a:rPr lang="en-US" sz="2000" dirty="0"/>
              <a:t>False positives are allowed</a:t>
            </a:r>
          </a:p>
          <a:p>
            <a:r>
              <a:rPr lang="en-US" sz="2000" dirty="0"/>
              <a:t>False negatives are not</a:t>
            </a:r>
          </a:p>
          <a:p>
            <a:pPr lvl="1">
              <a:buFont typeface="Symbol" panose="05050102010706020507" pitchFamily="18" charset="2"/>
              <a:buChar char="Þ"/>
            </a:pPr>
            <a:r>
              <a:rPr lang="en-US" sz="1800" dirty="0"/>
              <a:t>“definitely not in the collection” : quick rejection</a:t>
            </a:r>
          </a:p>
          <a:p>
            <a:r>
              <a:rPr lang="en-US" sz="2000" dirty="0"/>
              <a:t>Simplest solution:</a:t>
            </a:r>
          </a:p>
          <a:p>
            <a:pPr lvl="1"/>
            <a:r>
              <a:rPr lang="en-US" sz="1800" dirty="0"/>
              <a:t>Presort the collection, and build an index tree</a:t>
            </a:r>
          </a:p>
          <a:p>
            <a:pPr lvl="1"/>
            <a:r>
              <a:rPr lang="en-US" sz="1800" dirty="0"/>
              <a:t>We can decide in </a:t>
            </a:r>
            <a:r>
              <a:rPr lang="en-US" sz="1800" dirty="0" err="1"/>
              <a:t>logN</a:t>
            </a:r>
            <a:r>
              <a:rPr lang="en-US" sz="1800" dirty="0"/>
              <a:t> steps</a:t>
            </a:r>
          </a:p>
          <a:p>
            <a:pPr lvl="1"/>
            <a:r>
              <a:rPr lang="en-US" sz="1800" dirty="0"/>
              <a:t>Gives a definitive answer</a:t>
            </a:r>
          </a:p>
          <a:p>
            <a:r>
              <a:rPr lang="en-US" sz="2200" dirty="0"/>
              <a:t>Can we do better?</a:t>
            </a:r>
          </a:p>
          <a:p>
            <a:pPr lvl="1"/>
            <a:r>
              <a:rPr lang="en-US" sz="1800" dirty="0"/>
              <a:t>Tradeoff: false positives for speed</a:t>
            </a:r>
          </a:p>
        </p:txBody>
      </p:sp>
    </p:spTree>
    <p:extLst>
      <p:ext uri="{BB962C8B-B14F-4D97-AF65-F5344CB8AC3E}">
        <p14:creationId xmlns:p14="http://schemas.microsoft.com/office/powerpoint/2010/main" val="108364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Bloom Filter</a:t>
            </a:r>
          </a:p>
        </p:txBody>
      </p:sp>
      <p:sp>
        <p:nvSpPr>
          <p:cNvPr id="3" name="Content Placeholder 2"/>
          <p:cNvSpPr>
            <a:spLocks noGrp="1"/>
          </p:cNvSpPr>
          <p:nvPr>
            <p:ph idx="1"/>
          </p:nvPr>
        </p:nvSpPr>
        <p:spPr>
          <a:xfrm>
            <a:off x="685800" y="1676400"/>
            <a:ext cx="7772400" cy="1828800"/>
          </a:xfrm>
        </p:spPr>
        <p:txBody>
          <a:bodyPr/>
          <a:lstStyle/>
          <a:p>
            <a:r>
              <a:rPr lang="en-US" sz="2000" dirty="0"/>
              <a:t>An </a:t>
            </a:r>
            <a:r>
              <a:rPr lang="en-US" sz="2000" i="1" dirty="0"/>
              <a:t>empty Bloom filter</a:t>
            </a:r>
            <a:r>
              <a:rPr lang="en-US" sz="2000" dirty="0"/>
              <a:t> is a bit array of </a:t>
            </a:r>
            <a:r>
              <a:rPr lang="en-US" sz="2000" i="1" dirty="0"/>
              <a:t>m</a:t>
            </a:r>
            <a:r>
              <a:rPr lang="en-US" sz="2000" dirty="0"/>
              <a:t> bits, all set to 0</a:t>
            </a:r>
          </a:p>
          <a:p>
            <a:r>
              <a:rPr lang="en-US" sz="2000" dirty="0"/>
              <a:t>We have </a:t>
            </a:r>
            <a:r>
              <a:rPr lang="en-US" sz="2000" i="1" dirty="0"/>
              <a:t>k</a:t>
            </a:r>
            <a:r>
              <a:rPr lang="en-US" sz="2000" dirty="0"/>
              <a:t> different hash functions, each mapping to one of the </a:t>
            </a:r>
            <a:r>
              <a:rPr lang="en-US" sz="2000" i="1" dirty="0"/>
              <a:t>m</a:t>
            </a:r>
            <a:r>
              <a:rPr lang="en-US" sz="2000" dirty="0"/>
              <a:t> array positions</a:t>
            </a:r>
          </a:p>
          <a:p>
            <a:r>
              <a:rPr lang="en-US" sz="2000" dirty="0"/>
              <a:t>To </a:t>
            </a:r>
            <a:r>
              <a:rPr lang="en-US" sz="2000" i="1" dirty="0"/>
              <a:t>add</a:t>
            </a:r>
            <a:r>
              <a:rPr lang="en-US" sz="2000" dirty="0"/>
              <a:t> an element, feed it to each of the </a:t>
            </a:r>
            <a:r>
              <a:rPr lang="en-US" sz="2000" i="1" dirty="0"/>
              <a:t>k</a:t>
            </a:r>
            <a:r>
              <a:rPr lang="en-US" sz="2000" dirty="0"/>
              <a:t> hash functions to get </a:t>
            </a:r>
            <a:r>
              <a:rPr lang="en-US" sz="2000" i="1" dirty="0"/>
              <a:t>k</a:t>
            </a:r>
            <a:r>
              <a:rPr lang="en-US" sz="2000" dirty="0"/>
              <a:t> array positions. Set the bits at all these positions to 1.</a:t>
            </a:r>
          </a:p>
          <a:p>
            <a:endParaRPr lang="en-US" sz="2000" dirty="0"/>
          </a:p>
        </p:txBody>
      </p:sp>
      <p:pic>
        <p:nvPicPr>
          <p:cNvPr id="14338" name="Picture 2" descr="https://upload.wikimedia.org/wikipedia/commons/thumb/a/ac/Bloom_filter.svg/2880px-Bloom_filter.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0"/>
            <a:ext cx="5718175" cy="205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7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Querying a Bloom </a:t>
            </a:r>
            <a:r>
              <a:rPr lang="en-US" dirty="0" err="1"/>
              <a:t>FIlter</a:t>
            </a:r>
            <a:endParaRPr lang="en-US" dirty="0"/>
          </a:p>
        </p:txBody>
      </p:sp>
      <p:sp>
        <p:nvSpPr>
          <p:cNvPr id="3" name="Content Placeholder 2"/>
          <p:cNvSpPr>
            <a:spLocks noGrp="1"/>
          </p:cNvSpPr>
          <p:nvPr>
            <p:ph idx="1"/>
          </p:nvPr>
        </p:nvSpPr>
        <p:spPr/>
        <p:txBody>
          <a:bodyPr/>
          <a:lstStyle/>
          <a:p>
            <a:r>
              <a:rPr lang="en-US" sz="2000" dirty="0"/>
              <a:t>To </a:t>
            </a:r>
            <a:r>
              <a:rPr lang="en-US" sz="2000" i="1" dirty="0"/>
              <a:t>query</a:t>
            </a:r>
            <a:r>
              <a:rPr lang="en-US" sz="2000" dirty="0"/>
              <a:t> for an element (test whether it is in the set), feed it to each of the </a:t>
            </a:r>
            <a:r>
              <a:rPr lang="en-US" sz="2000" i="1" dirty="0"/>
              <a:t>k</a:t>
            </a:r>
            <a:r>
              <a:rPr lang="en-US" sz="2000" dirty="0"/>
              <a:t> hash functions to get </a:t>
            </a:r>
            <a:r>
              <a:rPr lang="en-US" sz="2000" i="1" dirty="0"/>
              <a:t>k</a:t>
            </a:r>
            <a:r>
              <a:rPr lang="en-US" sz="2000" dirty="0"/>
              <a:t> array positions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If </a:t>
            </a:r>
            <a:r>
              <a:rPr lang="en-US" sz="2000" i="1" dirty="0"/>
              <a:t>any</a:t>
            </a:r>
            <a:r>
              <a:rPr lang="en-US" sz="2000" dirty="0"/>
              <a:t> of the bits at these positions is 0, the element is definitely not in the set</a:t>
            </a:r>
          </a:p>
          <a:p>
            <a:r>
              <a:rPr lang="en-US" sz="2000" dirty="0"/>
              <a:t>If all are 1, then either the element is in the set, </a:t>
            </a:r>
            <a:r>
              <a:rPr lang="en-US" sz="2000" i="1" dirty="0"/>
              <a:t>or</a:t>
            </a:r>
            <a:r>
              <a:rPr lang="en-US" sz="2000" dirty="0"/>
              <a:t> the bits have by chance been set to 1 during the insertion of other elements </a:t>
            </a:r>
            <a:r>
              <a:rPr lang="en-US" sz="2000" i="1" dirty="0">
                <a:solidFill>
                  <a:srgbClr val="CC3399"/>
                </a:solidFill>
              </a:rPr>
              <a:t>(=&gt; false positive)</a:t>
            </a:r>
          </a:p>
        </p:txBody>
      </p:sp>
      <p:graphicFrame>
        <p:nvGraphicFramePr>
          <p:cNvPr id="4" name="Object 3"/>
          <p:cNvGraphicFramePr>
            <a:graphicFrameLocks noChangeAspect="1"/>
          </p:cNvGraphicFramePr>
          <p:nvPr>
            <p:extLst>
              <p:ext uri="{D42A27DB-BD31-4B8C-83A1-F6EECF244321}">
                <p14:modId xmlns:p14="http://schemas.microsoft.com/office/powerpoint/2010/main" val="981291509"/>
              </p:ext>
            </p:extLst>
          </p:nvPr>
        </p:nvGraphicFramePr>
        <p:xfrm>
          <a:off x="2667000" y="2438400"/>
          <a:ext cx="3941762" cy="2227140"/>
        </p:xfrm>
        <a:graphic>
          <a:graphicData uri="http://schemas.openxmlformats.org/presentationml/2006/ole">
            <mc:AlternateContent xmlns:mc="http://schemas.openxmlformats.org/markup-compatibility/2006">
              <mc:Choice xmlns:v="urn:schemas-microsoft-com:vml" Requires="v">
                <p:oleObj spid="_x0000_s16396" name="Image" r:id="rId3" imgW="6361560" imgH="3593520" progId="Photoshop.Image.13">
                  <p:embed/>
                </p:oleObj>
              </mc:Choice>
              <mc:Fallback>
                <p:oleObj name="Image" r:id="rId3" imgW="6361560" imgH="3593520" progId="Photoshop.Image.13">
                  <p:embed/>
                  <p:pic>
                    <p:nvPicPr>
                      <p:cNvPr id="0" name=""/>
                      <p:cNvPicPr/>
                      <p:nvPr/>
                    </p:nvPicPr>
                    <p:blipFill>
                      <a:blip r:embed="rId4"/>
                      <a:stretch>
                        <a:fillRect/>
                      </a:stretch>
                    </p:blipFill>
                    <p:spPr>
                      <a:xfrm>
                        <a:off x="2667000" y="2438400"/>
                        <a:ext cx="3941762" cy="2227140"/>
                      </a:xfrm>
                      <a:prstGeom prst="rect">
                        <a:avLst/>
                      </a:prstGeom>
                    </p:spPr>
                  </p:pic>
                </p:oleObj>
              </mc:Fallback>
            </mc:AlternateContent>
          </a:graphicData>
        </a:graphic>
      </p:graphicFrame>
    </p:spTree>
    <p:extLst>
      <p:ext uri="{BB962C8B-B14F-4D97-AF65-F5344CB8AC3E}">
        <p14:creationId xmlns:p14="http://schemas.microsoft.com/office/powerpoint/2010/main" val="369172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Simplest Version k=1</a:t>
            </a:r>
          </a:p>
        </p:txBody>
      </p:sp>
      <p:sp>
        <p:nvSpPr>
          <p:cNvPr id="3" name="Content Placeholder 2"/>
          <p:cNvSpPr>
            <a:spLocks noGrp="1"/>
          </p:cNvSpPr>
          <p:nvPr>
            <p:ph idx="1"/>
          </p:nvPr>
        </p:nvSpPr>
        <p:spPr/>
        <p:txBody>
          <a:bodyPr/>
          <a:lstStyle/>
          <a:p>
            <a:r>
              <a:rPr lang="en-US" dirty="0"/>
              <a:t>If </a:t>
            </a:r>
            <a:r>
              <a:rPr lang="en-US" i="1" dirty="0"/>
              <a:t>k</a:t>
            </a:r>
            <a:r>
              <a:rPr lang="en-US" dirty="0"/>
              <a:t> = 1, only a small fraction of bits should be set</a:t>
            </a:r>
          </a:p>
          <a:p>
            <a:pPr lvl="1"/>
            <a:r>
              <a:rPr lang="en-US" dirty="0"/>
              <a:t>the array must be very large and contain long runs of zeros. </a:t>
            </a:r>
          </a:p>
          <a:p>
            <a:pPr marL="457200" lvl="1" indent="0">
              <a:buNone/>
            </a:pPr>
            <a:r>
              <a:rPr lang="en-US" dirty="0"/>
              <a:t>=&gt;The information content of the array relative to its size is low</a:t>
            </a:r>
          </a:p>
          <a:p>
            <a:pPr marL="400050"/>
            <a:r>
              <a:rPr lang="en-US" dirty="0"/>
              <a:t>The generalized Bloom filter (</a:t>
            </a:r>
            <a:r>
              <a:rPr lang="en-US" i="1" dirty="0"/>
              <a:t>k</a:t>
            </a:r>
            <a:r>
              <a:rPr lang="en-US" dirty="0"/>
              <a:t> greater than 1) allows many more bits to be set while still maintaining a low false positive rate</a:t>
            </a:r>
          </a:p>
          <a:p>
            <a:pPr marL="400050"/>
            <a:r>
              <a:rPr lang="en-US" dirty="0"/>
              <a:t>If the parameters (</a:t>
            </a:r>
            <a:r>
              <a:rPr lang="en-US" i="1" dirty="0"/>
              <a:t>k</a:t>
            </a:r>
            <a:r>
              <a:rPr lang="en-US" dirty="0"/>
              <a:t> and </a:t>
            </a:r>
            <a:r>
              <a:rPr lang="en-US" i="1" dirty="0"/>
              <a:t>m</a:t>
            </a:r>
            <a:r>
              <a:rPr lang="en-US" dirty="0"/>
              <a:t>) are chosen well, about half of the bits will be set, and these will be apparently random, minimizing redundancy and maximizing information content.</a:t>
            </a:r>
          </a:p>
        </p:txBody>
      </p:sp>
    </p:spTree>
    <p:extLst>
      <p:ext uri="{BB962C8B-B14F-4D97-AF65-F5344CB8AC3E}">
        <p14:creationId xmlns:p14="http://schemas.microsoft.com/office/powerpoint/2010/main" val="127473034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14721</TotalTime>
  <Words>2694</Words>
  <Application>Microsoft Office PowerPoint</Application>
  <PresentationFormat>On-screen Show (4:3)</PresentationFormat>
  <Paragraphs>369</Paragraphs>
  <Slides>42</Slides>
  <Notes>7</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Cambria Math</vt:lpstr>
      <vt:lpstr>Symbol</vt:lpstr>
      <vt:lpstr>Times New Roman</vt:lpstr>
      <vt:lpstr>Default Design</vt:lpstr>
      <vt:lpstr>Image</vt:lpstr>
      <vt:lpstr> Hashing and Sketching</vt:lpstr>
      <vt:lpstr>Variants of Hashing</vt:lpstr>
      <vt:lpstr>Substring Finder</vt:lpstr>
      <vt:lpstr>Common Substring</vt:lpstr>
      <vt:lpstr>Locality Sensitive Hash</vt:lpstr>
      <vt:lpstr>Bloom Filter</vt:lpstr>
      <vt:lpstr>Creating a Bloom Filter</vt:lpstr>
      <vt:lpstr>Querying a Bloom FIlter</vt:lpstr>
      <vt:lpstr>Simplest Version k=1</vt:lpstr>
      <vt:lpstr>Optimal Design</vt:lpstr>
      <vt:lpstr>Set Operations of BFs</vt:lpstr>
      <vt:lpstr>Sketching</vt:lpstr>
      <vt:lpstr>Counting Bloom Filters</vt:lpstr>
      <vt:lpstr>Count-Min Sketch</vt:lpstr>
      <vt:lpstr>Streaming Algorithms</vt:lpstr>
      <vt:lpstr>A Practical Application</vt:lpstr>
      <vt:lpstr>Cosmological Simulations</vt:lpstr>
      <vt:lpstr>Cosmological Simulations</vt:lpstr>
      <vt:lpstr>Halo</vt:lpstr>
      <vt:lpstr>Halo</vt:lpstr>
      <vt:lpstr>Halo</vt:lpstr>
      <vt:lpstr>Halo finding algorithms</vt:lpstr>
      <vt:lpstr>Friends-of-Friends Algorithm </vt:lpstr>
      <vt:lpstr>AHF</vt:lpstr>
      <vt:lpstr>VOBOZ</vt:lpstr>
      <vt:lpstr>Memory issue</vt:lpstr>
      <vt:lpstr>Streaming algorithms:</vt:lpstr>
      <vt:lpstr>Streaming model</vt:lpstr>
      <vt:lpstr>Streaming problems </vt:lpstr>
      <vt:lpstr>Streaming problems</vt:lpstr>
      <vt:lpstr>Streaming problems </vt:lpstr>
      <vt:lpstr>Streaming Solution:</vt:lpstr>
      <vt:lpstr>Streaming Solution:</vt:lpstr>
      <vt:lpstr>Streaming Solution:</vt:lpstr>
      <vt:lpstr>Streaming Solution</vt:lpstr>
      <vt:lpstr>Heavy Hitter Streaming Algorithms</vt:lpstr>
      <vt:lpstr>Count Sketch</vt:lpstr>
      <vt:lpstr>Pick and Drop</vt:lpstr>
      <vt:lpstr>Evaluation</vt:lpstr>
      <vt:lpstr>Evaluation</vt:lpstr>
      <vt:lpstr>Memory</vt:lpstr>
      <vt:lpstr>Summary</vt:lpstr>
    </vt:vector>
  </TitlesOfParts>
  <Company>The 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Szalay</dc:creator>
  <cp:lastModifiedBy>Alex Szalay</cp:lastModifiedBy>
  <cp:revision>689</cp:revision>
  <dcterms:created xsi:type="dcterms:W3CDTF">2000-07-18T20:38:03Z</dcterms:created>
  <dcterms:modified xsi:type="dcterms:W3CDTF">2022-04-06T18:38:34Z</dcterms:modified>
</cp:coreProperties>
</file>