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15" r:id="rId2"/>
    <p:sldId id="716" r:id="rId3"/>
    <p:sldId id="717" r:id="rId4"/>
    <p:sldId id="718" r:id="rId5"/>
    <p:sldId id="719" r:id="rId6"/>
    <p:sldId id="720" r:id="rId7"/>
    <p:sldId id="721" r:id="rId8"/>
    <p:sldId id="722" r:id="rId9"/>
    <p:sldId id="723" r:id="rId10"/>
    <p:sldId id="724" r:id="rId11"/>
    <p:sldId id="727" r:id="rId12"/>
    <p:sldId id="725" r:id="rId13"/>
    <p:sldId id="726" r:id="rId14"/>
    <p:sldId id="736" r:id="rId15"/>
    <p:sldId id="728" r:id="rId16"/>
    <p:sldId id="730" r:id="rId17"/>
    <p:sldId id="729" r:id="rId18"/>
    <p:sldId id="731" r:id="rId19"/>
    <p:sldId id="733" r:id="rId20"/>
    <p:sldId id="734" r:id="rId21"/>
    <p:sldId id="735" r:id="rId22"/>
    <p:sldId id="73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7C80"/>
    <a:srgbClr val="66FF33"/>
    <a:srgbClr val="33CCCC"/>
    <a:srgbClr val="CCFFFF"/>
    <a:srgbClr val="FF9933"/>
    <a:srgbClr val="993366"/>
    <a:srgbClr val="CC3399"/>
    <a:srgbClr val="CC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4487" autoAdjust="0"/>
  </p:normalViewPr>
  <p:slideViewPr>
    <p:cSldViewPr>
      <p:cViewPr>
        <p:scale>
          <a:sx n="98" d="100"/>
          <a:sy n="98" d="100"/>
        </p:scale>
        <p:origin x="1639" y="5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7828-ED74-43D6-AB0C-FA3D09B7E6D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34D2-B775-4C4B-9EC8-2CDA2F1DA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506-3C03-4D3A-8C70-D18B0091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07CB-A9D6-49F2-92A8-0A3807D2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44E3-711E-466C-8F30-02D7551E5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722E0C-C31F-4C65-8F1D-6F518612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13B2-12DC-4F8A-B858-32A51E52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D471-BDE6-4E0A-87FB-37D8630F0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9FF5-B65F-43E2-B79D-F3F290EA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87A-B3C5-4FB7-98F1-352AB107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A39B-1A15-418C-80A5-79F077B29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FBD5-4133-46E7-888F-B5A595CD6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62D6-4A22-4894-8F5A-A9B59254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FAC8-5A69-40C0-A2A2-918BE9DB4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rid"/>
          <p:cNvPicPr>
            <a:picLocks noChangeAspect="1" noChangeArrowheads="1"/>
          </p:cNvPicPr>
          <p:nvPr userDrawn="1"/>
        </p:nvPicPr>
        <p:blipFill>
          <a:blip r:embed="rId14" cstate="print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BA54E-BC6A-45E9-92C6-47C1B8D8B5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</p:spPr>
      </p:pic>
      <p:pic>
        <p:nvPicPr>
          <p:cNvPr id="1032" name="Picture 8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curid=35025404" TargetMode="Externa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4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D1B-DB6D-4EC3-8333-886FCC88C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Computational </a:t>
            </a:r>
            <a:r>
              <a:rPr lang="en-US" dirty="0"/>
              <a:t>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CDBA5-7277-4315-937F-355CCD40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1335716"/>
            <a:ext cx="6400800" cy="645484"/>
          </a:xfrm>
        </p:spPr>
        <p:txBody>
          <a:bodyPr/>
          <a:lstStyle/>
          <a:p>
            <a:r>
              <a:rPr lang="en-US" dirty="0"/>
              <a:t>Alex Szalay, JHU</a:t>
            </a:r>
          </a:p>
        </p:txBody>
      </p:sp>
      <p:pic>
        <p:nvPicPr>
          <p:cNvPr id="39938" name="Picture 2" descr="Rotating Calipers Line Point Computational Geometry Convex Hu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5483" y="1666517"/>
            <a:ext cx="3584680" cy="52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Fortune’s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Fortune’s algorithm </a:t>
            </a:r>
          </a:p>
          <a:p>
            <a:r>
              <a:rPr lang="en-US" sz="2000" dirty="0"/>
              <a:t>Sweep-line and a beach-line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d=y</a:t>
            </a:r>
            <a:r>
              <a:rPr lang="en-US" sz="2000" dirty="0"/>
              <a:t>)</a:t>
            </a:r>
          </a:p>
          <a:p>
            <a:r>
              <a:rPr lang="en-US" sz="2000" dirty="0"/>
              <a:t>Beech-line is equidistant from the sweep line and a point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Beech-line is a parabola!</a:t>
            </a:r>
          </a:p>
          <a:p>
            <a:r>
              <a:rPr lang="en-US" sz="2000" dirty="0"/>
              <a:t>When two parabolas intersect, they </a:t>
            </a:r>
            <a:br>
              <a:rPr lang="en-US" sz="2000" dirty="0"/>
            </a:br>
            <a:r>
              <a:rPr lang="en-US" sz="2000" dirty="0"/>
              <a:t>become part of the edges</a:t>
            </a:r>
          </a:p>
          <a:p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20657"/>
              </p:ext>
            </p:extLst>
          </p:nvPr>
        </p:nvGraphicFramePr>
        <p:xfrm>
          <a:off x="6580350" y="4880232"/>
          <a:ext cx="2324100" cy="18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Image" r:id="rId3" imgW="3618720" imgH="2882520" progId="Photoshop.Image.13">
                  <p:embed/>
                </p:oleObj>
              </mc:Choice>
              <mc:Fallback>
                <p:oleObj name="Image" r:id="rId3" imgW="3618720" imgH="2882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350" y="4880232"/>
                        <a:ext cx="2324100" cy="1851125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91447" y="2891135"/>
                <a:ext cx="353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47" y="2891135"/>
                <a:ext cx="353026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895936" y="2971800"/>
            <a:ext cx="1678598" cy="2135961"/>
            <a:chOff x="-2514600" y="1371599"/>
            <a:chExt cx="1678598" cy="2135961"/>
          </a:xfrm>
        </p:grpSpPr>
        <p:sp>
          <p:nvSpPr>
            <p:cNvPr id="9" name="Freeform 8"/>
            <p:cNvSpPr/>
            <p:nvPr/>
          </p:nvSpPr>
          <p:spPr>
            <a:xfrm>
              <a:off x="-2514600" y="1501675"/>
              <a:ext cx="783612" cy="2005885"/>
            </a:xfrm>
            <a:custGeom>
              <a:avLst/>
              <a:gdLst>
                <a:gd name="connsiteX0" fmla="*/ 0 w 2054221"/>
                <a:gd name="connsiteY0" fmla="*/ 0 h 656823"/>
                <a:gd name="connsiteX1" fmla="*/ 2054180 w 2054221"/>
                <a:gd name="connsiteY1" fmla="*/ 309093 h 656823"/>
                <a:gd name="connsiteX2" fmla="*/ 45076 w 2054221"/>
                <a:gd name="connsiteY2" fmla="*/ 6568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4221" h="656823">
                  <a:moveTo>
                    <a:pt x="0" y="0"/>
                  </a:moveTo>
                  <a:cubicBezTo>
                    <a:pt x="1023333" y="99811"/>
                    <a:pt x="2046667" y="199622"/>
                    <a:pt x="2054180" y="309093"/>
                  </a:cubicBezTo>
                  <a:cubicBezTo>
                    <a:pt x="2061693" y="418564"/>
                    <a:pt x="1053384" y="537693"/>
                    <a:pt x="45076" y="65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1185983" y="1371599"/>
              <a:ext cx="0" cy="1676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-2337409" y="2416075"/>
              <a:ext cx="87362" cy="87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514600" y="2459756"/>
              <a:ext cx="132019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-1926739" y="2025416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692077" y="1818165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140802" y="2134134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-2302827" y="2459756"/>
              <a:ext cx="1116299" cy="0"/>
            </a:xfrm>
            <a:prstGeom prst="line">
              <a:avLst/>
            </a:prstGeom>
            <a:ln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-1701274" y="2372631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2251188" y="2049744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-1140802" y="2032111"/>
              <a:ext cx="2807" cy="440112"/>
            </a:xfrm>
            <a:prstGeom prst="line">
              <a:avLst/>
            </a:prstGeom>
            <a:ln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7"/>
            </p:cNvCxnSpPr>
            <p:nvPr/>
          </p:nvCxnSpPr>
          <p:spPr>
            <a:xfrm flipV="1">
              <a:off x="-2302827" y="2032111"/>
              <a:ext cx="415112" cy="435669"/>
            </a:xfrm>
            <a:prstGeom prst="line">
              <a:avLst/>
            </a:prstGeom>
            <a:ln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-1881565" y="2039682"/>
              <a:ext cx="695037" cy="8593"/>
            </a:xfrm>
            <a:prstGeom prst="line">
              <a:avLst/>
            </a:prstGeom>
            <a:ln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90800" y="3556842"/>
                <a:ext cx="2726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556842"/>
                <a:ext cx="272658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24200" y="4150786"/>
                <a:ext cx="1849161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50786"/>
                <a:ext cx="1849161" cy="8334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6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4118452" cy="3280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40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Growing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4267200" cy="4267200"/>
          </a:xfr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50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Delauney</a:t>
            </a:r>
            <a:r>
              <a:rPr lang="en-US" dirty="0"/>
              <a:t> Triangulation</a:t>
            </a:r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Dual of the </a:t>
            </a:r>
            <a:r>
              <a:rPr lang="en-US" sz="2000" dirty="0" err="1"/>
              <a:t>Voronoi</a:t>
            </a:r>
            <a:r>
              <a:rPr lang="en-US" sz="2000" dirty="0"/>
              <a:t> Tessellation</a:t>
            </a:r>
          </a:p>
          <a:p>
            <a:r>
              <a:rPr lang="en-US" sz="2000" dirty="0"/>
              <a:t>Optimal triangulation of the </a:t>
            </a:r>
            <a:r>
              <a:rPr lang="en-US" sz="2000" dirty="0" err="1"/>
              <a:t>Voronoi</a:t>
            </a:r>
            <a:r>
              <a:rPr lang="en-US" sz="2000" dirty="0"/>
              <a:t> seeds</a:t>
            </a:r>
          </a:p>
          <a:p>
            <a:r>
              <a:rPr lang="en-US" sz="2000" dirty="0"/>
              <a:t>Each vertex on the edges of the VT has three incoming edges</a:t>
            </a:r>
          </a:p>
          <a:p>
            <a:r>
              <a:rPr lang="en-US" sz="2000" dirty="0"/>
              <a:t>These vertices are centers of</a:t>
            </a:r>
            <a:br>
              <a:rPr lang="en-US" sz="2000" dirty="0"/>
            </a:br>
            <a:r>
              <a:rPr lang="en-US" sz="2000" dirty="0"/>
              <a:t>the circumcircles of the DT</a:t>
            </a:r>
          </a:p>
          <a:p>
            <a:r>
              <a:rPr lang="en-US" sz="2000" dirty="0"/>
              <a:t>Each circle defines a triangle</a:t>
            </a:r>
          </a:p>
          <a:p>
            <a:r>
              <a:rPr lang="en-US" sz="2000" dirty="0"/>
              <a:t>Special:</a:t>
            </a:r>
          </a:p>
          <a:p>
            <a:pPr lvl="1"/>
            <a:r>
              <a:rPr lang="en-US" sz="1800" dirty="0"/>
              <a:t>Maximizes the minimum angle</a:t>
            </a:r>
          </a:p>
          <a:p>
            <a:pPr lvl="1"/>
            <a:r>
              <a:rPr lang="en-US" sz="1800" dirty="0"/>
              <a:t>Least elongated triangles</a:t>
            </a:r>
          </a:p>
        </p:txBody>
      </p:sp>
      <p:pic>
        <p:nvPicPr>
          <p:cNvPr id="49156" name="Picture 4" descr="Delaunay triangulation (solid lines) and Voronoi diagram (dash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124979"/>
            <a:ext cx="3959225" cy="37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6220839" y="4306111"/>
            <a:ext cx="1066800" cy="1066800"/>
            <a:chOff x="1600200" y="4495800"/>
            <a:chExt cx="1066800" cy="1066800"/>
          </a:xfrm>
        </p:grpSpPr>
        <p:sp>
          <p:nvSpPr>
            <p:cNvPr id="83" name="Oval 82"/>
            <p:cNvSpPr/>
            <p:nvPr/>
          </p:nvSpPr>
          <p:spPr>
            <a:xfrm>
              <a:off x="1600200" y="4495800"/>
              <a:ext cx="10668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110741" y="500634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73629" y="4917332"/>
            <a:ext cx="1066800" cy="1066800"/>
            <a:chOff x="1600200" y="4495800"/>
            <a:chExt cx="1066800" cy="1066800"/>
          </a:xfrm>
          <a:noFill/>
        </p:grpSpPr>
        <p:sp>
          <p:nvSpPr>
            <p:cNvPr id="89" name="Oval 88"/>
            <p:cNvSpPr/>
            <p:nvPr/>
          </p:nvSpPr>
          <p:spPr>
            <a:xfrm>
              <a:off x="1600200" y="4495800"/>
              <a:ext cx="1066800" cy="10668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110741" y="5006341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17923" y="3430622"/>
            <a:ext cx="1050588" cy="1050588"/>
            <a:chOff x="1600200" y="4495800"/>
            <a:chExt cx="1066800" cy="1066800"/>
          </a:xfrm>
        </p:grpSpPr>
        <p:sp>
          <p:nvSpPr>
            <p:cNvPr id="92" name="Oval 91"/>
            <p:cNvSpPr/>
            <p:nvPr/>
          </p:nvSpPr>
          <p:spPr>
            <a:xfrm>
              <a:off x="1600200" y="4495800"/>
              <a:ext cx="1066800" cy="1066800"/>
            </a:xfrm>
            <a:prstGeom prst="ellipse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110741" y="500634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4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7358-CA89-4234-BD2B-DF0B050B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D5FC-7743-4A60-82A4-263940CF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Delaunay triangulation</a:t>
            </a:r>
          </a:p>
          <a:p>
            <a:r>
              <a:rPr lang="en-US" dirty="0"/>
              <a:t>Find points to get interpolated values</a:t>
            </a:r>
          </a:p>
          <a:p>
            <a:r>
              <a:rPr lang="en-US" dirty="0"/>
              <a:t>Find enclosing triangle</a:t>
            </a:r>
          </a:p>
          <a:p>
            <a:r>
              <a:rPr lang="en-US" dirty="0"/>
              <a:t>Compute barycentric weights</a:t>
            </a:r>
          </a:p>
          <a:p>
            <a:r>
              <a:rPr lang="en-US" dirty="0"/>
              <a:t>Use these to interpolate the function</a:t>
            </a:r>
          </a:p>
          <a:p>
            <a:endParaRPr lang="en-US" dirty="0"/>
          </a:p>
        </p:txBody>
      </p:sp>
      <p:pic>
        <p:nvPicPr>
          <p:cNvPr id="58370" name="Picture 2" descr="TRIANGULATED IRREGULAR NETWORK">
            <a:extLst>
              <a:ext uri="{FF2B5EF4-FFF2-40B4-BE49-F238E27FC236}">
                <a16:creationId xmlns:a16="http://schemas.microsoft.com/office/drawing/2014/main" id="{9071241C-0D5F-4E15-A462-3D6986F0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81" y="2286000"/>
            <a:ext cx="23145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99441D-E006-472D-BF5D-1EECD81B0AED}"/>
              </a:ext>
            </a:extLst>
          </p:cNvPr>
          <p:cNvSpPr/>
          <p:nvPr/>
        </p:nvSpPr>
        <p:spPr>
          <a:xfrm>
            <a:off x="7189981" y="3946151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E7E841-A949-4CB1-9A49-44D7968126EE}"/>
              </a:ext>
            </a:extLst>
          </p:cNvPr>
          <p:cNvGrpSpPr/>
          <p:nvPr/>
        </p:nvGrpSpPr>
        <p:grpSpPr>
          <a:xfrm>
            <a:off x="6792653" y="3485322"/>
            <a:ext cx="767442" cy="1222829"/>
            <a:chOff x="6613072" y="2663371"/>
            <a:chExt cx="767442" cy="12228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5C9CC8-81C8-46BD-B777-E290008A167E}"/>
                </a:ext>
              </a:extLst>
            </p:cNvPr>
            <p:cNvSpPr/>
            <p:nvPr/>
          </p:nvSpPr>
          <p:spPr>
            <a:xfrm>
              <a:off x="7304314" y="2663371"/>
              <a:ext cx="76200" cy="762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CF5EB4-3D46-406A-B193-92625B4C0530}"/>
                </a:ext>
              </a:extLst>
            </p:cNvPr>
            <p:cNvSpPr/>
            <p:nvPr/>
          </p:nvSpPr>
          <p:spPr>
            <a:xfrm>
              <a:off x="7072448" y="3810000"/>
              <a:ext cx="76200" cy="762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2558E9-90CA-4DE9-8D26-078F3B9179F1}"/>
                </a:ext>
              </a:extLst>
            </p:cNvPr>
            <p:cNvSpPr/>
            <p:nvPr/>
          </p:nvSpPr>
          <p:spPr>
            <a:xfrm>
              <a:off x="6613072" y="3194957"/>
              <a:ext cx="76200" cy="762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F0DFC3-A92C-4A56-8A87-9714BA5C0F57}"/>
              </a:ext>
            </a:extLst>
          </p:cNvPr>
          <p:cNvGrpSpPr/>
          <p:nvPr/>
        </p:nvGrpSpPr>
        <p:grpSpPr>
          <a:xfrm>
            <a:off x="990600" y="3814778"/>
            <a:ext cx="6889918" cy="2662222"/>
            <a:chOff x="990601" y="3942221"/>
            <a:chExt cx="6889918" cy="266222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5ECA2EB-F4DE-4A96-AA8B-0C722B9F69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420641"/>
                </p:ext>
              </p:extLst>
            </p:nvPr>
          </p:nvGraphicFramePr>
          <p:xfrm>
            <a:off x="990601" y="3942221"/>
            <a:ext cx="3505200" cy="2662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2" r:id="rId4" imgW="12317400" imgH="9421920" progId="">
                    <p:embed/>
                  </p:oleObj>
                </mc:Choice>
                <mc:Fallback>
                  <p:oleObj r:id="rId4" imgW="12317400" imgH="942192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0601" y="3942221"/>
                          <a:ext cx="3505200" cy="26622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4D486-9718-4998-84D6-FBB50E6E2FD3}"/>
                </a:ext>
              </a:extLst>
            </p:cNvPr>
            <p:cNvSpPr txBox="1"/>
            <p:nvPr/>
          </p:nvSpPr>
          <p:spPr>
            <a:xfrm>
              <a:off x="5105400" y="4902695"/>
              <a:ext cx="2775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 = </a:t>
              </a:r>
              <a:r>
                <a:rPr lang="en-US" i="1" dirty="0" err="1"/>
                <a:t>w</a:t>
              </a:r>
              <a:r>
                <a:rPr lang="en-US" i="1" baseline="-25000" dirty="0" err="1"/>
                <a:t>a</a:t>
              </a:r>
              <a:r>
                <a:rPr lang="en-US" b="1" dirty="0"/>
                <a:t> </a:t>
              </a:r>
              <a:r>
                <a:rPr lang="en-US" b="1" dirty="0" err="1"/>
                <a:t>a+</a:t>
              </a:r>
              <a:r>
                <a:rPr lang="en-US" i="1" dirty="0" err="1"/>
                <a:t>w</a:t>
              </a:r>
              <a:r>
                <a:rPr lang="en-US" i="1" baseline="-25000" dirty="0" err="1"/>
                <a:t>b</a:t>
              </a:r>
              <a:r>
                <a:rPr lang="en-US" b="1" dirty="0"/>
                <a:t> b + </a:t>
              </a:r>
              <a:r>
                <a:rPr lang="en-US" i="1" dirty="0" err="1"/>
                <a:t>w</a:t>
              </a:r>
              <a:r>
                <a:rPr lang="en-US" i="1" baseline="-25000" dirty="0" err="1"/>
                <a:t>c</a:t>
              </a:r>
              <a:r>
                <a:rPr lang="en-US" b="1" dirty="0"/>
                <a:t> 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8539BE-EE8D-4E18-BCFC-92DF7BE0C9C7}"/>
              </a:ext>
            </a:extLst>
          </p:cNvPr>
          <p:cNvSpPr txBox="1"/>
          <p:nvPr/>
        </p:nvSpPr>
        <p:spPr>
          <a:xfrm>
            <a:off x="4561346" y="6092365"/>
            <a:ext cx="434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F(x) = </a:t>
            </a:r>
            <a:r>
              <a:rPr lang="en-US" i="1" dirty="0" err="1"/>
              <a:t>w</a:t>
            </a:r>
            <a:r>
              <a:rPr lang="en-US" i="1" baseline="-25000" dirty="0" err="1"/>
              <a:t>a</a:t>
            </a:r>
            <a:r>
              <a:rPr lang="en-US" b="1" dirty="0"/>
              <a:t> F(a)+</a:t>
            </a:r>
            <a:r>
              <a:rPr lang="en-US" i="1" dirty="0" err="1"/>
              <a:t>w</a:t>
            </a:r>
            <a:r>
              <a:rPr lang="en-US" i="1" baseline="-25000" dirty="0" err="1"/>
              <a:t>b</a:t>
            </a:r>
            <a:r>
              <a:rPr lang="en-US" b="1" dirty="0"/>
              <a:t> F(b) + </a:t>
            </a:r>
            <a:r>
              <a:rPr lang="en-US" i="1" dirty="0" err="1"/>
              <a:t>w</a:t>
            </a:r>
            <a:r>
              <a:rPr lang="en-US" i="1" baseline="-25000" dirty="0" err="1"/>
              <a:t>c</a:t>
            </a:r>
            <a:r>
              <a:rPr lang="en-US" b="1" dirty="0"/>
              <a:t> F©</a:t>
            </a:r>
          </a:p>
        </p:txBody>
      </p:sp>
    </p:spTree>
    <p:extLst>
      <p:ext uri="{BB962C8B-B14F-4D97-AF65-F5344CB8AC3E}">
        <p14:creationId xmlns:p14="http://schemas.microsoft.com/office/powerpoint/2010/main" val="35577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2: Voronoi diagram, Delaunay triangulation and the convex hull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5362"/>
            <a:ext cx="33317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union of the </a:t>
            </a:r>
            <a:r>
              <a:rPr lang="en-US" sz="2000" dirty="0" err="1"/>
              <a:t>Delauney</a:t>
            </a:r>
            <a:r>
              <a:rPr lang="en-US" sz="2000" dirty="0"/>
              <a:t> triangles</a:t>
            </a:r>
          </a:p>
          <a:p>
            <a:r>
              <a:rPr lang="en-US" sz="2000" dirty="0"/>
              <a:t>Rubber-band analogy</a:t>
            </a:r>
          </a:p>
          <a:p>
            <a:r>
              <a:rPr lang="en-US" sz="2000" dirty="0"/>
              <a:t>The smallest convex set that contains </a:t>
            </a:r>
            <a:br>
              <a:rPr lang="en-US" sz="2000" dirty="0"/>
            </a:br>
            <a:r>
              <a:rPr lang="en-US" sz="2000" dirty="0"/>
              <a:t>all the points</a:t>
            </a:r>
          </a:p>
          <a:p>
            <a:r>
              <a:rPr lang="en-US" sz="2000" dirty="0"/>
              <a:t>Gift-wrapping algorithm (find leftmost point)</a:t>
            </a:r>
          </a:p>
          <a:p>
            <a:endParaRPr lang="en-US" sz="2000" dirty="0"/>
          </a:p>
        </p:txBody>
      </p:sp>
      <p:pic>
        <p:nvPicPr>
          <p:cNvPr id="50184" name="Picture 8" descr="https://upload.wikimedia.org/wikipedia/commons/thumb/d/de/ConvexHull.svg/220px-ConvexHu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60068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6381" y="3581400"/>
            <a:ext cx="3505200" cy="3124200"/>
            <a:chOff x="1526381" y="3581400"/>
            <a:chExt cx="3505200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880" y="3581400"/>
              <a:ext cx="2900363" cy="29003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6381" y="6428601"/>
              <a:ext cx="350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hlinkClick r:id="rId5"/>
                </a:rPr>
                <a:t>Animation by </a:t>
              </a:r>
              <a:r>
                <a:rPr lang="en-US" sz="1200" dirty="0" err="1">
                  <a:hlinkClick r:id="rId5"/>
                </a:rPr>
                <a:t>Maonus</a:t>
              </a:r>
              <a:r>
                <a:rPr lang="en-US" sz="1200" dirty="0">
                  <a:hlinkClick r:id="rId5"/>
                </a:rPr>
                <a:t>, Own work, CC BY-SA 4.0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4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Geometric Explanation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47059"/>
              </p:ext>
            </p:extLst>
          </p:nvPr>
        </p:nvGraphicFramePr>
        <p:xfrm>
          <a:off x="2895600" y="2893564"/>
          <a:ext cx="3378200" cy="251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Image" r:id="rId3" imgW="7669800" imgH="5701320" progId="Photoshop.Image.13">
                  <p:embed/>
                </p:oleObj>
              </mc:Choice>
              <mc:Fallback>
                <p:oleObj name="Image" r:id="rId3" imgW="7669800" imgH="5701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893564"/>
                        <a:ext cx="3378200" cy="251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362200" y="1902964"/>
            <a:ext cx="25908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2182634"/>
            <a:ext cx="2923162" cy="2156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2371098"/>
            <a:ext cx="609600" cy="1981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L 2.77778E-6 -5.92593E-6 C 0.00069 0.01319 2.77778E-6 0.00601 0.0026 0.02337 C 0.00295 0.02569 0.00312 0.028 0.00364 0.03032 C 0.00399 0.03194 0.00434 0.03379 0.00468 0.03541 C 0.00521 0.03726 0.0059 0.03911 0.00625 0.04097 C 0.00712 0.04467 0.00764 0.04861 0.00833 0.05231 C 0.01111 0.06481 0.00781 0.0493 0.01059 0.06296 C 0.01163 0.06851 0.01215 0.07013 0.01371 0.07638 C 0.01406 0.07777 0.01458 0.07916 0.01475 0.08078 C 0.0151 0.08263 0.01545 0.08449 0.0158 0.08634 C 0.01614 0.08773 0.01666 0.08911 0.01684 0.0905 C 0.01736 0.09282 0.01753 0.0949 0.01805 0.09699 C 0.02048 0.10949 0.01718 0.0912 0.02118 0.10694 C 0.02153 0.10833 0.02187 0.10972 0.02222 0.11111 C 0.02257 0.11296 0.02291 0.11504 0.02326 0.11689 C 0.02361 0.11782 0.02413 0.11874 0.0243 0.11967 C 0.02552 0.12361 0.02534 0.12268 0.02534 0.12546 L 0.02482 0.12106 " pathEditMode="relative" ptsTypes="AAAAAAAAAAAAAAAAA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8 L -0.00052 0.00602 C -0.00104 0.01111 -0.00156 0.02338 -0.00278 0.02986 C -0.00295 0.03078 -0.00347 0.03171 -0.00382 0.03264 C -0.00416 0.03495 -0.00434 0.0375 -0.00486 0.03981 C -0.00503 0.04074 -0.00555 0.04166 -0.0059 0.04259 C -0.00659 0.04467 -0.00764 0.04977 -0.00798 0.05185 C -0.01094 0.06666 -0.00989 0.06111 -0.01163 0.0787 C -0.01059 0.12407 -0.01059 0.10764 -0.01059 0.12847 L -0.01059 0.1287 L -0.01111 0.12616 " pathEditMode="relative" rAng="0" ptsTypes="AAAAAAAAA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11111E-6 1.48148E-6 C -0.00156 0.00069 -0.00295 0.00115 -0.00434 0.00208 C -0.00503 0.00231 -0.00573 0.00301 -0.00642 0.00347 C -0.00833 0.00439 -0.01042 0.00532 -0.01233 0.00625 C -0.01302 0.00694 -0.01371 0.00787 -0.01441 0.00833 C -0.01528 0.00879 -0.02292 0.01111 -0.02344 0.01111 L -0.02778 0.01412 C -0.02847 0.01458 -0.02917 0.01504 -0.02986 0.01551 C -0.03073 0.01597 -0.0316 0.01643 -0.03246 0.01689 C -0.03246 0.01689 -0.03785 0.02037 -0.03889 0.02106 L -0.04531 0.02546 C -0.04601 0.02592 -0.0467 0.02662 -0.04739 0.02685 C -0.04878 0.02731 -0.05035 0.02777 -0.05173 0.02824 C -0.05538 0.02916 -0.06285 0.03101 -0.06285 0.03101 C -0.06528 0.03264 -0.06423 0.03287 -0.06597 0.03171 L -0.06597 0.03171 " pathEditMode="relative" ptsTypes="AAAAAAAAAAAAAAA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Hull, Alpha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would like a finer tracing of point cloud outlines</a:t>
            </a:r>
          </a:p>
          <a:p>
            <a:r>
              <a:rPr lang="en-US" sz="2000" dirty="0"/>
              <a:t>H. </a:t>
            </a:r>
            <a:r>
              <a:rPr lang="en-US" sz="2000" dirty="0" err="1"/>
              <a:t>Edelsbrunner</a:t>
            </a:r>
            <a:r>
              <a:rPr lang="en-US" sz="2000" dirty="0"/>
              <a:t> – Alpha Hull</a:t>
            </a:r>
          </a:p>
          <a:p>
            <a:r>
              <a:rPr lang="en-US" sz="2000" dirty="0" err="1"/>
              <a:t>Genereralization</a:t>
            </a:r>
            <a:r>
              <a:rPr lang="en-US" sz="2000" dirty="0"/>
              <a:t> of convex hull</a:t>
            </a:r>
          </a:p>
          <a:p>
            <a:r>
              <a:rPr lang="en-US" sz="2000" dirty="0"/>
              <a:t>Convex hull is </a:t>
            </a:r>
          </a:p>
        </p:txBody>
      </p:sp>
      <p:pic>
        <p:nvPicPr>
          <p:cNvPr id="51202" name="Picture 2" descr="Alpha shapes: determining 3D shape complexity acros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2" y="4191000"/>
            <a:ext cx="2870200" cy="23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Alpha Shape Based Design Space Decomposition for Island Failur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2321" r="3381" b="2897"/>
          <a:stretch/>
        </p:blipFill>
        <p:spPr bwMode="auto">
          <a:xfrm>
            <a:off x="5486400" y="2133600"/>
            <a:ext cx="3152486" cy="37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2486" y="2739658"/>
                <a:ext cx="1116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486" y="2739658"/>
                <a:ext cx="11167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6381" y="4845077"/>
                <a:ext cx="45525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381" y="4845077"/>
                <a:ext cx="45525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to determine if a point is inside our outside a polygon?</a:t>
            </a:r>
          </a:p>
          <a:p>
            <a:r>
              <a:rPr lang="en-US" sz="2000" dirty="0"/>
              <a:t>Draw an arbitrary half-line, and count the number of inter-sections with the boundary</a:t>
            </a:r>
          </a:p>
          <a:p>
            <a:endParaRPr lang="en-US" sz="2000" dirty="0"/>
          </a:p>
          <a:p>
            <a:pPr lvl="1"/>
            <a:r>
              <a:rPr lang="en-US" sz="1600" dirty="0"/>
              <a:t>Odd: inside</a:t>
            </a:r>
          </a:p>
          <a:p>
            <a:pPr lvl="1"/>
            <a:r>
              <a:rPr lang="en-US" sz="1600" dirty="0"/>
              <a:t>Even: outside</a:t>
            </a:r>
          </a:p>
        </p:txBody>
      </p:sp>
      <p:pic>
        <p:nvPicPr>
          <p:cNvPr id="53250" name="Picture 2" descr="Editing a floor profile (Get void in floor) - Autodesk Communi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600045"/>
            <a:ext cx="4952999" cy="21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Point in polygo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6576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6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Given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/>
              <a:t> points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/>
              <a:t> dimensions, find two whose mutual distance is smallest</a:t>
            </a:r>
          </a:p>
          <a:p>
            <a:r>
              <a:rPr lang="en-US" sz="2000" dirty="0"/>
              <a:t>1D problem can be solved by sorting, but this does not generalize to higher dimensions</a:t>
            </a:r>
          </a:p>
          <a:p>
            <a:r>
              <a:rPr lang="en-US" sz="2000" dirty="0"/>
              <a:t>Divide and conquer algorithm</a:t>
            </a:r>
          </a:p>
          <a:p>
            <a:r>
              <a:rPr lang="en-US" sz="2000"/>
              <a:t>Split </a:t>
            </a:r>
            <a:r>
              <a:rPr lang="en-US" sz="2000" dirty="0"/>
              <a:t>points at the median, so that all p&lt;q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Recursively compute closest pair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sz="2000" dirty="0"/>
              <a:t>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sz="2000" dirty="0"/>
              <a:t>, separated by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963612"/>
              </p:ext>
            </p:extLst>
          </p:nvPr>
        </p:nvGraphicFramePr>
        <p:xfrm>
          <a:off x="2362200" y="3886200"/>
          <a:ext cx="422433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Image" r:id="rId3" imgW="11263320" imgH="3364920" progId="Photoshop.Image.13">
                  <p:embed/>
                </p:oleObj>
              </mc:Choice>
              <mc:Fallback>
                <p:oleObj name="Image" r:id="rId3" imgW="11263320" imgH="3364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886200"/>
                        <a:ext cx="4224337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6244470"/>
            <a:ext cx="2590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Following S. Suri (UCB)</a:t>
            </a:r>
          </a:p>
        </p:txBody>
      </p:sp>
    </p:spTree>
    <p:extLst>
      <p:ext uri="{BB962C8B-B14F-4D97-AF65-F5344CB8AC3E}">
        <p14:creationId xmlns:p14="http://schemas.microsoft.com/office/powerpoint/2010/main" val="121158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838200"/>
          </a:xfrm>
        </p:spPr>
        <p:txBody>
          <a:bodyPr/>
          <a:lstStyle/>
          <a:p>
            <a:r>
              <a:rPr lang="en-US" dirty="0"/>
              <a:t>What is Computational Geometry?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Distribution of geometric objects in space (2D/3D)</a:t>
            </a:r>
          </a:p>
          <a:p>
            <a:r>
              <a:rPr lang="en-US" sz="2000" dirty="0"/>
              <a:t>Space partitioning</a:t>
            </a:r>
          </a:p>
          <a:p>
            <a:pPr lvl="1"/>
            <a:r>
              <a:rPr lang="en-US" sz="1800" dirty="0"/>
              <a:t>Partitioning trees</a:t>
            </a:r>
          </a:p>
          <a:p>
            <a:pPr lvl="1"/>
            <a:r>
              <a:rPr lang="en-US" sz="1800" dirty="0" err="1"/>
              <a:t>Voronoi</a:t>
            </a:r>
            <a:r>
              <a:rPr lang="en-US" sz="1800" dirty="0"/>
              <a:t> tessellation</a:t>
            </a:r>
          </a:p>
          <a:p>
            <a:pPr lvl="1"/>
            <a:r>
              <a:rPr lang="en-US" sz="1800" dirty="0" err="1"/>
              <a:t>Delauney</a:t>
            </a:r>
            <a:r>
              <a:rPr lang="en-US" sz="1800" dirty="0"/>
              <a:t> triangulation</a:t>
            </a:r>
          </a:p>
          <a:p>
            <a:pPr lvl="1"/>
            <a:r>
              <a:rPr lang="en-US" sz="1800" dirty="0"/>
              <a:t>Convex hull</a:t>
            </a:r>
          </a:p>
          <a:p>
            <a:pPr lvl="1"/>
            <a:r>
              <a:rPr lang="en-US" sz="1800" dirty="0"/>
              <a:t>Alpha shapes</a:t>
            </a:r>
          </a:p>
          <a:p>
            <a:pPr lvl="1"/>
            <a:r>
              <a:rPr lang="en-US" sz="1800" dirty="0"/>
              <a:t>Polygon triangulation</a:t>
            </a:r>
          </a:p>
          <a:p>
            <a:r>
              <a:rPr lang="en-US" sz="2000" dirty="0"/>
              <a:t>Geometric queries</a:t>
            </a:r>
          </a:p>
          <a:p>
            <a:pPr lvl="1"/>
            <a:r>
              <a:rPr lang="en-US" sz="1800" dirty="0"/>
              <a:t>Spatial relations</a:t>
            </a:r>
          </a:p>
          <a:p>
            <a:pPr lvl="1"/>
            <a:r>
              <a:rPr lang="en-US" sz="1800" dirty="0"/>
              <a:t>Nearest neighbor problem</a:t>
            </a:r>
          </a:p>
          <a:p>
            <a:pPr lvl="1"/>
            <a:r>
              <a:rPr lang="en-US" sz="1800" dirty="0"/>
              <a:t>Spatial searches</a:t>
            </a:r>
          </a:p>
          <a:p>
            <a:pPr lvl="1"/>
            <a:r>
              <a:rPr lang="en-US" sz="1800" dirty="0"/>
              <a:t>Collision detection</a:t>
            </a:r>
          </a:p>
          <a:p>
            <a:pPr lvl="1"/>
            <a:r>
              <a:rPr lang="en-US" sz="1800" dirty="0"/>
              <a:t>Ray tracing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3886200"/>
            <a:ext cx="3429000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Relevance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Computer 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Computer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Robotics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Computer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Computational topology</a:t>
            </a:r>
          </a:p>
        </p:txBody>
      </p:sp>
    </p:spTree>
    <p:extLst>
      <p:ext uri="{BB962C8B-B14F-4D97-AF65-F5344CB8AC3E}">
        <p14:creationId xmlns:p14="http://schemas.microsoft.com/office/powerpoint/2010/main" val="26209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Closest is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p1,p2</a:t>
            </a:r>
            <a:r>
              <a:rPr lang="en-US" sz="2000" dirty="0"/>
              <a:t>) or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q1,q2</a:t>
            </a:r>
            <a:r>
              <a:rPr lang="en-US" sz="2000" dirty="0"/>
              <a:t>) or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p3,q3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is the dividing coordinate, then p3,q3 must be within </a:t>
            </a:r>
            <a:r>
              <a:rPr lang="en-US" sz="2000" i="1" dirty="0">
                <a:sym typeface="Symbol" panose="05050102010706020507" pitchFamily="18" charset="2"/>
              </a:rPr>
              <a:t></a:t>
            </a:r>
          </a:p>
          <a:p>
            <a:r>
              <a:rPr lang="en-US" sz="2000" dirty="0">
                <a:sym typeface="Symbol" panose="05050102010706020507" pitchFamily="18" charset="2"/>
              </a:rPr>
              <a:t>There can only be at most one point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S1. </a:t>
            </a:r>
            <a:r>
              <a:rPr 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Same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S2</a:t>
            </a:r>
            <a:r>
              <a:rPr 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</a:p>
          <a:p>
            <a:endParaRPr lang="en-US" sz="2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15294"/>
              </p:ext>
            </p:extLst>
          </p:nvPr>
        </p:nvGraphicFramePr>
        <p:xfrm>
          <a:off x="2438400" y="2209800"/>
          <a:ext cx="3581400" cy="124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Image" r:id="rId3" imgW="10920600" imgH="3783960" progId="Photoshop.Image.13">
                  <p:embed/>
                </p:oleObj>
              </mc:Choice>
              <mc:Fallback>
                <p:oleObj name="Image" r:id="rId3" imgW="10920600" imgH="3783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209800"/>
                        <a:ext cx="3581400" cy="124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68823"/>
              </p:ext>
            </p:extLst>
          </p:nvPr>
        </p:nvGraphicFramePr>
        <p:xfrm>
          <a:off x="1905000" y="4419600"/>
          <a:ext cx="51768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Image" r:id="rId5" imgW="13803120" imgH="4622040" progId="Photoshop.Image.13">
                  <p:embed/>
                </p:oleObj>
              </mc:Choice>
              <mc:Fallback>
                <p:oleObj name="Image" r:id="rId5" imgW="13803120" imgH="4622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419600"/>
                        <a:ext cx="5176837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6244470"/>
            <a:ext cx="2590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Following S. Suri (UCB)</a:t>
            </a:r>
          </a:p>
        </p:txBody>
      </p:sp>
    </p:spTree>
    <p:extLst>
      <p:ext uri="{BB962C8B-B14F-4D97-AF65-F5344CB8AC3E}">
        <p14:creationId xmlns:p14="http://schemas.microsoft.com/office/powerpoint/2010/main" val="267434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Higher Dimensions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64132"/>
              </p:ext>
            </p:extLst>
          </p:nvPr>
        </p:nvGraphicFramePr>
        <p:xfrm>
          <a:off x="990600" y="1822063"/>
          <a:ext cx="34575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Image" r:id="rId3" imgW="9218880" imgH="8025120" progId="Photoshop.Image.13">
                  <p:embed/>
                </p:oleObj>
              </mc:Choice>
              <mc:Fallback>
                <p:oleObj name="Image" r:id="rId3" imgW="9218880" imgH="8025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822063"/>
                        <a:ext cx="3457575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12972"/>
              </p:ext>
            </p:extLst>
          </p:nvPr>
        </p:nvGraphicFramePr>
        <p:xfrm>
          <a:off x="4876800" y="1970049"/>
          <a:ext cx="3424237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Image" r:id="rId5" imgW="9129960" imgH="7695000" progId="Photoshop.Image.13">
                  <p:embed/>
                </p:oleObj>
              </mc:Choice>
              <mc:Fallback>
                <p:oleObj name="Image" r:id="rId5" imgW="9129960" imgH="7695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1970049"/>
                        <a:ext cx="3424237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0118" y="538275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Set </a:t>
            </a:r>
            <a:r>
              <a:rPr lang="en-US" sz="2000" i="1" dirty="0">
                <a:sym typeface="Symbol" panose="05050102010706020507" pitchFamily="18" charset="2"/>
              </a:rPr>
              <a:t></a:t>
            </a:r>
            <a:r>
              <a:rPr lang="en-US" sz="2000" dirty="0">
                <a:sym typeface="Symbol" panose="05050102010706020507" pitchFamily="18" charset="2"/>
              </a:rPr>
              <a:t> = min(</a:t>
            </a:r>
            <a:r>
              <a:rPr lang="en-US" sz="2000" i="1" dirty="0">
                <a:sym typeface="Symbol" panose="05050102010706020507" pitchFamily="18" charset="2"/>
              </a:rPr>
              <a:t></a:t>
            </a:r>
            <a:r>
              <a:rPr lang="en-US" sz="2000" baseline="-25000" dirty="0">
                <a:sym typeface="Symbol" panose="05050102010706020507" pitchFamily="18" charset="2"/>
              </a:rPr>
              <a:t>1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i="1" dirty="0">
                <a:sym typeface="Symbol" panose="05050102010706020507" pitchFamily="18" charset="2"/>
              </a:rPr>
              <a:t>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At the boundary at most 6 comparisons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244470"/>
            <a:ext cx="2590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Following S. Suri (UCB)</a:t>
            </a:r>
          </a:p>
        </p:txBody>
      </p:sp>
    </p:spTree>
    <p:extLst>
      <p:ext uri="{BB962C8B-B14F-4D97-AF65-F5344CB8AC3E}">
        <p14:creationId xmlns:p14="http://schemas.microsoft.com/office/powerpoint/2010/main" val="60877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572000"/>
          </a:xfrm>
        </p:spPr>
        <p:txBody>
          <a:bodyPr/>
          <a:lstStyle/>
          <a:p>
            <a:r>
              <a:rPr lang="en-US" sz="2000" dirty="0"/>
              <a:t>A rendering technique for generating an image by tracing rays of light onto an image plane</a:t>
            </a:r>
          </a:p>
          <a:p>
            <a:r>
              <a:rPr lang="en-US" sz="2000" dirty="0"/>
              <a:t>Simulate the effects of its encounters with virtual objects</a:t>
            </a:r>
          </a:p>
          <a:p>
            <a:r>
              <a:rPr lang="en-US" sz="2000" dirty="0"/>
              <a:t>Heavy use of BSP trees</a:t>
            </a:r>
          </a:p>
          <a:p>
            <a:r>
              <a:rPr lang="en-US" sz="2000" dirty="0"/>
              <a:t>Various optical properties:</a:t>
            </a:r>
          </a:p>
          <a:p>
            <a:pPr lvl="1"/>
            <a:r>
              <a:rPr lang="en-US" sz="1800" dirty="0"/>
              <a:t>Diffuse, Reflective, </a:t>
            </a:r>
            <a:r>
              <a:rPr lang="en-US" sz="1800" dirty="0" err="1"/>
              <a:t>Phong</a:t>
            </a:r>
            <a:endParaRPr lang="en-US" sz="1800" dirty="0"/>
          </a:p>
          <a:p>
            <a:r>
              <a:rPr lang="en-US" sz="2000" dirty="0"/>
              <a:t>Refraction (lens) effect</a:t>
            </a:r>
          </a:p>
          <a:p>
            <a:r>
              <a:rPr lang="en-US" sz="2000" dirty="0"/>
              <a:t>Heavy use of partitioning trees</a:t>
            </a:r>
          </a:p>
          <a:p>
            <a:r>
              <a:rPr lang="en-US" sz="2000" dirty="0"/>
              <a:t>Much of it in now in hardware</a:t>
            </a:r>
          </a:p>
        </p:txBody>
      </p:sp>
      <p:pic>
        <p:nvPicPr>
          <p:cNvPr id="54276" name="Picture 4" descr="Shining a Light on Ray Tracing - Global Semiconductor Alli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1"/>
          <a:stretch/>
        </p:blipFill>
        <p:spPr bwMode="auto">
          <a:xfrm>
            <a:off x="5702300" y="3124200"/>
            <a:ext cx="3282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92046"/>
              </p:ext>
            </p:extLst>
          </p:nvPr>
        </p:nvGraphicFramePr>
        <p:xfrm>
          <a:off x="4021260" y="5072057"/>
          <a:ext cx="1768230" cy="155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Image" r:id="rId4" imgW="7072920" imgH="6209280" progId="Photoshop.Image.13">
                  <p:embed/>
                </p:oleObj>
              </mc:Choice>
              <mc:Fallback>
                <p:oleObj name="Image" r:id="rId4" imgW="7072920" imgH="6209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1260" y="5072057"/>
                        <a:ext cx="1768230" cy="155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85279"/>
              </p:ext>
            </p:extLst>
          </p:nvPr>
        </p:nvGraphicFramePr>
        <p:xfrm>
          <a:off x="2535238" y="5135535"/>
          <a:ext cx="1573212" cy="157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Image" r:id="rId6" imgW="6348960" imgH="6336360" progId="Photoshop.Image.13">
                  <p:embed/>
                </p:oleObj>
              </mc:Choice>
              <mc:Fallback>
                <p:oleObj name="Image" r:id="rId6" imgW="6348960" imgH="6336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5238" y="5135535"/>
                        <a:ext cx="1573212" cy="157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46902"/>
              </p:ext>
            </p:extLst>
          </p:nvPr>
        </p:nvGraphicFramePr>
        <p:xfrm>
          <a:off x="1215103" y="5226620"/>
          <a:ext cx="1233109" cy="13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Image" r:id="rId8" imgW="5028480" imgH="5701320" progId="Photoshop.Image.13">
                  <p:embed/>
                </p:oleObj>
              </mc:Choice>
              <mc:Fallback>
                <p:oleObj name="Image" r:id="rId8" imgW="5028480" imgH="5701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5103" y="5226620"/>
                        <a:ext cx="1233109" cy="1397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7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geometric objects</a:t>
            </a:r>
          </a:p>
          <a:p>
            <a:pPr lvl="1"/>
            <a:r>
              <a:rPr lang="en-US" dirty="0"/>
              <a:t>Point</a:t>
            </a:r>
          </a:p>
          <a:p>
            <a:pPr lvl="1"/>
            <a:r>
              <a:rPr lang="en-US" dirty="0"/>
              <a:t>Line, line segment</a:t>
            </a:r>
          </a:p>
          <a:p>
            <a:pPr lvl="1"/>
            <a:r>
              <a:rPr lang="en-US" dirty="0"/>
              <a:t>Polygons</a:t>
            </a:r>
          </a:p>
          <a:p>
            <a:pPr lvl="1"/>
            <a:r>
              <a:rPr lang="en-US" dirty="0" err="1"/>
              <a:t>Polyhedra</a:t>
            </a:r>
            <a:endParaRPr lang="en-US" dirty="0"/>
          </a:p>
          <a:p>
            <a:pPr lvl="1"/>
            <a:r>
              <a:rPr lang="en-US" dirty="0"/>
              <a:t>Higher order surfaces </a:t>
            </a:r>
          </a:p>
          <a:p>
            <a:pPr lvl="2"/>
            <a:r>
              <a:rPr lang="en-US" dirty="0"/>
              <a:t>circles, ellipses, parabolas, hyperbolas</a:t>
            </a:r>
          </a:p>
          <a:p>
            <a:pPr lvl="2"/>
            <a:r>
              <a:rPr lang="en-US" dirty="0"/>
              <a:t>Spheres, ellipsoids, conical segments</a:t>
            </a:r>
          </a:p>
        </p:txBody>
      </p:sp>
      <p:pic>
        <p:nvPicPr>
          <p:cNvPr id="40962" name="Picture 2" descr="Icosidodecahed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08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11.5: Conic Sections - Mathematics LibreTex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3467047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upload.wikimedia.org/wikipedia/commons/thumb/1/1f/Assorted_polygons.svg/400px-Assorted_polygon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56" y="2362200"/>
            <a:ext cx="38100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Divides space into non-overlapping regions</a:t>
            </a:r>
          </a:p>
          <a:p>
            <a:r>
              <a:rPr lang="en-US" sz="2000" dirty="0"/>
              <a:t>Any point in space is in exactly one of the regions</a:t>
            </a:r>
          </a:p>
          <a:p>
            <a:r>
              <a:rPr lang="en-US" sz="2000" dirty="0"/>
              <a:t>Space partitioning is often hierarchical</a:t>
            </a:r>
          </a:p>
          <a:p>
            <a:r>
              <a:rPr lang="en-US" sz="2000" dirty="0"/>
              <a:t>Space partitioning trees</a:t>
            </a:r>
            <a:endParaRPr lang="en-US" sz="1600" dirty="0"/>
          </a:p>
          <a:p>
            <a:pPr lvl="1"/>
            <a:r>
              <a:rPr lang="en-US" sz="1600" dirty="0"/>
              <a:t>Quad/Octrees</a:t>
            </a:r>
          </a:p>
          <a:p>
            <a:pPr lvl="1"/>
            <a:r>
              <a:rPr lang="en-US" sz="1600" dirty="0"/>
              <a:t>K-d trees</a:t>
            </a:r>
          </a:p>
          <a:p>
            <a:pPr lvl="1"/>
            <a:r>
              <a:rPr lang="en-US" sz="1600" dirty="0"/>
              <a:t>Binary Space Partitioning (BSP) trees</a:t>
            </a:r>
          </a:p>
          <a:p>
            <a:endParaRPr lang="en-US" sz="2000" dirty="0"/>
          </a:p>
        </p:txBody>
      </p:sp>
      <p:pic>
        <p:nvPicPr>
          <p:cNvPr id="41988" name="Picture 4" descr="octree - partitioning 3D points into spatial subvolumes - Fil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r="12042"/>
          <a:stretch/>
        </p:blipFill>
        <p:spPr bwMode="auto">
          <a:xfrm>
            <a:off x="6082127" y="2743200"/>
            <a:ext cx="275350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Quadtrees (and Family) | Springer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7345"/>
            <a:ext cx="4790293" cy="21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k-d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r>
              <a:rPr lang="en-US" dirty="0"/>
              <a:t>Tree to organize data in k-dimensional space</a:t>
            </a:r>
          </a:p>
          <a:p>
            <a:r>
              <a:rPr lang="en-US" dirty="0"/>
              <a:t>Useful for searches in multidimensional space</a:t>
            </a:r>
          </a:p>
          <a:p>
            <a:r>
              <a:rPr lang="en-US" dirty="0"/>
              <a:t>Discovered by Jon Bentley (1975)</a:t>
            </a:r>
          </a:p>
          <a:p>
            <a:r>
              <a:rPr lang="en-US" dirty="0"/>
              <a:t>Each non-leaf node is an axis-parallel hyperplane</a:t>
            </a:r>
          </a:p>
          <a:p>
            <a:r>
              <a:rPr lang="en-US" dirty="0"/>
              <a:t>Binary splits alternate among the axes</a:t>
            </a:r>
          </a:p>
        </p:txBody>
      </p:sp>
    </p:spTree>
    <p:extLst>
      <p:ext uri="{BB962C8B-B14F-4D97-AF65-F5344CB8AC3E}">
        <p14:creationId xmlns:p14="http://schemas.microsoft.com/office/powerpoint/2010/main" val="261162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level has a “cutting dimension”</a:t>
            </a:r>
          </a:p>
          <a:p>
            <a:r>
              <a:rPr lang="en-US" dirty="0"/>
              <a:t>Each node contains a point</a:t>
            </a:r>
          </a:p>
          <a:p>
            <a:r>
              <a:rPr lang="en-US" dirty="0"/>
              <a:t>Only compare in the “cutting dimension”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59620"/>
              </p:ext>
            </p:extLst>
          </p:nvPr>
        </p:nvGraphicFramePr>
        <p:xfrm>
          <a:off x="1676400" y="3409950"/>
          <a:ext cx="60960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Image" r:id="rId3" imgW="26958600" imgH="14577480" progId="Photoshop.Image.13">
                  <p:embed/>
                </p:oleObj>
              </mc:Choice>
              <mc:Fallback>
                <p:oleObj name="Image" r:id="rId3" imgW="26958600" imgH="14577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409950"/>
                        <a:ext cx="6096000" cy="329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36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26890"/>
              </p:ext>
            </p:extLst>
          </p:nvPr>
        </p:nvGraphicFramePr>
        <p:xfrm>
          <a:off x="1751025" y="3822690"/>
          <a:ext cx="6009480" cy="222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Image" r:id="rId3" imgW="24037920" imgH="8901360" progId="Photoshop.Image.13">
                  <p:embed/>
                </p:oleObj>
              </mc:Choice>
              <mc:Fallback>
                <p:oleObj name="Image" r:id="rId3" imgW="24037920" imgH="8901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025" y="3822690"/>
                        <a:ext cx="6009480" cy="222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point on the tree closest to query point Q</a:t>
            </a:r>
          </a:p>
          <a:p>
            <a:r>
              <a:rPr lang="en-US" dirty="0"/>
              <a:t>But: nearest point is space to Q may be far away on the tree</a:t>
            </a:r>
          </a:p>
          <a:p>
            <a:r>
              <a:rPr lang="en-US" dirty="0"/>
              <a:t>We have to search the whole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50687"/>
              </p:ext>
            </p:extLst>
          </p:nvPr>
        </p:nvGraphicFramePr>
        <p:xfrm>
          <a:off x="1757370" y="3817920"/>
          <a:ext cx="599679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Image" r:id="rId5" imgW="23987160" imgH="8939520" progId="Photoshop.Image.13">
                  <p:embed/>
                </p:oleObj>
              </mc:Choice>
              <mc:Fallback>
                <p:oleObj name="Image" r:id="rId5" imgW="23987160" imgH="8939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7370" y="3817920"/>
                        <a:ext cx="5996790" cy="2234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49"/>
              </p:ext>
            </p:extLst>
          </p:nvPr>
        </p:nvGraphicFramePr>
        <p:xfrm>
          <a:off x="1752600" y="3811575"/>
          <a:ext cx="6006330" cy="224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Image" r:id="rId7" imgW="24025320" imgH="8990280" progId="Photoshop.Image.13">
                  <p:embed/>
                </p:oleObj>
              </mc:Choice>
              <mc:Fallback>
                <p:oleObj name="Image" r:id="rId7" imgW="24025320" imgH="8990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811575"/>
                        <a:ext cx="6006330" cy="2247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90277"/>
              </p:ext>
            </p:extLst>
          </p:nvPr>
        </p:nvGraphicFramePr>
        <p:xfrm>
          <a:off x="1754220" y="3817920"/>
          <a:ext cx="600309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Image" r:id="rId9" imgW="24012360" imgH="8939520" progId="Photoshop.Image.13">
                  <p:embed/>
                </p:oleObj>
              </mc:Choice>
              <mc:Fallback>
                <p:oleObj name="Image" r:id="rId9" imgW="24012360" imgH="8939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4220" y="3817920"/>
                        <a:ext cx="6003090" cy="2234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65564"/>
              </p:ext>
            </p:extLst>
          </p:nvPr>
        </p:nvGraphicFramePr>
        <p:xfrm>
          <a:off x="1752600" y="3810000"/>
          <a:ext cx="6006330" cy="22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Image" r:id="rId11" imgW="24025320" imgH="9002880" progId="Photoshop.Image.13">
                  <p:embed/>
                </p:oleObj>
              </mc:Choice>
              <mc:Fallback>
                <p:oleObj name="Image" r:id="rId11" imgW="24025320" imgH="9002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2600" y="3810000"/>
                        <a:ext cx="6006330" cy="225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3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Space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r>
              <a:rPr lang="en-US" dirty="0"/>
              <a:t>Recursively subdivide space into two parts</a:t>
            </a:r>
          </a:p>
          <a:p>
            <a:r>
              <a:rPr lang="en-US" dirty="0"/>
              <a:t>Used in computer graphics for front-to-back detections</a:t>
            </a:r>
          </a:p>
        </p:txBody>
      </p:sp>
      <p:pic>
        <p:nvPicPr>
          <p:cNvPr id="46082" name="Picture 2" descr="https://upload.wikimedia.org/wikipedia/commons/thumb/8/81/Binary_space_partition.png/300px-Binary_space_part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31" y="2768849"/>
            <a:ext cx="28575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60843"/>
              </p:ext>
            </p:extLst>
          </p:nvPr>
        </p:nvGraphicFramePr>
        <p:xfrm>
          <a:off x="1828800" y="2574608"/>
          <a:ext cx="2552700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Image" r:id="rId4" imgW="6806160" imgH="10272960" progId="Photoshop.Image.13">
                  <p:embed/>
                </p:oleObj>
              </mc:Choice>
              <mc:Fallback>
                <p:oleObj name="Image" r:id="rId4" imgW="6806160" imgH="10272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574608"/>
                        <a:ext cx="2552700" cy="385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16780"/>
              </p:ext>
            </p:extLst>
          </p:nvPr>
        </p:nvGraphicFramePr>
        <p:xfrm>
          <a:off x="5029200" y="2533650"/>
          <a:ext cx="2747963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Image" r:id="rId6" imgW="7326720" imgH="11530080" progId="Photoshop.Image.13">
                  <p:embed/>
                </p:oleObj>
              </mc:Choice>
              <mc:Fallback>
                <p:oleObj name="Image" r:id="rId6" imgW="7326720" imgH="11530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200" y="2533650"/>
                        <a:ext cx="2747963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6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Voronoi</a:t>
            </a:r>
            <a:r>
              <a:rPr lang="en-US" dirty="0"/>
              <a:t> Tessellation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plane into regions closest to a</a:t>
            </a:r>
            <a:br>
              <a:rPr lang="en-US" dirty="0"/>
            </a:br>
            <a:r>
              <a:rPr lang="en-US" dirty="0"/>
              <a:t>set of points (seeds)</a:t>
            </a:r>
          </a:p>
        </p:txBody>
      </p:sp>
      <p:pic>
        <p:nvPicPr>
          <p:cNvPr id="47106" name="Picture 2" descr="https://upload.wikimedia.org/wikipedia/commons/thumb/5/54/Euclidean_Voronoi_diagram.svg/220px-Euclidean_Voronoi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9" y="23622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50736" y="4205046"/>
            <a:ext cx="4596063" cy="16630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10526" y="4006563"/>
            <a:ext cx="1904999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72573" y="4005857"/>
            <a:ext cx="1033599" cy="2664326"/>
          </a:xfrm>
          <a:prstGeom prst="line">
            <a:avLst/>
          </a:prstGeom>
          <a:ln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05178" y="2959109"/>
            <a:ext cx="13368" cy="1056106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578" y="4670267"/>
            <a:ext cx="4817979" cy="37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000" y="3810000"/>
            <a:ext cx="3886200" cy="27873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385661" y="4612783"/>
            <a:ext cx="891268" cy="665117"/>
            <a:chOff x="3323136" y="3886200"/>
            <a:chExt cx="891268" cy="665117"/>
          </a:xfrm>
        </p:grpSpPr>
        <p:sp>
          <p:nvSpPr>
            <p:cNvPr id="12" name="Oval 11"/>
            <p:cNvSpPr/>
            <p:nvPr/>
          </p:nvSpPr>
          <p:spPr>
            <a:xfrm>
              <a:off x="4077244" y="388620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23136" y="441415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883705" y="4612783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52272" y="4007194"/>
            <a:ext cx="2628232" cy="2398294"/>
          </a:xfrm>
          <a:custGeom>
            <a:avLst/>
            <a:gdLst>
              <a:gd name="connsiteX0" fmla="*/ 0 w 2628232"/>
              <a:gd name="connsiteY0" fmla="*/ 2208463 h 2398294"/>
              <a:gd name="connsiteX1" fmla="*/ 850232 w 2628232"/>
              <a:gd name="connsiteY1" fmla="*/ 0 h 2398294"/>
              <a:gd name="connsiteX2" fmla="*/ 2628232 w 2628232"/>
              <a:gd name="connsiteY2" fmla="*/ 2398294 h 2398294"/>
              <a:gd name="connsiteX3" fmla="*/ 0 w 2628232"/>
              <a:gd name="connsiteY3" fmla="*/ 2208463 h 23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232" h="2398294">
                <a:moveTo>
                  <a:pt x="0" y="2208463"/>
                </a:moveTo>
                <a:lnTo>
                  <a:pt x="850232" y="0"/>
                </a:lnTo>
                <a:lnTo>
                  <a:pt x="2628232" y="2398294"/>
                </a:lnTo>
                <a:lnTo>
                  <a:pt x="0" y="2208463"/>
                </a:lnTo>
                <a:close/>
              </a:path>
            </a:pathLst>
          </a:custGeom>
          <a:solidFill>
            <a:srgbClr val="33CCCC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13199" y="2972478"/>
            <a:ext cx="2887579" cy="3569368"/>
          </a:xfrm>
          <a:custGeom>
            <a:avLst/>
            <a:gdLst>
              <a:gd name="connsiteX0" fmla="*/ 0 w 2887579"/>
              <a:gd name="connsiteY0" fmla="*/ 1029368 h 3569368"/>
              <a:gd name="connsiteX1" fmla="*/ 2673 w 2887579"/>
              <a:gd name="connsiteY1" fmla="*/ 0 h 3569368"/>
              <a:gd name="connsiteX2" fmla="*/ 2887579 w 2887579"/>
              <a:gd name="connsiteY2" fmla="*/ 0 h 3569368"/>
              <a:gd name="connsiteX3" fmla="*/ 2887579 w 2887579"/>
              <a:gd name="connsiteY3" fmla="*/ 3339431 h 3569368"/>
              <a:gd name="connsiteX4" fmla="*/ 1863558 w 2887579"/>
              <a:gd name="connsiteY4" fmla="*/ 3569368 h 3569368"/>
              <a:gd name="connsiteX5" fmla="*/ 0 w 2887579"/>
              <a:gd name="connsiteY5" fmla="*/ 1029368 h 356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579" h="3569368">
                <a:moveTo>
                  <a:pt x="0" y="1029368"/>
                </a:moveTo>
                <a:lnTo>
                  <a:pt x="2673" y="0"/>
                </a:lnTo>
                <a:lnTo>
                  <a:pt x="2887579" y="0"/>
                </a:lnTo>
                <a:lnTo>
                  <a:pt x="2887579" y="3339431"/>
                </a:lnTo>
                <a:lnTo>
                  <a:pt x="1863558" y="3569368"/>
                </a:lnTo>
                <a:lnTo>
                  <a:pt x="0" y="1029368"/>
                </a:lnTo>
                <a:close/>
              </a:path>
            </a:pathLst>
          </a:custGeom>
          <a:solidFill>
            <a:srgbClr val="66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6609" y="3017930"/>
            <a:ext cx="2259263" cy="3470442"/>
          </a:xfrm>
          <a:custGeom>
            <a:avLst/>
            <a:gdLst>
              <a:gd name="connsiteX0" fmla="*/ 2243221 w 2259263"/>
              <a:gd name="connsiteY0" fmla="*/ 991937 h 3470442"/>
              <a:gd name="connsiteX1" fmla="*/ 2259263 w 2259263"/>
              <a:gd name="connsiteY1" fmla="*/ 0 h 3470442"/>
              <a:gd name="connsiteX2" fmla="*/ 13369 w 2259263"/>
              <a:gd name="connsiteY2" fmla="*/ 0 h 3470442"/>
              <a:gd name="connsiteX3" fmla="*/ 0 w 2259263"/>
              <a:gd name="connsiteY3" fmla="*/ 3470442 h 3470442"/>
              <a:gd name="connsiteX4" fmla="*/ 1288716 w 2259263"/>
              <a:gd name="connsiteY4" fmla="*/ 3470442 h 3470442"/>
              <a:gd name="connsiteX5" fmla="*/ 2243221 w 2259263"/>
              <a:gd name="connsiteY5" fmla="*/ 991937 h 347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263" h="3470442">
                <a:moveTo>
                  <a:pt x="2243221" y="991937"/>
                </a:moveTo>
                <a:lnTo>
                  <a:pt x="2259263" y="0"/>
                </a:lnTo>
                <a:lnTo>
                  <a:pt x="13369" y="0"/>
                </a:lnTo>
                <a:cubicBezTo>
                  <a:pt x="8913" y="1156814"/>
                  <a:pt x="4456" y="2313628"/>
                  <a:pt x="0" y="3470442"/>
                </a:cubicBezTo>
                <a:lnTo>
                  <a:pt x="1288716" y="3470442"/>
                </a:lnTo>
                <a:lnTo>
                  <a:pt x="2243221" y="991937"/>
                </a:lnTo>
                <a:close/>
              </a:path>
            </a:pathLst>
          </a:custGeom>
          <a:solidFill>
            <a:srgbClr val="FF7C8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749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Default Design</vt:lpstr>
      <vt:lpstr>Image</vt:lpstr>
      <vt:lpstr>Computational Geometry</vt:lpstr>
      <vt:lpstr>What is Computational Geometry?</vt:lpstr>
      <vt:lpstr>Elements of CG</vt:lpstr>
      <vt:lpstr>Space Partitioning</vt:lpstr>
      <vt:lpstr>k-d Tree</vt:lpstr>
      <vt:lpstr>Construction</vt:lpstr>
      <vt:lpstr>Nearest Neighbor Search</vt:lpstr>
      <vt:lpstr>Binary Space Partitioning</vt:lpstr>
      <vt:lpstr>Voronoi Tessellation</vt:lpstr>
      <vt:lpstr>Fortune’s Algorithm</vt:lpstr>
      <vt:lpstr>Animation</vt:lpstr>
      <vt:lpstr>Seed Growing Algorithm</vt:lpstr>
      <vt:lpstr>Delauney Triangulation</vt:lpstr>
      <vt:lpstr>Interpolation</vt:lpstr>
      <vt:lpstr>Convex Hull</vt:lpstr>
      <vt:lpstr>Simple Geometric Explanation</vt:lpstr>
      <vt:lpstr>Alpha Hull, Alpha Shape</vt:lpstr>
      <vt:lpstr>Point in Polygon Query</vt:lpstr>
      <vt:lpstr>Closest Pair Problem</vt:lpstr>
      <vt:lpstr>Divide and Conquer</vt:lpstr>
      <vt:lpstr>In Higher Dimensions</vt:lpstr>
      <vt:lpstr>Ray Tracing</vt:lpstr>
    </vt:vector>
  </TitlesOfParts>
  <Company>The 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Alex Szalay</cp:lastModifiedBy>
  <cp:revision>770</cp:revision>
  <dcterms:created xsi:type="dcterms:W3CDTF">2000-07-18T20:38:03Z</dcterms:created>
  <dcterms:modified xsi:type="dcterms:W3CDTF">2022-03-28T18:14:51Z</dcterms:modified>
</cp:coreProperties>
</file>