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715" r:id="rId2"/>
    <p:sldId id="716" r:id="rId3"/>
    <p:sldId id="717" r:id="rId4"/>
    <p:sldId id="718" r:id="rId5"/>
    <p:sldId id="719" r:id="rId6"/>
    <p:sldId id="732" r:id="rId7"/>
    <p:sldId id="733" r:id="rId8"/>
    <p:sldId id="734" r:id="rId9"/>
    <p:sldId id="735" r:id="rId10"/>
    <p:sldId id="736" r:id="rId11"/>
    <p:sldId id="737" r:id="rId12"/>
    <p:sldId id="738" r:id="rId13"/>
    <p:sldId id="725" r:id="rId14"/>
    <p:sldId id="726" r:id="rId15"/>
    <p:sldId id="727" r:id="rId16"/>
    <p:sldId id="729" r:id="rId17"/>
    <p:sldId id="730" r:id="rId18"/>
    <p:sldId id="731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CC3399"/>
    <a:srgbClr val="993366"/>
    <a:srgbClr val="009999"/>
    <a:srgbClr val="000066"/>
    <a:srgbClr val="CC0000"/>
    <a:srgbClr val="3333FF"/>
    <a:srgbClr val="EAEAEA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93" autoAdjust="0"/>
    <p:restoredTop sz="94504" autoAdjust="0"/>
  </p:normalViewPr>
  <p:slideViewPr>
    <p:cSldViewPr>
      <p:cViewPr varScale="1">
        <p:scale>
          <a:sx n="165" d="100"/>
          <a:sy n="165" d="100"/>
        </p:scale>
        <p:origin x="164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549072431776732E-2"/>
          <c:y val="9.9602668903271033E-2"/>
          <c:w val="0.88709810960150359"/>
          <c:h val="0.79621045779452448"/>
        </c:manualLayout>
      </c:layout>
      <c:scatterChart>
        <c:scatterStyle val="lineMarker"/>
        <c:varyColors val="0"/>
        <c:ser>
          <c:idx val="0"/>
          <c:order val="0"/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Sheet1!$D$6:$D$11</c:f>
              <c:numCache>
                <c:formatCode>General</c:formatCode>
                <c:ptCount val="6"/>
                <c:pt idx="0">
                  <c:v>-2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</c:numCache>
            </c:numRef>
          </c:xVal>
          <c:yVal>
            <c:numRef>
              <c:f>Sheet1!$E$6:$E$11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775-406E-81A2-D6547C1026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1556368"/>
        <c:axId val="471557616"/>
      </c:scatterChart>
      <c:valAx>
        <c:axId val="471556368"/>
        <c:scaling>
          <c:orientation val="minMax"/>
          <c:max val="1.5"/>
          <c:min val="-0.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1557616"/>
        <c:crosses val="autoZero"/>
        <c:crossBetween val="midCat"/>
        <c:majorUnit val="0.5"/>
      </c:valAx>
      <c:valAx>
        <c:axId val="471557616"/>
        <c:scaling>
          <c:orientation val="minMax"/>
          <c:max val="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1556368"/>
        <c:crossesAt val="-0.5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aseline="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BF7828-ED74-43D6-AB0C-FA3D09B7E6DE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4B34D2-B775-4C4B-9EC8-2CDA2F1DA5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639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A03506-3C03-4D3A-8C70-D18B009174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A907CB-A9D6-49F2-92A8-0A3807D290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A144E3-711E-466C-8F30-02D7551E58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0104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76400"/>
            <a:ext cx="3810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1722E0C-C31F-4C65-8F1D-6F518612D5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4C13B2-12DC-4F8A-B858-32A51E5252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31D471-BDE6-4E0A-87FB-37D8630F09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869FF5-B65F-43E2-B79D-F3F290EA2A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A0B87A-B3C5-4FB7-98F1-352AB107AE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67A39B-1A15-418C-80A5-79F077B293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34FBD5-4133-46E7-888F-B5A595CD6F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9562D6-4A22-4894-8F5A-A9B5925477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CBFAC8-5A69-40C0-A2A2-918BE9DB43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 descr="grid"/>
          <p:cNvPicPr>
            <a:picLocks noChangeAspect="1" noChangeArrowheads="1"/>
          </p:cNvPicPr>
          <p:nvPr userDrawn="1"/>
        </p:nvPicPr>
        <p:blipFill>
          <a:blip r:embed="rId14" cstate="print"/>
          <a:srcRect t="32001"/>
          <a:stretch>
            <a:fillRect/>
          </a:stretch>
        </p:blipFill>
        <p:spPr bwMode="auto">
          <a:xfrm>
            <a:off x="762000" y="381000"/>
            <a:ext cx="7620000" cy="809625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010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31BA54E-BC6A-45E9-92C6-47C1B8D8B574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3" name="Picture 9" descr="slider"/>
          <p:cNvPicPr>
            <a:picLocks noChangeAspect="1" noChangeArrowheads="1"/>
          </p:cNvPicPr>
          <p:nvPr userDrawn="1"/>
        </p:nvPicPr>
        <p:blipFill>
          <a:blip r:embed="rId15" cstate="print"/>
          <a:srcRect l="28323" r="44508"/>
          <a:stretch>
            <a:fillRect/>
          </a:stretch>
        </p:blipFill>
        <p:spPr bwMode="auto">
          <a:xfrm>
            <a:off x="1371600" y="1174750"/>
            <a:ext cx="7010400" cy="115888"/>
          </a:xfrm>
          <a:prstGeom prst="rect">
            <a:avLst/>
          </a:prstGeom>
          <a:noFill/>
        </p:spPr>
      </p:pic>
      <p:pic>
        <p:nvPicPr>
          <p:cNvPr id="1032" name="Picture 8" descr="slider"/>
          <p:cNvPicPr>
            <a:picLocks noChangeAspect="1" noChangeArrowheads="1"/>
          </p:cNvPicPr>
          <p:nvPr userDrawn="1"/>
        </p:nvPicPr>
        <p:blipFill>
          <a:blip r:embed="rId15" cstate="print"/>
          <a:srcRect l="28323" r="44508"/>
          <a:stretch>
            <a:fillRect/>
          </a:stretch>
        </p:blipFill>
        <p:spPr bwMode="auto">
          <a:xfrm>
            <a:off x="0" y="0"/>
            <a:ext cx="304800" cy="6858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 i="1">
          <a:solidFill>
            <a:srgbClr val="333399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990033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E9D1B-DB6D-4EC3-8333-886FCC88C0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Class 04</a:t>
            </a:r>
            <a:br>
              <a:rPr lang="en-US" dirty="0"/>
            </a:br>
            <a:r>
              <a:rPr lang="en-US" dirty="0"/>
              <a:t>Probability Distributions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7CDBA5-7277-4315-937F-355CCD4014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r>
              <a:rPr lang="en-US" dirty="0"/>
              <a:t>Alex Szalay, JHU</a:t>
            </a:r>
          </a:p>
        </p:txBody>
      </p:sp>
    </p:spTree>
    <p:extLst>
      <p:ext uri="{BB962C8B-B14F-4D97-AF65-F5344CB8AC3E}">
        <p14:creationId xmlns:p14="http://schemas.microsoft.com/office/powerpoint/2010/main" val="1051900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49116-F45E-48BA-847E-233351884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81000"/>
            <a:ext cx="8686800" cy="838200"/>
          </a:xfrm>
        </p:spPr>
        <p:txBody>
          <a:bodyPr/>
          <a:lstStyle/>
          <a:p>
            <a:r>
              <a:rPr lang="en-US" dirty="0"/>
              <a:t>What is the mean and the variance?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79A07-3807-4AE7-93E1-7C31B0395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706" y="1627509"/>
            <a:ext cx="7772400" cy="571500"/>
          </a:xfrm>
        </p:spPr>
        <p:txBody>
          <a:bodyPr/>
          <a:lstStyle/>
          <a:p>
            <a:r>
              <a:rPr lang="en-US" dirty="0"/>
              <a:t>We could do this by integration (takes too long)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FFA49DD-CD2A-4D8E-83FF-3F4C6F91718C}"/>
              </a:ext>
            </a:extLst>
          </p:cNvPr>
          <p:cNvGrpSpPr/>
          <p:nvPr/>
        </p:nvGrpSpPr>
        <p:grpSpPr>
          <a:xfrm>
            <a:off x="6781800" y="2199009"/>
            <a:ext cx="2133804" cy="1352914"/>
            <a:chOff x="4932724" y="2590800"/>
            <a:chExt cx="3505200" cy="222243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4E961EA-A302-4B7F-BDAD-B6B1717054A1}"/>
                </a:ext>
              </a:extLst>
            </p:cNvPr>
            <p:cNvGrpSpPr/>
            <p:nvPr/>
          </p:nvGrpSpPr>
          <p:grpSpPr>
            <a:xfrm>
              <a:off x="5618524" y="3186781"/>
              <a:ext cx="2140098" cy="1074773"/>
              <a:chOff x="1752600" y="4411627"/>
              <a:chExt cx="2140098" cy="1074773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A2153011-E922-42D0-922B-516E493C46C1}"/>
                  </a:ext>
                </a:extLst>
              </p:cNvPr>
              <p:cNvCxnSpPr/>
              <p:nvPr/>
            </p:nvCxnSpPr>
            <p:spPr>
              <a:xfrm flipV="1">
                <a:off x="1752600" y="4419600"/>
                <a:ext cx="1066800" cy="106680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43F8EB5E-458D-43F3-ACB6-13BFF4FC756D}"/>
                  </a:ext>
                </a:extLst>
              </p:cNvPr>
              <p:cNvCxnSpPr/>
              <p:nvPr/>
            </p:nvCxnSpPr>
            <p:spPr>
              <a:xfrm>
                <a:off x="2819400" y="4411627"/>
                <a:ext cx="1073298" cy="1073298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B22F148-CEB7-48F1-A021-317614D140F7}"/>
                </a:ext>
              </a:extLst>
            </p:cNvPr>
            <p:cNvGrpSpPr/>
            <p:nvPr/>
          </p:nvGrpSpPr>
          <p:grpSpPr>
            <a:xfrm>
              <a:off x="4932724" y="2590800"/>
              <a:ext cx="3505200" cy="2222433"/>
              <a:chOff x="1066800" y="3815646"/>
              <a:chExt cx="3505200" cy="2222433"/>
            </a:xfrm>
          </p:grpSpPr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AB4E909A-CFFF-4B5C-9607-5D847D6DB064}"/>
                  </a:ext>
                </a:extLst>
              </p:cNvPr>
              <p:cNvCxnSpPr/>
              <p:nvPr/>
            </p:nvCxnSpPr>
            <p:spPr>
              <a:xfrm>
                <a:off x="1066800" y="5486400"/>
                <a:ext cx="35052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FB4EEE51-814D-4267-823A-DD71452F66F6}"/>
                  </a:ext>
                </a:extLst>
              </p:cNvPr>
              <p:cNvCxnSpPr/>
              <p:nvPr/>
            </p:nvCxnSpPr>
            <p:spPr>
              <a:xfrm flipV="1">
                <a:off x="1752600" y="3815646"/>
                <a:ext cx="0" cy="16764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52CB075-AC37-4DBC-AC13-DDED12F03D6D}"/>
                  </a:ext>
                </a:extLst>
              </p:cNvPr>
              <p:cNvSpPr txBox="1"/>
              <p:nvPr/>
            </p:nvSpPr>
            <p:spPr>
              <a:xfrm>
                <a:off x="1565703" y="5481936"/>
                <a:ext cx="556143" cy="5561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 0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69E84A4-3C08-4A6F-AEB4-70821392E9DC}"/>
                  </a:ext>
                </a:extLst>
              </p:cNvPr>
              <p:cNvSpPr txBox="1"/>
              <p:nvPr/>
            </p:nvSpPr>
            <p:spPr>
              <a:xfrm>
                <a:off x="3723421" y="5481934"/>
                <a:ext cx="471879" cy="5561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2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7F167C3-2243-410D-8D98-4516DF4D2387}"/>
                  </a:ext>
                </a:extLst>
              </p:cNvPr>
              <p:cNvSpPr txBox="1"/>
              <p:nvPr/>
            </p:nvSpPr>
            <p:spPr>
              <a:xfrm>
                <a:off x="2667000" y="5481934"/>
                <a:ext cx="471879" cy="5561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1</a:t>
                </a:r>
              </a:p>
            </p:txBody>
          </p:sp>
        </p:grpSp>
      </p:grp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0721156-A8FC-4FFA-8778-03E59B33BF22}"/>
              </a:ext>
            </a:extLst>
          </p:cNvPr>
          <p:cNvSpPr txBox="1">
            <a:spLocks/>
          </p:cNvSpPr>
          <p:nvPr/>
        </p:nvSpPr>
        <p:spPr bwMode="auto">
          <a:xfrm>
            <a:off x="795754" y="2352345"/>
            <a:ext cx="3776246" cy="46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i="1">
                <a:solidFill>
                  <a:srgbClr val="333399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990033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Guess the mean!</a:t>
            </a:r>
          </a:p>
          <a:p>
            <a:pPr marL="0" indent="0">
              <a:buFontTx/>
              <a:buNone/>
            </a:pPr>
            <a:endParaRPr lang="en-US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05D2342D-10CF-4189-B586-C9F1693F7212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95754" y="2959935"/>
                <a:ext cx="7772400" cy="4690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i="1">
                    <a:solidFill>
                      <a:srgbClr val="333399"/>
                    </a:solidFill>
                    <a:latin typeface="+mn-lt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rgbClr val="990033"/>
                    </a:solidFill>
                    <a:latin typeface="+mn-lt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14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kern="0" dirty="0"/>
                  <a:t>More formally:  </a:t>
                </a:r>
                <a:br>
                  <a:rPr lang="en-US" kern="0" dirty="0"/>
                </a:b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sz="18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〈"/>
                        <m:endChr m:val="〉"/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〈"/>
                        <m:endChr m:val="〉"/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begChr m:val="〈"/>
                        <m:endChr m:val="〉"/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=2∗</m:t>
                    </m:r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endParaRPr lang="en-US" sz="18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US" kern="0" dirty="0"/>
              </a:p>
              <a:p>
                <a:pPr marL="0" indent="0">
                  <a:buFontTx/>
                  <a:buNone/>
                </a:pPr>
                <a:r>
                  <a:rPr lang="en-US" kern="0" dirty="0"/>
                  <a:t>  </a:t>
                </a:r>
              </a:p>
            </p:txBody>
          </p:sp>
        </mc:Choice>
        <mc:Fallback xmlns="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05D2342D-10CF-4189-B586-C9F1693F72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5754" y="2959935"/>
                <a:ext cx="7772400" cy="469065"/>
              </a:xfrm>
              <a:prstGeom prst="rect">
                <a:avLst/>
              </a:prstGeom>
              <a:blipFill>
                <a:blip r:embed="rId2"/>
                <a:stretch>
                  <a:fillRect l="-1098" t="-9091" b="-9740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57B4B755-620A-491C-BEA8-60503C966C4F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838200" y="3955393"/>
                <a:ext cx="8153400" cy="4690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i="1">
                    <a:solidFill>
                      <a:srgbClr val="333399"/>
                    </a:solidFill>
                    <a:latin typeface="+mn-lt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rgbClr val="990033"/>
                    </a:solidFill>
                    <a:latin typeface="+mn-lt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14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kern="0" dirty="0"/>
                  <a:t>Now the second moment:</a:t>
                </a:r>
                <a:br>
                  <a:rPr lang="en-US" kern="0" dirty="0"/>
                </a:b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sz="18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〈"/>
                        <m:endChr m:val="〉"/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〈"/>
                        <m:endChr m:val="〉"/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begChr m:val="〈"/>
                        <m:endChr m:val="〉"/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</m:t>
                    </m:r>
                    <m:d>
                      <m:dPr>
                        <m:begChr m:val="〈"/>
                        <m:endChr m:val="〉"/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sz="18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US" kern="0" dirty="0"/>
              </a:p>
              <a:p>
                <a:pPr marL="0" indent="0">
                  <a:buFontTx/>
                  <a:buNone/>
                </a:pPr>
                <a:endParaRPr lang="en-US" kern="0" dirty="0"/>
              </a:p>
            </p:txBody>
          </p:sp>
        </mc:Choice>
        <mc:Fallback xmlns="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57B4B755-620A-491C-BEA8-60503C966C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3955393"/>
                <a:ext cx="8153400" cy="469065"/>
              </a:xfrm>
              <a:prstGeom prst="rect">
                <a:avLst/>
              </a:prstGeom>
              <a:blipFill>
                <a:blip r:embed="rId3"/>
                <a:stretch>
                  <a:fillRect l="-1047" t="-9091" b="-6363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4A39B838-19C7-4E81-8E8F-44885C3E8A8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830065" y="4700669"/>
                <a:ext cx="4084835" cy="4690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i="1">
                    <a:solidFill>
                      <a:srgbClr val="333399"/>
                    </a:solidFill>
                    <a:latin typeface="+mn-lt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rgbClr val="990033"/>
                    </a:solidFill>
                    <a:latin typeface="+mn-lt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14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kern="0" dirty="0"/>
                  <a:t>What is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?    </a:t>
                </a:r>
              </a:p>
              <a:p>
                <a:endParaRPr lang="en-US" kern="0" dirty="0"/>
              </a:p>
              <a:p>
                <a:pPr marL="0" indent="0">
                  <a:buFontTx/>
                  <a:buNone/>
                </a:pPr>
                <a:endParaRPr lang="en-US" kern="0" dirty="0"/>
              </a:p>
            </p:txBody>
          </p:sp>
        </mc:Choice>
        <mc:Fallback xmlns="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4A39B838-19C7-4E81-8E8F-44885C3E8A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0065" y="4700669"/>
                <a:ext cx="4084835" cy="469065"/>
              </a:xfrm>
              <a:prstGeom prst="rect">
                <a:avLst/>
              </a:prstGeom>
              <a:blipFill>
                <a:blip r:embed="rId4"/>
                <a:stretch>
                  <a:fillRect l="-1940" t="-10390" b="-2857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3AB4CD6F-D729-40A2-98BC-1C2D2F0F7C0C}"/>
              </a:ext>
            </a:extLst>
          </p:cNvPr>
          <p:cNvSpPr txBox="1">
            <a:spLocks/>
          </p:cNvSpPr>
          <p:nvPr/>
        </p:nvSpPr>
        <p:spPr bwMode="auto">
          <a:xfrm>
            <a:off x="914400" y="5334000"/>
            <a:ext cx="3776246" cy="46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i="1">
                <a:solidFill>
                  <a:srgbClr val="333399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990033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Now the variance:</a:t>
            </a:r>
          </a:p>
          <a:p>
            <a:pPr marL="0" indent="0">
              <a:buNone/>
            </a:pPr>
            <a:endParaRPr lang="en-US" kern="0" dirty="0"/>
          </a:p>
          <a:p>
            <a:pPr marL="0" indent="0">
              <a:buFontTx/>
              <a:buNone/>
            </a:pPr>
            <a:endParaRPr lang="en-US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A9C0A83-EE82-4E42-9537-9DF1504F3E3D}"/>
                  </a:ext>
                </a:extLst>
              </p:cNvPr>
              <p:cNvSpPr txBox="1"/>
              <p:nvPr/>
            </p:nvSpPr>
            <p:spPr>
              <a:xfrm>
                <a:off x="3471186" y="4768826"/>
                <a:ext cx="45720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〈"/>
                          <m:endChr m:val="〉"/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〈"/>
                          <m:endChr m:val="〉"/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〈"/>
                              <m:endChr m:val="〉"/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A9C0A83-EE82-4E42-9537-9DF1504F3E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1186" y="4768826"/>
                <a:ext cx="4572000" cy="461665"/>
              </a:xfrm>
              <a:prstGeom prst="rect">
                <a:avLst/>
              </a:prstGeom>
              <a:blipFill>
                <a:blip r:embed="rId5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09FDDBF-85DB-4D37-A6EC-90247F650991}"/>
                  </a:ext>
                </a:extLst>
              </p:cNvPr>
              <p:cNvSpPr txBox="1"/>
              <p:nvPr/>
            </p:nvSpPr>
            <p:spPr>
              <a:xfrm>
                <a:off x="671238" y="5877925"/>
                <a:ext cx="832036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m:rPr>
                          <m:sty m:val="p"/>
                        </m:rPr>
                        <a:rPr lang="en-US" i="0">
                          <a:latin typeface="Cambria Math" panose="02040503050406030204" pitchFamily="18" charset="0"/>
                        </a:rPr>
                        <m:t>ar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〈"/>
                          <m:endChr m:val="〉"/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〈"/>
                              <m:endChr m:val="〉"/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begChr m:val="〈"/>
                          <m:endChr m:val="〉"/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〈"/>
                              <m:endChr m:val="〉"/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−4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〈"/>
                              <m:endChr m:val="〉"/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=2 </m:t>
                      </m:r>
                      <m:r>
                        <m:rPr>
                          <m:sty m:val="p"/>
                        </m:rPr>
                        <a:rPr lang="en-US" i="0"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09FDDBF-85DB-4D37-A6EC-90247F6509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238" y="5877925"/>
                <a:ext cx="8320362" cy="461665"/>
              </a:xfrm>
              <a:prstGeom prst="rect">
                <a:avLst/>
              </a:prstGeom>
              <a:blipFill>
                <a:blip r:embed="rId6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945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/>
      <p:bldP spid="25" grpId="0"/>
      <p:bldP spid="26" grpId="0"/>
      <p:bldP spid="28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68AF1-9310-4FE3-9AAA-55CF15145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about three randoms?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490FA0CF-FA82-4DC8-95E8-B53C498E7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4495800"/>
            <a:ext cx="7772400" cy="461666"/>
          </a:xfrm>
        </p:spPr>
        <p:txBody>
          <a:bodyPr/>
          <a:lstStyle/>
          <a:p>
            <a:r>
              <a:rPr lang="en-US" dirty="0"/>
              <a:t>How about N randoms?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272550B-5732-4646-AE3D-1B9A539FB66F}"/>
                  </a:ext>
                </a:extLst>
              </p:cNvPr>
              <p:cNvSpPr txBox="1"/>
              <p:nvPr/>
            </p:nvSpPr>
            <p:spPr>
              <a:xfrm>
                <a:off x="2514600" y="1524000"/>
                <a:ext cx="45720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272550B-5732-4646-AE3D-1B9A539FB6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1524000"/>
                <a:ext cx="4572000" cy="461665"/>
              </a:xfrm>
              <a:prstGeom prst="rect">
                <a:avLst/>
              </a:prstGeom>
              <a:blipFill>
                <a:blip r:embed="rId2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7EC0104-3ECA-46DA-B6AB-FFE101FF9682}"/>
                  </a:ext>
                </a:extLst>
              </p:cNvPr>
              <p:cNvSpPr txBox="1"/>
              <p:nvPr/>
            </p:nvSpPr>
            <p:spPr>
              <a:xfrm>
                <a:off x="1905000" y="2290465"/>
                <a:ext cx="45720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〈"/>
                          <m:endChr m:val="〉"/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=3</m:t>
                      </m:r>
                      <m:d>
                        <m:dPr>
                          <m:begChr m:val="〈"/>
                          <m:endChr m:val="〉"/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7EC0104-3ECA-46DA-B6AB-FFE101FF96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2290465"/>
                <a:ext cx="4572000" cy="461665"/>
              </a:xfrm>
              <a:prstGeom prst="rect">
                <a:avLst/>
              </a:prstGeom>
              <a:blipFill>
                <a:blip r:embed="rId3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4EAEDDE-B153-4B9F-95FA-FA0C38AA2F98}"/>
                  </a:ext>
                </a:extLst>
              </p:cNvPr>
              <p:cNvSpPr txBox="1"/>
              <p:nvPr/>
            </p:nvSpPr>
            <p:spPr>
              <a:xfrm>
                <a:off x="2057400" y="3056930"/>
                <a:ext cx="58674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i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〈"/>
                        <m:endChr m:val="〉"/>
                        <m:ctrlPr>
                          <a:rPr 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i="0">
                        <a:latin typeface="Cambria Math" panose="02040503050406030204" pitchFamily="18" charset="0"/>
                      </a:rPr>
                      <m:t>=3</m:t>
                    </m:r>
                    <m:d>
                      <m:dPr>
                        <m:begChr m:val="〈"/>
                        <m:endChr m:val="〉"/>
                        <m:ctrlPr>
                          <a:rPr 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+ 6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〈"/>
                            <m:endChr m:val="〉"/>
                            <m:ctrlPr>
                              <a:rPr 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4EAEDDE-B153-4B9F-95FA-FA0C38AA2F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3056930"/>
                <a:ext cx="5867400" cy="461665"/>
              </a:xfrm>
              <a:prstGeom prst="rect">
                <a:avLst/>
              </a:prstGeom>
              <a:blipFill>
                <a:blip r:embed="rId4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1234FDA-55F9-4485-9CBE-3D03C0FBD84E}"/>
                  </a:ext>
                </a:extLst>
              </p:cNvPr>
              <p:cNvSpPr txBox="1"/>
              <p:nvPr/>
            </p:nvSpPr>
            <p:spPr>
              <a:xfrm>
                <a:off x="1072587" y="3656004"/>
                <a:ext cx="72390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m:rPr>
                          <m:sty m:val="p"/>
                        </m:rPr>
                        <a:rPr lang="en-US" i="0">
                          <a:latin typeface="Cambria Math" panose="02040503050406030204" pitchFamily="18" charset="0"/>
                        </a:rPr>
                        <m:t>ar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〈"/>
                          <m:endChr m:val="〉"/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〈"/>
                              <m:endChr m:val="〉"/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=3</m:t>
                      </m:r>
                      <m:d>
                        <m:dPr>
                          <m:begChr m:val="〈"/>
                          <m:endChr m:val="〉"/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−3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〈"/>
                              <m:endChr m:val="〉"/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=3 </m:t>
                      </m:r>
                      <m:r>
                        <m:rPr>
                          <m:sty m:val="p"/>
                        </m:rPr>
                        <a:rPr lang="en-US" i="0"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1234FDA-55F9-4485-9CBE-3D03C0FBD8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587" y="3656004"/>
                <a:ext cx="7239000" cy="461665"/>
              </a:xfrm>
              <a:prstGeom prst="rect">
                <a:avLst/>
              </a:prstGeom>
              <a:blipFill>
                <a:blip r:embed="rId5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C37BF7F-A232-47F5-AB1D-E3F913CE7BCB}"/>
                  </a:ext>
                </a:extLst>
              </p:cNvPr>
              <p:cNvSpPr txBox="1"/>
              <p:nvPr/>
            </p:nvSpPr>
            <p:spPr>
              <a:xfrm>
                <a:off x="2400300" y="5014924"/>
                <a:ext cx="45720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m:rPr>
                          <m:sty m:val="p"/>
                        </m:rPr>
                        <a:rPr lang="en-US" i="0">
                          <a:latin typeface="Cambria Math" panose="02040503050406030204" pitchFamily="18" charset="0"/>
                        </a:rPr>
                        <m:t>ar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i="0"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C37BF7F-A232-47F5-AB1D-E3F913CE7B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0300" y="5014924"/>
                <a:ext cx="4572000" cy="461665"/>
              </a:xfrm>
              <a:prstGeom prst="rect">
                <a:avLst/>
              </a:prstGeom>
              <a:blipFill>
                <a:blip r:embed="rId6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073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5" grpId="0"/>
      <p:bldP spid="7" grpId="0"/>
      <p:bldP spid="9" grpId="0"/>
      <p:bldP spid="11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650FC-D038-4379-BDD2-CAB8132F3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Estimating the mean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94D2C-3771-40DB-9D74-2D05606DF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838200"/>
          </a:xfrm>
        </p:spPr>
        <p:txBody>
          <a:bodyPr/>
          <a:lstStyle/>
          <a:p>
            <a:r>
              <a:rPr lang="en-US" dirty="0"/>
              <a:t>We do N repeated experiments from p(x) and estimate the mean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5816C28-9126-4F14-92BB-E1F0567A8185}"/>
                  </a:ext>
                </a:extLst>
              </p:cNvPr>
              <p:cNvSpPr txBox="1"/>
              <p:nvPr/>
            </p:nvSpPr>
            <p:spPr>
              <a:xfrm>
                <a:off x="1752600" y="2406389"/>
                <a:ext cx="4572000" cy="11308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5816C28-9126-4F14-92BB-E1F0567A81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2406389"/>
                <a:ext cx="4572000" cy="113082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EFDFBEF-2D8D-445C-8224-6D61D4792048}"/>
                  </a:ext>
                </a:extLst>
              </p:cNvPr>
              <p:cNvSpPr txBox="1"/>
              <p:nvPr/>
            </p:nvSpPr>
            <p:spPr>
              <a:xfrm>
                <a:off x="2001476" y="3593578"/>
                <a:ext cx="4572000" cy="11308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 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EFDFBEF-2D8D-445C-8224-6D61D47920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1476" y="3593578"/>
                <a:ext cx="4572000" cy="113082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274DFE4-A37C-45BA-806C-BF1F5D5C259F}"/>
                  </a:ext>
                </a:extLst>
              </p:cNvPr>
              <p:cNvSpPr txBox="1"/>
              <p:nvPr/>
            </p:nvSpPr>
            <p:spPr>
              <a:xfrm>
                <a:off x="1981200" y="4888978"/>
                <a:ext cx="45720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m:rPr>
                          <m:sty m:val="p"/>
                        </m:rPr>
                        <a:rPr lang="en-US" i="0">
                          <a:latin typeface="Cambria Math" panose="02040503050406030204" pitchFamily="18" charset="0"/>
                        </a:rPr>
                        <m:t>ar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i="0"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274DFE4-A37C-45BA-806C-BF1F5D5C25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4888978"/>
                <a:ext cx="4572000" cy="461665"/>
              </a:xfrm>
              <a:prstGeom prst="rect">
                <a:avLst/>
              </a:prstGeom>
              <a:blipFill>
                <a:blip r:embed="rId4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3D8DFB0-2EC2-4B53-BE05-BC29BB740132}"/>
                  </a:ext>
                </a:extLst>
              </p:cNvPr>
              <p:cNvSpPr txBox="1"/>
              <p:nvPr/>
            </p:nvSpPr>
            <p:spPr>
              <a:xfrm>
                <a:off x="2590800" y="5638800"/>
                <a:ext cx="4572000" cy="8291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m:rPr>
                          <m:sty m:val="p"/>
                        </m:rPr>
                        <a:rPr lang="en-US" i="0">
                          <a:latin typeface="Cambria Math" panose="02040503050406030204" pitchFamily="18" charset="0"/>
                        </a:rPr>
                        <m:t>ar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Var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i="0"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3D8DFB0-2EC2-4B53-BE05-BC29BB7401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5638800"/>
                <a:ext cx="4572000" cy="8291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877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9144"/>
            <a:ext cx="8540496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171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892"/>
            <a:ext cx="9144000" cy="679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898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64008"/>
            <a:ext cx="8540496" cy="672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686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3" y="0"/>
            <a:ext cx="90124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3354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09600"/>
            <a:ext cx="6931152" cy="473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0413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55292" y="-1345692"/>
            <a:ext cx="5577840" cy="857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191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Distributions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 the probabilities of different outcomes for an experiment</a:t>
            </a:r>
          </a:p>
          <a:p>
            <a:r>
              <a:rPr lang="en-US" dirty="0"/>
              <a:t>Sample space: the set of all possible outcomes</a:t>
            </a:r>
          </a:p>
          <a:p>
            <a:r>
              <a:rPr lang="en-US" dirty="0"/>
              <a:t>Probability mass function</a:t>
            </a:r>
          </a:p>
          <a:p>
            <a:pPr lvl="1"/>
            <a:r>
              <a:rPr lang="en-US" dirty="0"/>
              <a:t>Discrete (coin toss, dice, count statistics)</a:t>
            </a:r>
          </a:p>
          <a:p>
            <a:pPr lvl="1"/>
            <a:r>
              <a:rPr lang="en-US" dirty="0"/>
              <a:t>Continuous (weight, height, sensors)</a:t>
            </a:r>
          </a:p>
          <a:p>
            <a:r>
              <a:rPr lang="en-US" dirty="0"/>
              <a:t>Properties of a probability distribution</a:t>
            </a:r>
          </a:p>
          <a:p>
            <a:pPr lvl="1"/>
            <a:r>
              <a:rPr lang="en-US" dirty="0"/>
              <a:t>Non-negative</a:t>
            </a:r>
          </a:p>
          <a:p>
            <a:pPr lvl="1"/>
            <a:r>
              <a:rPr lang="en-US" dirty="0"/>
              <a:t>Sum over all outcomes is 1</a:t>
            </a:r>
          </a:p>
          <a:p>
            <a:r>
              <a:rPr lang="en-US" dirty="0" err="1"/>
              <a:t>Probabilites</a:t>
            </a:r>
            <a:r>
              <a:rPr lang="en-US" dirty="0"/>
              <a:t> over disjoint sets add up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140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1882" name="Picture 10" descr="Image result for uniform random distribu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32"/>
          <a:stretch/>
        </p:blipFill>
        <p:spPr bwMode="auto">
          <a:xfrm>
            <a:off x="5105400" y="2209800"/>
            <a:ext cx="3769701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 dimensions (# of random variates)</a:t>
            </a:r>
          </a:p>
          <a:p>
            <a:pPr lvl="1"/>
            <a:r>
              <a:rPr lang="en-US" dirty="0"/>
              <a:t>One-dimensional	- univariate</a:t>
            </a:r>
          </a:p>
          <a:p>
            <a:pPr lvl="1"/>
            <a:r>
              <a:rPr lang="en-US" dirty="0"/>
              <a:t>Two-dimensional – bi-variate</a:t>
            </a:r>
          </a:p>
          <a:p>
            <a:pPr lvl="1"/>
            <a:r>
              <a:rPr lang="en-US" dirty="0"/>
              <a:t>Many-dimensional – multivariate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91876" name="Picture 4" descr="Image result for Gaussian probabil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405" y="4331588"/>
            <a:ext cx="3124200" cy="181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1880" name="Picture 8" descr="Image result for multivariate normal distribu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06534"/>
            <a:ext cx="3514725" cy="23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91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a PDF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</a:t>
            </a:r>
          </a:p>
          <a:p>
            <a:r>
              <a:rPr lang="en-US" dirty="0"/>
              <a:t>Median</a:t>
            </a:r>
          </a:p>
          <a:p>
            <a:r>
              <a:rPr lang="en-US" dirty="0"/>
              <a:t>Mean</a:t>
            </a:r>
          </a:p>
          <a:p>
            <a:r>
              <a:rPr lang="en-US" dirty="0"/>
              <a:t>Variance</a:t>
            </a:r>
          </a:p>
          <a:p>
            <a:r>
              <a:rPr lang="en-US" dirty="0"/>
              <a:t>Standard Deviation</a:t>
            </a:r>
          </a:p>
          <a:p>
            <a:r>
              <a:rPr lang="en-US" dirty="0"/>
              <a:t>Quantile</a:t>
            </a:r>
          </a:p>
          <a:p>
            <a:r>
              <a:rPr lang="en-US" dirty="0"/>
              <a:t>Skewness</a:t>
            </a:r>
          </a:p>
          <a:p>
            <a:r>
              <a:rPr lang="en-US" dirty="0"/>
              <a:t>Kurtosis</a:t>
            </a:r>
          </a:p>
          <a:p>
            <a:r>
              <a:rPr lang="en-US" dirty="0"/>
              <a:t>Tail</a:t>
            </a:r>
          </a:p>
          <a:p>
            <a:r>
              <a:rPr lang="en-US" dirty="0"/>
              <a:t>Support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92898" name="Picture 2" descr="Image result for mode, mean and medi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752600"/>
            <a:ext cx="1846613" cy="1229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2900" name="Picture 4" descr="Image result for mode, mean and media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90" b="-1"/>
          <a:stretch/>
        </p:blipFill>
        <p:spPr bwMode="auto">
          <a:xfrm>
            <a:off x="5116818" y="1652239"/>
            <a:ext cx="3792187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2902" name="Picture 6" descr="Image result for quanti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825" y="3603625"/>
            <a:ext cx="2071949" cy="141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2904" name="Picture 8" descr="Image result for long tailed distribution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572000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622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Uniform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probability of any value </a:t>
            </a:r>
            <a:br>
              <a:rPr lang="en-US" dirty="0"/>
            </a:br>
            <a:r>
              <a:rPr lang="en-US" dirty="0"/>
              <a:t>between a and b is the same</a:t>
            </a:r>
          </a:p>
          <a:p>
            <a:r>
              <a:rPr lang="en-US" dirty="0"/>
              <a:t>Total probability is 1</a:t>
            </a:r>
          </a:p>
          <a:p>
            <a:r>
              <a:rPr lang="en-US" dirty="0"/>
              <a:t>What is the height of the blue</a:t>
            </a:r>
            <a:br>
              <a:rPr lang="en-US" dirty="0"/>
            </a:br>
            <a:r>
              <a:rPr lang="en-US" dirty="0"/>
              <a:t>line on the figure?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p(x)</a:t>
            </a:r>
            <a:r>
              <a:rPr lang="en-US" dirty="0"/>
              <a:t> is the probability density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Independent variables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93922" name="Picture 2" descr="Image result for Uniform probability distribu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962" y="2133600"/>
            <a:ext cx="3131736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1BE26D0-76BD-446A-8AFA-DF0E89B5ED87}"/>
                  </a:ext>
                </a:extLst>
              </p:cNvPr>
              <p:cNvSpPr txBox="1"/>
              <p:nvPr/>
            </p:nvSpPr>
            <p:spPr>
              <a:xfrm>
                <a:off x="2209800" y="4191000"/>
                <a:ext cx="4572000" cy="8891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subSup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1BE26D0-76BD-446A-8AFA-DF0E89B5ED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4191000"/>
                <a:ext cx="4572000" cy="8891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C3A31B9-B572-4BDB-A64D-C5047D21BFCF}"/>
                  </a:ext>
                </a:extLst>
              </p:cNvPr>
              <p:cNvSpPr txBox="1"/>
              <p:nvPr/>
            </p:nvSpPr>
            <p:spPr>
              <a:xfrm>
                <a:off x="2057400" y="5562600"/>
                <a:ext cx="45720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C3A31B9-B572-4BDB-A64D-C5047D21BF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5562600"/>
                <a:ext cx="4572000" cy="461665"/>
              </a:xfrm>
              <a:prstGeom prst="rect">
                <a:avLst/>
              </a:prstGeom>
              <a:blipFill>
                <a:blip r:embed="rId4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1441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A9CB4-AF47-44A8-80ED-096E419D8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Simplest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D9E7B-206F-4090-957D-0521C84E83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Uniform random over [0,1]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Expectation value 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79B7A19-069F-4221-BC42-2FC6EE8CE6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887074"/>
              </p:ext>
            </p:extLst>
          </p:nvPr>
        </p:nvGraphicFramePr>
        <p:xfrm>
          <a:off x="4876800" y="1431915"/>
          <a:ext cx="4175418" cy="1860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1B5578A-FBEF-4047-ACE8-DCAC25286709}"/>
                  </a:ext>
                </a:extLst>
              </p:cNvPr>
              <p:cNvSpPr txBox="1"/>
              <p:nvPr/>
            </p:nvSpPr>
            <p:spPr>
              <a:xfrm>
                <a:off x="322133" y="2362200"/>
                <a:ext cx="4572000" cy="9161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1,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 0≤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≤1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0,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 panose="02040503050406030204" pitchFamily="18" charset="0"/>
                                  </a:rPr>
                                  <m:t>else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1B5578A-FBEF-4047-ACE8-DCAC252867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133" y="2362200"/>
                <a:ext cx="4572000" cy="9161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3CD5E3E-727F-44B8-A100-9B45B516E801}"/>
                  </a:ext>
                </a:extLst>
              </p:cNvPr>
              <p:cNvSpPr txBox="1"/>
              <p:nvPr/>
            </p:nvSpPr>
            <p:spPr>
              <a:xfrm>
                <a:off x="990600" y="3992675"/>
                <a:ext cx="7010400" cy="10483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〈"/>
                          <m:endChr m:val="〉"/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r>
                        <a:rPr lang="en-US" i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limLoc m:val="subSu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3CD5E3E-727F-44B8-A100-9B45B516E8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3992675"/>
                <a:ext cx="7010400" cy="10483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54F81E2-51BE-4391-A979-0167741DB27E}"/>
                  </a:ext>
                </a:extLst>
              </p:cNvPr>
              <p:cNvSpPr txBox="1"/>
              <p:nvPr/>
            </p:nvSpPr>
            <p:spPr>
              <a:xfrm>
                <a:off x="762000" y="5105400"/>
                <a:ext cx="7467600" cy="10483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〈"/>
                          <m:endChr m:val="〉"/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r>
                        <a:rPr lang="en-US" i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limLoc m:val="subSu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54F81E2-51BE-4391-A979-0167741DB2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5105400"/>
                <a:ext cx="7467600" cy="10483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1149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4C660-BDBE-46BC-B9AE-698AA4126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Identities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D22F252-5349-43AF-A01F-DD23D99F3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For the Uniform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F048408-F8FF-4DAF-A96F-12AB6E52C780}"/>
                  </a:ext>
                </a:extLst>
              </p:cNvPr>
              <p:cNvSpPr txBox="1"/>
              <p:nvPr/>
            </p:nvSpPr>
            <p:spPr>
              <a:xfrm>
                <a:off x="1524000" y="2113753"/>
                <a:ext cx="45720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〈"/>
                          <m:endChr m:val="〉"/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〈"/>
                          <m:endChr m:val="〉"/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〈"/>
                          <m:endChr m:val="〉"/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F048408-F8FF-4DAF-A96F-12AB6E52C7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2113753"/>
                <a:ext cx="4572000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F0D0251-7019-4ACD-A725-88CA0BCFB2C3}"/>
                  </a:ext>
                </a:extLst>
              </p:cNvPr>
              <p:cNvSpPr txBox="1"/>
              <p:nvPr/>
            </p:nvSpPr>
            <p:spPr>
              <a:xfrm>
                <a:off x="685800" y="1471724"/>
                <a:ext cx="45720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begChr m:val="〈"/>
                          <m:endChr m:val="〉"/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F0D0251-7019-4ACD-A725-88CA0BCFB2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471724"/>
                <a:ext cx="4572000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CA3EACD-AF69-41C1-BB8B-D0784D424839}"/>
                  </a:ext>
                </a:extLst>
              </p:cNvPr>
              <p:cNvSpPr txBox="1"/>
              <p:nvPr/>
            </p:nvSpPr>
            <p:spPr>
              <a:xfrm>
                <a:off x="1219200" y="2755783"/>
                <a:ext cx="58674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〈"/>
                              <m:endChr m:val="〉"/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〈"/>
                          <m:endChr m:val="〉"/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〈"/>
                          <m:endChr m:val="〉"/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〈"/>
                              <m:endChr m:val="〉"/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〈"/>
                          <m:endChr m:val="〉"/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〈"/>
                          <m:endChr m:val="〉"/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CA3EACD-AF69-41C1-BB8B-D0784D4248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2755783"/>
                <a:ext cx="5867400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79F4934-D385-4354-B1B8-F9E29C98DE7C}"/>
                  </a:ext>
                </a:extLst>
              </p:cNvPr>
              <p:cNvSpPr txBox="1"/>
              <p:nvPr/>
            </p:nvSpPr>
            <p:spPr>
              <a:xfrm>
                <a:off x="1062876" y="3511836"/>
                <a:ext cx="6896100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m:rPr>
                          <m:sty m:val="p"/>
                        </m:rPr>
                        <a:rPr lang="en-US" i="0">
                          <a:latin typeface="Cambria Math" panose="02040503050406030204" pitchFamily="18" charset="0"/>
                        </a:rPr>
                        <m:t>ar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〈"/>
                          <m:endChr m:val="〉"/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d>
                                    <m:dPr>
                                      <m:begChr m:val="〈"/>
                                      <m:endChr m:val="〉"/>
                                      <m:ctrlPr>
                                        <a:rPr lang="en-US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〈"/>
                          <m:endChr m:val="〉"/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−2 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〈"/>
                              <m:endChr m:val="〉"/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〈"/>
                                  <m:endChr m:val="〉"/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i="0" dirty="0">
                  <a:latin typeface="Cambria Math" panose="02040503050406030204" pitchFamily="18" charset="0"/>
                </a:endParaRPr>
              </a:p>
              <a:p>
                <a:endParaRPr lang="en-US" i="1" dirty="0">
                  <a:solidFill>
                    <a:srgbClr val="836967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〈"/>
                              <m:endChr m:val="〉"/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〈"/>
                              <m:endChr m:val="〉"/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〈"/>
                          <m:endChr m:val="〉"/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〈"/>
                              <m:endChr m:val="〉"/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79F4934-D385-4354-B1B8-F9E29C98DE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876" y="3511836"/>
                <a:ext cx="6896100" cy="12003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23EAECC-0DA4-4F11-8C39-D890A97D1CB4}"/>
                  </a:ext>
                </a:extLst>
              </p:cNvPr>
              <p:cNvSpPr txBox="1"/>
              <p:nvPr/>
            </p:nvSpPr>
            <p:spPr>
              <a:xfrm>
                <a:off x="2057400" y="5164645"/>
                <a:ext cx="4572000" cy="7861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〈"/>
                              <m:endChr m:val="〉"/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23EAECC-0DA4-4F11-8C39-D890A97D1C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5164645"/>
                <a:ext cx="4572000" cy="7861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2976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67AF9-EC93-4079-96ED-DF5425DCA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 of Two Randoms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D0901-298C-43D1-99A2-F70BFAB88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914400"/>
          </a:xfrm>
        </p:spPr>
        <p:txBody>
          <a:bodyPr/>
          <a:lstStyle/>
          <a:p>
            <a:r>
              <a:rPr lang="en-US" dirty="0"/>
              <a:t>Given two independent uniform randoms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/>
              <a:t>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what is the distribution of their sum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y=x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+x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/>
              <a:t>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32132AC-3228-44F3-8B42-A3CC558B0825}"/>
              </a:ext>
            </a:extLst>
          </p:cNvPr>
          <p:cNvGrpSpPr/>
          <p:nvPr/>
        </p:nvGrpSpPr>
        <p:grpSpPr>
          <a:xfrm>
            <a:off x="685800" y="2617646"/>
            <a:ext cx="7772400" cy="914400"/>
            <a:chOff x="685800" y="2533568"/>
            <a:chExt cx="7772400" cy="914400"/>
          </a:xfrm>
        </p:grpSpPr>
        <p:sp>
          <p:nvSpPr>
            <p:cNvPr id="5" name="Content Placeholder 2">
              <a:extLst>
                <a:ext uri="{FF2B5EF4-FFF2-40B4-BE49-F238E27FC236}">
                  <a16:creationId xmlns:a16="http://schemas.microsoft.com/office/drawing/2014/main" id="{8B03E6DA-0F2F-4F36-B712-46F6FC8F0F2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85800" y="2533568"/>
              <a:ext cx="7772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fontAlgn="base">
                <a:spcBef>
                  <a:spcPct val="20000"/>
                </a:spcBef>
                <a:spcAft>
                  <a:spcPct val="0"/>
                </a:spcAft>
                <a:buChar char="–"/>
                <a:defRPr sz="2000" i="1">
                  <a:solidFill>
                    <a:srgbClr val="333399"/>
                  </a:solidFill>
                  <a:latin typeface="+mn-lt"/>
                </a:defRPr>
              </a:lvl2pPr>
              <a:lvl3pPr marL="1143000" indent="-2286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990033"/>
                  </a:solidFill>
                  <a:latin typeface="+mn-lt"/>
                </a:defRPr>
              </a:lvl3pPr>
              <a:lvl4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Char char="–"/>
                <a:defRPr sz="14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+mn-lt"/>
                </a:defRPr>
              </a:lvl9pPr>
            </a:lstStyle>
            <a:p>
              <a:r>
                <a:rPr lang="en-US" kern="0" dirty="0"/>
                <a:t>They are independent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CD74A1B1-5252-41F2-BE18-6EA5F8928382}"/>
                    </a:ext>
                  </a:extLst>
                </p:cNvPr>
                <p:cNvSpPr txBox="1"/>
                <p:nvPr/>
              </p:nvSpPr>
              <p:spPr>
                <a:xfrm>
                  <a:off x="2286000" y="2971800"/>
                  <a:ext cx="4572000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i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CD74A1B1-5252-41F2-BE18-6EA5F89283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000" y="2971800"/>
                  <a:ext cx="4572000" cy="461665"/>
                </a:xfrm>
                <a:prstGeom prst="rect">
                  <a:avLst/>
                </a:prstGeom>
                <a:blipFill>
                  <a:blip r:embed="rId2"/>
                  <a:stretch>
                    <a:fillRect b="-118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18A2EEE-567B-411A-A6FC-9CF844BD8A4C}"/>
              </a:ext>
            </a:extLst>
          </p:cNvPr>
          <p:cNvSpPr txBox="1">
            <a:spLocks/>
          </p:cNvSpPr>
          <p:nvPr/>
        </p:nvSpPr>
        <p:spPr bwMode="auto">
          <a:xfrm>
            <a:off x="685800" y="3728212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i="1">
                <a:solidFill>
                  <a:srgbClr val="333399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990033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Let us try and guess the result…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9CC2E7B-47DE-485F-8ACD-C8602167C354}"/>
                  </a:ext>
                </a:extLst>
              </p:cNvPr>
              <p:cNvSpPr txBox="1"/>
              <p:nvPr/>
            </p:nvSpPr>
            <p:spPr>
              <a:xfrm>
                <a:off x="1066800" y="4953000"/>
                <a:ext cx="7086600" cy="9219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9CC2E7B-47DE-485F-8ACD-C8602167C3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4953000"/>
                <a:ext cx="7086600" cy="9219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1F2CECC-59E3-461B-B7E5-34E1C20F4308}"/>
              </a:ext>
            </a:extLst>
          </p:cNvPr>
          <p:cNvSpPr txBox="1">
            <a:spLocks/>
          </p:cNvSpPr>
          <p:nvPr/>
        </p:nvSpPr>
        <p:spPr bwMode="auto">
          <a:xfrm>
            <a:off x="685800" y="45720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i="1">
                <a:solidFill>
                  <a:srgbClr val="333399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990033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Formally: we can switch to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kern="0" dirty="0"/>
              <a:t>and  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y-x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x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kern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75493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B3211C1-8240-477F-83D3-0D7F216FD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the Integral</a:t>
            </a:r>
          </a:p>
        </p:txBody>
      </p:sp>
      <p:sp>
        <p:nvSpPr>
          <p:cNvPr id="59" name="Content Placeholder 58">
            <a:extLst>
              <a:ext uri="{FF2B5EF4-FFF2-40B4-BE49-F238E27FC236}">
                <a16:creationId xmlns:a16="http://schemas.microsoft.com/office/drawing/2014/main" id="{9BE8EACE-6BD2-44CC-95CC-3D49EE5DB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5720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is the height? Use the area of the triangle…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ADB247B-B6FE-4557-ACFC-A7D5FCFD3EDD}"/>
              </a:ext>
            </a:extLst>
          </p:cNvPr>
          <p:cNvGrpSpPr/>
          <p:nvPr/>
        </p:nvGrpSpPr>
        <p:grpSpPr>
          <a:xfrm>
            <a:off x="5493261" y="1524000"/>
            <a:ext cx="2628899" cy="2824195"/>
            <a:chOff x="3238501" y="1908154"/>
            <a:chExt cx="2628899" cy="282419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D2215D7-8A60-4726-8B83-818CF61950BE}"/>
                </a:ext>
              </a:extLst>
            </p:cNvPr>
            <p:cNvSpPr/>
            <p:nvPr/>
          </p:nvSpPr>
          <p:spPr>
            <a:xfrm>
              <a:off x="3505200" y="2819400"/>
              <a:ext cx="1524000" cy="1524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63CDA598-C04A-4BFD-9A9F-2140D1958D30}"/>
                </a:ext>
              </a:extLst>
            </p:cNvPr>
            <p:cNvCxnSpPr/>
            <p:nvPr/>
          </p:nvCxnSpPr>
          <p:spPr>
            <a:xfrm flipV="1">
              <a:off x="3505200" y="2209800"/>
              <a:ext cx="0" cy="21336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0052421A-3595-4D12-B7FC-AC75B9F04F29}"/>
                </a:ext>
              </a:extLst>
            </p:cNvPr>
            <p:cNvCxnSpPr/>
            <p:nvPr/>
          </p:nvCxnSpPr>
          <p:spPr>
            <a:xfrm>
              <a:off x="3505200" y="4343400"/>
              <a:ext cx="23622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2CCAF9E-D9B8-40EB-A07E-BDFA201768BA}"/>
                </a:ext>
              </a:extLst>
            </p:cNvPr>
            <p:cNvSpPr txBox="1"/>
            <p:nvPr/>
          </p:nvSpPr>
          <p:spPr>
            <a:xfrm>
              <a:off x="5161486" y="3886200"/>
              <a:ext cx="4411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  <a:r>
                <a:rPr lang="en-US" baseline="-25000" dirty="0"/>
                <a:t>1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18A8C3B-25CC-4B4C-AAF9-18C24397BC98}"/>
                </a:ext>
              </a:extLst>
            </p:cNvPr>
            <p:cNvSpPr txBox="1"/>
            <p:nvPr/>
          </p:nvSpPr>
          <p:spPr>
            <a:xfrm>
              <a:off x="3494081" y="1908154"/>
              <a:ext cx="4411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EF5AF00-7EC5-4204-B893-677DBFC4FB12}"/>
                </a:ext>
              </a:extLst>
            </p:cNvPr>
            <p:cNvSpPr txBox="1"/>
            <p:nvPr/>
          </p:nvSpPr>
          <p:spPr>
            <a:xfrm>
              <a:off x="3257552" y="4243901"/>
              <a:ext cx="2666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1328B27-D25F-48BB-95FF-3A4A2BA8B397}"/>
                </a:ext>
              </a:extLst>
            </p:cNvPr>
            <p:cNvSpPr txBox="1"/>
            <p:nvPr/>
          </p:nvSpPr>
          <p:spPr>
            <a:xfrm>
              <a:off x="3238501" y="2620404"/>
              <a:ext cx="152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4253A70-971E-49D0-96C4-CFFCC47B56FC}"/>
                </a:ext>
              </a:extLst>
            </p:cNvPr>
            <p:cNvSpPr txBox="1"/>
            <p:nvPr/>
          </p:nvSpPr>
          <p:spPr>
            <a:xfrm>
              <a:off x="4903973" y="4270684"/>
              <a:ext cx="152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595A685-0308-4E31-822B-4532FE03E996}"/>
              </a:ext>
            </a:extLst>
          </p:cNvPr>
          <p:cNvGrpSpPr/>
          <p:nvPr/>
        </p:nvGrpSpPr>
        <p:grpSpPr>
          <a:xfrm>
            <a:off x="6743289" y="1884487"/>
            <a:ext cx="1461858" cy="1400443"/>
            <a:chOff x="4381501" y="2137084"/>
            <a:chExt cx="1461858" cy="1400443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05B72F1-FF64-4EBF-AD3A-727E5CA0A1C8}"/>
                </a:ext>
              </a:extLst>
            </p:cNvPr>
            <p:cNvCxnSpPr>
              <a:cxnSpLocks/>
            </p:cNvCxnSpPr>
            <p:nvPr/>
          </p:nvCxnSpPr>
          <p:spPr>
            <a:xfrm>
              <a:off x="4381501" y="2137084"/>
              <a:ext cx="1066800" cy="1066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891B22C-8901-4570-A714-EA7C3E8FED28}"/>
                </a:ext>
              </a:extLst>
            </p:cNvPr>
            <p:cNvSpPr txBox="1"/>
            <p:nvPr/>
          </p:nvSpPr>
          <p:spPr>
            <a:xfrm>
              <a:off x="5310841" y="3168195"/>
              <a:ext cx="532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solidFill>
                    <a:schemeClr val="accent1"/>
                  </a:solidFill>
                </a:rPr>
                <a:t>y</a:t>
              </a:r>
              <a:r>
                <a:rPr lang="en-US" sz="1800" dirty="0">
                  <a:solidFill>
                    <a:schemeClr val="accent1"/>
                  </a:solidFill>
                </a:rPr>
                <a:t>=2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946A31C-8661-4ABF-8F25-FB8728FC159D}"/>
              </a:ext>
            </a:extLst>
          </p:cNvPr>
          <p:cNvGrpSpPr/>
          <p:nvPr/>
        </p:nvGrpSpPr>
        <p:grpSpPr>
          <a:xfrm>
            <a:off x="5228367" y="3426088"/>
            <a:ext cx="1382121" cy="1351379"/>
            <a:chOff x="2846382" y="3657487"/>
            <a:chExt cx="1382121" cy="1351379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18EA9AE-D459-4CE4-AF19-117F9450BE58}"/>
                </a:ext>
              </a:extLst>
            </p:cNvPr>
            <p:cNvCxnSpPr>
              <a:cxnSpLocks/>
            </p:cNvCxnSpPr>
            <p:nvPr/>
          </p:nvCxnSpPr>
          <p:spPr>
            <a:xfrm>
              <a:off x="2846382" y="3657487"/>
              <a:ext cx="1066800" cy="1066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516029A-8F8F-4D7A-8E8F-74F2ACA8491E}"/>
                </a:ext>
              </a:extLst>
            </p:cNvPr>
            <p:cNvSpPr txBox="1"/>
            <p:nvPr/>
          </p:nvSpPr>
          <p:spPr>
            <a:xfrm>
              <a:off x="3695985" y="4639534"/>
              <a:ext cx="532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solidFill>
                    <a:schemeClr val="accent1"/>
                  </a:solidFill>
                </a:rPr>
                <a:t>y</a:t>
              </a:r>
              <a:r>
                <a:rPr lang="en-US" sz="1800" dirty="0">
                  <a:solidFill>
                    <a:schemeClr val="accent1"/>
                  </a:solidFill>
                </a:rPr>
                <a:t>=0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BB2DD91-46E3-4202-B113-6E36D0481570}"/>
              </a:ext>
            </a:extLst>
          </p:cNvPr>
          <p:cNvGrpSpPr/>
          <p:nvPr/>
        </p:nvGrpSpPr>
        <p:grpSpPr>
          <a:xfrm>
            <a:off x="5654693" y="2309565"/>
            <a:ext cx="2296200" cy="2203634"/>
            <a:chOff x="3390901" y="2670484"/>
            <a:chExt cx="2296200" cy="2203634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ACDDF89-781F-491B-B805-37CFA7E837B6}"/>
                </a:ext>
              </a:extLst>
            </p:cNvPr>
            <p:cNvCxnSpPr>
              <a:cxnSpLocks/>
            </p:cNvCxnSpPr>
            <p:nvPr/>
          </p:nvCxnSpPr>
          <p:spPr>
            <a:xfrm>
              <a:off x="3390901" y="2670484"/>
              <a:ext cx="1981200" cy="19812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E8D8A44-8F7B-4DC8-A78C-40F489802C7B}"/>
                </a:ext>
              </a:extLst>
            </p:cNvPr>
            <p:cNvSpPr txBox="1"/>
            <p:nvPr/>
          </p:nvSpPr>
          <p:spPr>
            <a:xfrm>
              <a:off x="5154583" y="4504786"/>
              <a:ext cx="532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solidFill>
                    <a:schemeClr val="accent1"/>
                  </a:solidFill>
                </a:rPr>
                <a:t>y</a:t>
              </a:r>
              <a:r>
                <a:rPr lang="en-US" sz="1800" dirty="0">
                  <a:solidFill>
                    <a:schemeClr val="accent1"/>
                  </a:solidFill>
                </a:rPr>
                <a:t>=1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7DB403D-4F8F-43AD-9FFF-C0A74A21358F}"/>
                  </a:ext>
                </a:extLst>
              </p:cNvPr>
              <p:cNvSpPr txBox="1"/>
              <p:nvPr/>
            </p:nvSpPr>
            <p:spPr>
              <a:xfrm>
                <a:off x="851634" y="1553777"/>
                <a:ext cx="3601302" cy="9219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7DB403D-4F8F-43AD-9FFF-C0A74A2135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634" y="1553777"/>
                <a:ext cx="3601302" cy="92198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40F2B039-1B61-4C4A-A75E-FDC0AD3F4F6B}"/>
              </a:ext>
            </a:extLst>
          </p:cNvPr>
          <p:cNvGrpSpPr/>
          <p:nvPr/>
        </p:nvGrpSpPr>
        <p:grpSpPr>
          <a:xfrm>
            <a:off x="5619832" y="3019514"/>
            <a:ext cx="1561657" cy="1351379"/>
            <a:chOff x="2846382" y="3657487"/>
            <a:chExt cx="1561657" cy="1351379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903977D-14C3-4ECE-BE1D-8735B9896EC5}"/>
                </a:ext>
              </a:extLst>
            </p:cNvPr>
            <p:cNvCxnSpPr>
              <a:cxnSpLocks/>
            </p:cNvCxnSpPr>
            <p:nvPr/>
          </p:nvCxnSpPr>
          <p:spPr>
            <a:xfrm>
              <a:off x="2846382" y="3657487"/>
              <a:ext cx="1066800" cy="1066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0BC95D5-089D-4627-A9A6-7403AD56785F}"/>
                </a:ext>
              </a:extLst>
            </p:cNvPr>
            <p:cNvSpPr txBox="1"/>
            <p:nvPr/>
          </p:nvSpPr>
          <p:spPr>
            <a:xfrm>
              <a:off x="3695985" y="4639534"/>
              <a:ext cx="7120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solidFill>
                    <a:schemeClr val="accent1"/>
                  </a:solidFill>
                </a:rPr>
                <a:t>y</a:t>
              </a:r>
              <a:r>
                <a:rPr lang="en-US" sz="1800" dirty="0">
                  <a:solidFill>
                    <a:schemeClr val="accent1"/>
                  </a:solidFill>
                </a:rPr>
                <a:t>=1/2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0651A4E-EE31-4FD6-B152-A133ECED0136}"/>
              </a:ext>
            </a:extLst>
          </p:cNvPr>
          <p:cNvGrpSpPr/>
          <p:nvPr/>
        </p:nvGrpSpPr>
        <p:grpSpPr>
          <a:xfrm>
            <a:off x="1447800" y="3573427"/>
            <a:ext cx="2140098" cy="1074773"/>
            <a:chOff x="1752600" y="4411627"/>
            <a:chExt cx="2140098" cy="1074773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61BBA4AC-18AF-4DF9-9C8A-B86D817C915F}"/>
                </a:ext>
              </a:extLst>
            </p:cNvPr>
            <p:cNvCxnSpPr/>
            <p:nvPr/>
          </p:nvCxnSpPr>
          <p:spPr>
            <a:xfrm flipV="1">
              <a:off x="1752600" y="4419600"/>
              <a:ext cx="1066800" cy="10668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7B62DCD-04A0-427B-AE83-ED2562EF222D}"/>
                </a:ext>
              </a:extLst>
            </p:cNvPr>
            <p:cNvCxnSpPr/>
            <p:nvPr/>
          </p:nvCxnSpPr>
          <p:spPr>
            <a:xfrm>
              <a:off x="2819400" y="4411627"/>
              <a:ext cx="1073298" cy="107329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2843F08-F270-4F78-9638-9AB6C97544DB}"/>
              </a:ext>
            </a:extLst>
          </p:cNvPr>
          <p:cNvGrpSpPr/>
          <p:nvPr/>
        </p:nvGrpSpPr>
        <p:grpSpPr>
          <a:xfrm>
            <a:off x="762000" y="2977446"/>
            <a:ext cx="3505200" cy="2127954"/>
            <a:chOff x="1066800" y="3815646"/>
            <a:chExt cx="3505200" cy="2127954"/>
          </a:xfrm>
        </p:grpSpPr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D9C0CC89-9CD2-4A15-97F5-7E336BDFBB04}"/>
                </a:ext>
              </a:extLst>
            </p:cNvPr>
            <p:cNvCxnSpPr/>
            <p:nvPr/>
          </p:nvCxnSpPr>
          <p:spPr>
            <a:xfrm>
              <a:off x="1066800" y="5486400"/>
              <a:ext cx="35052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48A74645-24CD-4994-BC95-29A45D03054D}"/>
                </a:ext>
              </a:extLst>
            </p:cNvPr>
            <p:cNvCxnSpPr/>
            <p:nvPr/>
          </p:nvCxnSpPr>
          <p:spPr>
            <a:xfrm flipV="1">
              <a:off x="1752600" y="3815646"/>
              <a:ext cx="0" cy="16764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B62B666-35E5-4723-8DCB-44CAFEDF2BB2}"/>
                </a:ext>
              </a:extLst>
            </p:cNvPr>
            <p:cNvSpPr txBox="1"/>
            <p:nvPr/>
          </p:nvSpPr>
          <p:spPr>
            <a:xfrm>
              <a:off x="1565702" y="5481935"/>
              <a:ext cx="4154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 0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5430056-E096-428B-96DE-F9D2F5919DF6}"/>
                </a:ext>
              </a:extLst>
            </p:cNvPr>
            <p:cNvSpPr txBox="1"/>
            <p:nvPr/>
          </p:nvSpPr>
          <p:spPr>
            <a:xfrm>
              <a:off x="3723421" y="5481935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E888C703-9BDC-4053-8FE1-E90C60145F0D}"/>
                </a:ext>
              </a:extLst>
            </p:cNvPr>
            <p:cNvSpPr txBox="1"/>
            <p:nvPr/>
          </p:nvSpPr>
          <p:spPr>
            <a:xfrm>
              <a:off x="2667000" y="5481935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4AEB073-CB6A-40DB-9CA5-6CF0D122BA0B}"/>
              </a:ext>
            </a:extLst>
          </p:cNvPr>
          <p:cNvGrpSpPr/>
          <p:nvPr/>
        </p:nvGrpSpPr>
        <p:grpSpPr>
          <a:xfrm>
            <a:off x="1979074" y="3580746"/>
            <a:ext cx="1068926" cy="1077824"/>
            <a:chOff x="2283874" y="4418946"/>
            <a:chExt cx="1068926" cy="1077824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ED7CF06A-7F98-4E71-BF16-C71D983D78F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19400" y="4418946"/>
              <a:ext cx="6214" cy="1065979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87766142-6426-4FD3-BF4D-C66AA105E075}"/>
                </a:ext>
              </a:extLst>
            </p:cNvPr>
            <p:cNvCxnSpPr>
              <a:cxnSpLocks/>
            </p:cNvCxnSpPr>
            <p:nvPr/>
          </p:nvCxnSpPr>
          <p:spPr>
            <a:xfrm>
              <a:off x="2283874" y="4948276"/>
              <a:ext cx="0" cy="54377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44756DB2-09CD-422D-BAE4-4B5557747BCD}"/>
                </a:ext>
              </a:extLst>
            </p:cNvPr>
            <p:cNvCxnSpPr>
              <a:cxnSpLocks/>
            </p:cNvCxnSpPr>
            <p:nvPr/>
          </p:nvCxnSpPr>
          <p:spPr>
            <a:xfrm>
              <a:off x="3352800" y="4953000"/>
              <a:ext cx="0" cy="54377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0A0DD73E-D3E2-4138-9938-50552676913B}"/>
              </a:ext>
            </a:extLst>
          </p:cNvPr>
          <p:cNvGrpSpPr/>
          <p:nvPr/>
        </p:nvGrpSpPr>
        <p:grpSpPr>
          <a:xfrm>
            <a:off x="919500" y="3322081"/>
            <a:ext cx="1595100" cy="461665"/>
            <a:chOff x="919500" y="3322081"/>
            <a:chExt cx="1595100" cy="461665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8C0B61A3-BCBB-452C-9A5C-B1E2B2991F5A}"/>
                </a:ext>
              </a:extLst>
            </p:cNvPr>
            <p:cNvSpPr txBox="1"/>
            <p:nvPr/>
          </p:nvSpPr>
          <p:spPr>
            <a:xfrm>
              <a:off x="919500" y="3322081"/>
              <a:ext cx="370476" cy="46166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1</a:t>
              </a:r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560E9E92-935A-4B25-8036-36D3BCF2C3CA}"/>
                </a:ext>
              </a:extLst>
            </p:cNvPr>
            <p:cNvCxnSpPr/>
            <p:nvPr/>
          </p:nvCxnSpPr>
          <p:spPr>
            <a:xfrm>
              <a:off x="1291424" y="3584784"/>
              <a:ext cx="1223176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94D5C349-B4F4-4BF2-AEA2-F89217777FC5}"/>
                  </a:ext>
                </a:extLst>
              </p:cNvPr>
              <p:cNvSpPr txBox="1"/>
              <p:nvPr/>
            </p:nvSpPr>
            <p:spPr>
              <a:xfrm>
                <a:off x="2553375" y="5823483"/>
                <a:ext cx="4572000" cy="9161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e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0≤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&lt;1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e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1≤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≤2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94D5C349-B4F4-4BF2-AEA2-F89217777F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3375" y="5823483"/>
                <a:ext cx="4572000" cy="9161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646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build="p"/>
      <p:bldP spid="65" grpId="0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66"/>
      </a:hlink>
      <a:folHlink>
        <a:srgbClr val="00006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13843</TotalTime>
  <Words>545</Words>
  <Application>Microsoft Office PowerPoint</Application>
  <PresentationFormat>On-screen Show (4:3)</PresentationFormat>
  <Paragraphs>123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Cambria</vt:lpstr>
      <vt:lpstr>Cambria Math</vt:lpstr>
      <vt:lpstr>Times New Roman</vt:lpstr>
      <vt:lpstr>Default Design</vt:lpstr>
      <vt:lpstr>Class 04 Probability Distributions</vt:lpstr>
      <vt:lpstr>Probability Distributions</vt:lpstr>
      <vt:lpstr>Probabilities</vt:lpstr>
      <vt:lpstr>Properties of a PDF</vt:lpstr>
      <vt:lpstr>Uniform Distribution</vt:lpstr>
      <vt:lpstr>Simplest Example</vt:lpstr>
      <vt:lpstr>Identities</vt:lpstr>
      <vt:lpstr>Sum of Two Randoms</vt:lpstr>
      <vt:lpstr>Evaluating the Integral</vt:lpstr>
      <vt:lpstr>What is the mean and the variance?</vt:lpstr>
      <vt:lpstr>How about three randoms?</vt:lpstr>
      <vt:lpstr>Estimating the mean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Johns Hopkins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Szalay</dc:creator>
  <cp:lastModifiedBy>Alex Szalay</cp:lastModifiedBy>
  <cp:revision>587</cp:revision>
  <dcterms:created xsi:type="dcterms:W3CDTF">2000-07-18T20:38:03Z</dcterms:created>
  <dcterms:modified xsi:type="dcterms:W3CDTF">2022-02-07T05:21:06Z</dcterms:modified>
</cp:coreProperties>
</file>