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664" r:id="rId6"/>
    <p:sldId id="886" r:id="rId7"/>
    <p:sldId id="614" r:id="rId8"/>
    <p:sldId id="601" r:id="rId9"/>
    <p:sldId id="480" r:id="rId10"/>
    <p:sldId id="482" r:id="rId11"/>
    <p:sldId id="673" r:id="rId12"/>
    <p:sldId id="563" r:id="rId13"/>
    <p:sldId id="597" r:id="rId14"/>
    <p:sldId id="676" r:id="rId15"/>
    <p:sldId id="690" r:id="rId16"/>
    <p:sldId id="665" r:id="rId17"/>
    <p:sldId id="667" r:id="rId18"/>
    <p:sldId id="668" r:id="rId19"/>
    <p:sldId id="893" r:id="rId20"/>
    <p:sldId id="669" r:id="rId21"/>
    <p:sldId id="708" r:id="rId22"/>
    <p:sldId id="711" r:id="rId23"/>
    <p:sldId id="712" r:id="rId24"/>
    <p:sldId id="894" r:id="rId25"/>
    <p:sldId id="896" r:id="rId26"/>
    <p:sldId id="709" r:id="rId27"/>
    <p:sldId id="710" r:id="rId28"/>
    <p:sldId id="713" r:id="rId29"/>
    <p:sldId id="714" r:id="rId30"/>
    <p:sldId id="670" r:id="rId31"/>
    <p:sldId id="62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" y="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4517-388A-4BE2-B849-3B8050359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9EB86-DC24-412D-BDAF-1879D8544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A5EEA-D084-44F6-91A9-64DA7CEF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0F33-35F1-483E-B6B7-B61D2A7E09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E5B61-D184-4713-B682-A4930EF9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5FBA1-0295-4D65-B20B-CDAE9297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191-8EA6-478F-9D66-FE1AF576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1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F20C-819B-4DBA-B5C3-9CB5D7BB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E2BD3-0EA5-4DC5-95DD-BC0F13BA1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045B-E40C-4BE7-AFCF-40E682DA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0F33-35F1-483E-B6B7-B61D2A7E09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103C4-BBCF-4FD6-96AB-D3B4AB75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8C4D1-3534-42CB-A4E2-2219FAAF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191-8EA6-478F-9D66-FE1AF576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5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08284A-2574-43A6-BB99-FC3B3A376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97CA5-5167-4D43-A76C-909DEFAB9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85873-B053-4896-8BB8-D7A69B3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0F33-35F1-483E-B6B7-B61D2A7E09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D9A1B-BAA7-407A-9781-81ACD679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3DD72-200C-4A59-BFD6-64BD009A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191-8EA6-478F-9D66-FE1AF576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6F06-AA3E-4E7B-94E1-2A4D0635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8278-FE0D-4D77-A02A-CAE94A297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57E80-2DD4-491C-81ED-BFD5DD5F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0F33-35F1-483E-B6B7-B61D2A7E09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DABA8-D2A7-4BB0-8D68-F3DED048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428A8-C9C6-4B51-B3D9-612D0291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191-8EA6-478F-9D66-FE1AF576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5493-964B-4BDC-A5EF-D749B67A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008F6-C2A7-4D1D-B9BD-3987835ED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9FEA7-0121-4394-A490-E9F84C83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0F33-35F1-483E-B6B7-B61D2A7E09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1AFE3-0388-4A99-9C33-E22FA8B6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4D3E8-449C-4369-9047-2B782BE2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191-8EA6-478F-9D66-FE1AF576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5F9F-9AD7-4FAF-9AA3-619E518E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A55E5-8156-4D4A-9718-D78062617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283E9-21D4-45F0-ACF8-48F061453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59D07-A6B3-4263-8FD4-ED08E7C4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0F33-35F1-483E-B6B7-B61D2A7E09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EF55F-53AA-44F6-A365-3A876453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D2E29-EEB8-400D-A679-4B31FCB0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191-8EA6-478F-9D66-FE1AF576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1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2D0C-C715-4300-BA31-2CA348B7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E0880-181A-4DC7-AEC6-4D6FCE11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320D1-2027-4ECC-BCFC-BCA5CC0DC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B7C1B-1521-4184-B1A6-B124CB0E2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0625F-2BF5-4A41-9704-00678FA30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6AA95-1616-45C1-BDD7-C74B79CB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0F33-35F1-483E-B6B7-B61D2A7E09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3BB0-D492-415C-A209-4B7EF7FE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7167EA-DCA5-42C5-927D-4F6326C9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191-8EA6-478F-9D66-FE1AF576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5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3BD6-7218-4D4E-8E51-EF0849A5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B3710-5076-4238-84BD-56311C67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0F33-35F1-483E-B6B7-B61D2A7E09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E235C-EF0E-4B61-9D72-C755E574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44E1F-9CE3-4605-88E9-A1FFC194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191-8EA6-478F-9D66-FE1AF576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5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A58F9-2299-4868-A14C-67FD9A1E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0F33-35F1-483E-B6B7-B61D2A7E09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F4908-97A0-46EF-BE27-5488B04B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93089-3DBE-41F9-819C-C001AC59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191-8EA6-478F-9D66-FE1AF576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3A59-1182-46FF-9BF1-229EF5CD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3364-7923-4416-8BA2-DB89B9662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9CD31-C2FC-479A-8AF1-F14D084D9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2694C-0A3A-4C25-A6E4-F94CFC57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0F33-35F1-483E-B6B7-B61D2A7E09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98909-5C3C-486E-9EC9-2AC2BAD4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5F689-D4D0-492F-A9FF-B00D493F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191-8EA6-478F-9D66-FE1AF576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C92F-615B-4B12-902D-DC277E28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B2C7F-35F6-438F-ACA0-A6FA20488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BC91B-3CCE-4EFF-A2F0-43AA85928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B4B9-6645-498D-97C1-1C2C032E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0F33-35F1-483E-B6B7-B61D2A7E09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C9C90-A703-4D1B-9256-A2EFB254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0C1BA-91FA-4507-ACC4-5294C4E8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191-8EA6-478F-9D66-FE1AF576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2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6F8E7-4D7C-449F-8DFE-2182B32E5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C7607-8356-4AEF-87B7-DF5832A14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B71DB-6170-4471-8FFC-21E769B7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0F33-35F1-483E-B6B7-B61D2A7E09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0C9B-0ACE-4A69-A8C5-843DF8E60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4523D-D92F-429C-A011-2F48CDC72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8191-8EA6-478F-9D66-FE1AF576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6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53BADF-C448-4123-89BC-69F3EB3F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Data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76E72-5773-4F79-AF6B-5CE7CCBA6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02</a:t>
            </a:r>
          </a:p>
        </p:txBody>
      </p:sp>
    </p:spTree>
    <p:extLst>
      <p:ext uri="{BB962C8B-B14F-4D97-AF65-F5344CB8AC3E}">
        <p14:creationId xmlns:p14="http://schemas.microsoft.com/office/powerpoint/2010/main" val="18375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Simulations in the DB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8229600" cy="4572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Amazing progress in 7 years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Millennium and turbulence are showcases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Community is now using the DB as a musical instrument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New challenges emerging: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dirty="0" err="1"/>
              <a:t>Petabytes</a:t>
            </a:r>
            <a:r>
              <a:rPr lang="en-US" dirty="0"/>
              <a:t> of data, trillions of particles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Increasingly sophisticated value added services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Need a coherent strategy to go to the next level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Not just storage, but integrate access and computation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Filling the gap between DB server and supercomputer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size and scalability</a:t>
            </a:r>
          </a:p>
          <a:p>
            <a:pPr lvl="1"/>
            <a:r>
              <a:rPr lang="en-US" dirty="0"/>
              <a:t>PB, trillion particles, dark matter</a:t>
            </a:r>
          </a:p>
          <a:p>
            <a:pPr lvl="1"/>
            <a:r>
              <a:rPr lang="en-US" dirty="0"/>
              <a:t>Where is the data located, how does it get there</a:t>
            </a:r>
          </a:p>
          <a:p>
            <a:r>
              <a:rPr lang="en-US" dirty="0"/>
              <a:t>Value added on-demand services</a:t>
            </a:r>
          </a:p>
          <a:p>
            <a:pPr lvl="1"/>
            <a:r>
              <a:rPr lang="en-US" dirty="0"/>
              <a:t>Localized (SED, SAM, star formation history, </a:t>
            </a:r>
            <a:r>
              <a:rPr lang="en-US" dirty="0" err="1"/>
              <a:t>resimulations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Rendering (</a:t>
            </a:r>
            <a:r>
              <a:rPr lang="en-US" dirty="0" err="1"/>
              <a:t>viz</a:t>
            </a:r>
            <a:r>
              <a:rPr lang="en-US" dirty="0"/>
              <a:t>, </a:t>
            </a:r>
            <a:r>
              <a:rPr lang="en-US" dirty="0" err="1"/>
              <a:t>lensing</a:t>
            </a:r>
            <a:r>
              <a:rPr lang="en-US" dirty="0"/>
              <a:t>, DM annihilation, light cones)</a:t>
            </a:r>
          </a:p>
          <a:p>
            <a:pPr lvl="1"/>
            <a:r>
              <a:rPr lang="en-US" dirty="0"/>
              <a:t>Global analytics (FFT, correlations of subsets, </a:t>
            </a:r>
            <a:r>
              <a:rPr lang="en-US" dirty="0" err="1"/>
              <a:t>covariances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Spatial queries</a:t>
            </a:r>
          </a:p>
          <a:p>
            <a:r>
              <a:rPr lang="en-US" dirty="0"/>
              <a:t>Data representations</a:t>
            </a:r>
          </a:p>
          <a:p>
            <a:pPr lvl="1"/>
            <a:r>
              <a:rPr lang="en-US" dirty="0"/>
              <a:t>Particles </a:t>
            </a:r>
            <a:r>
              <a:rPr lang="en-US" dirty="0" err="1"/>
              <a:t>vs</a:t>
            </a:r>
            <a:r>
              <a:rPr lang="en-US" dirty="0"/>
              <a:t> hydro</a:t>
            </a:r>
          </a:p>
          <a:p>
            <a:pPr lvl="1"/>
            <a:r>
              <a:rPr lang="en-US" dirty="0"/>
              <a:t>Particle tracking in DM data</a:t>
            </a:r>
          </a:p>
          <a:p>
            <a:pPr lvl="1"/>
            <a:r>
              <a:rPr lang="en-US" dirty="0"/>
              <a:t>Aggregates, summary of uncertainty quantification (UQ)</a:t>
            </a:r>
          </a:p>
          <a:p>
            <a:pPr lvl="1"/>
            <a:r>
              <a:rPr lang="en-US" dirty="0" err="1"/>
              <a:t>Covariances</a:t>
            </a:r>
            <a:r>
              <a:rPr lang="en-US" dirty="0"/>
              <a:t>, ensemble averages</a:t>
            </a:r>
          </a:p>
        </p:txBody>
      </p:sp>
    </p:spTree>
    <p:extLst>
      <p:ext uri="{BB962C8B-B14F-4D97-AF65-F5344CB8AC3E}">
        <p14:creationId xmlns:p14="http://schemas.microsoft.com/office/powerpoint/2010/main" val="177095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394138"/>
            <a:ext cx="7772400" cy="838200"/>
          </a:xfrm>
        </p:spPr>
        <p:txBody>
          <a:bodyPr/>
          <a:lstStyle/>
          <a:p>
            <a:r>
              <a:rPr lang="en-US" dirty="0" err="1"/>
              <a:t>Exascale</a:t>
            </a:r>
            <a:r>
              <a:rPr lang="en-US" dirty="0"/>
              <a:t> Numerical Laboratories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/>
              <a:t>Similarities between Turbulence/CFD, N-body, ocean circulation and materials science</a:t>
            </a:r>
          </a:p>
          <a:p>
            <a:pPr>
              <a:spcBef>
                <a:spcPts val="500"/>
              </a:spcBef>
            </a:pPr>
            <a:r>
              <a:rPr lang="en-US" dirty="0"/>
              <a:t>Differences as well in the underlying data structures</a:t>
            </a:r>
          </a:p>
          <a:p>
            <a:pPr lvl="1"/>
            <a:r>
              <a:rPr lang="en-US" dirty="0"/>
              <a:t>Particle clouds / Regular mesh / Irregular mesh</a:t>
            </a:r>
          </a:p>
          <a:p>
            <a:pPr>
              <a:spcBef>
                <a:spcPts val="500"/>
              </a:spcBef>
            </a:pPr>
            <a:r>
              <a:rPr lang="en-US" dirty="0"/>
              <a:t>Innovative access patterns appearing</a:t>
            </a:r>
          </a:p>
          <a:p>
            <a:pPr lvl="1"/>
            <a:r>
              <a:rPr lang="en-US" dirty="0"/>
              <a:t>Immersive virtual sensors/</a:t>
            </a:r>
            <a:r>
              <a:rPr lang="en-US" dirty="0" err="1"/>
              <a:t>Lagrangian</a:t>
            </a:r>
            <a:r>
              <a:rPr lang="en-US" dirty="0"/>
              <a:t> tracking</a:t>
            </a:r>
          </a:p>
          <a:p>
            <a:pPr lvl="1"/>
            <a:r>
              <a:rPr lang="en-US" dirty="0"/>
              <a:t>User-space parallel operators, mini workflows on GPUs</a:t>
            </a:r>
          </a:p>
          <a:p>
            <a:pPr lvl="1"/>
            <a:r>
              <a:rPr lang="en-US" dirty="0"/>
              <a:t>Posterior feature tagging and localized </a:t>
            </a:r>
            <a:r>
              <a:rPr lang="en-US" dirty="0" err="1"/>
              <a:t>resimulations</a:t>
            </a:r>
            <a:endParaRPr lang="en-US" dirty="0"/>
          </a:p>
          <a:p>
            <a:pPr lvl="1"/>
            <a:r>
              <a:rPr lang="en-US" dirty="0"/>
              <a:t>Machine learning on HPC data</a:t>
            </a:r>
          </a:p>
          <a:p>
            <a:pPr lvl="1"/>
            <a:r>
              <a:rPr lang="en-US" dirty="0"/>
              <a:t>Joins with user derived subsets, even across snapshots</a:t>
            </a:r>
          </a:p>
          <a:p>
            <a:pPr lvl="1"/>
            <a:r>
              <a:rPr lang="en-US" dirty="0"/>
              <a:t>Data driven simulations/feedback loop/active control of sims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035-41A2-444D-BBD2-AFF09D9D00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7467600" cy="838200"/>
          </a:xfrm>
        </p:spPr>
        <p:txBody>
          <a:bodyPr/>
          <a:lstStyle/>
          <a:p>
            <a:r>
              <a:rPr lang="en-US" dirty="0"/>
              <a:t>Scalable Data-Intensive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data sets =&gt; data resides on hard disks</a:t>
            </a:r>
          </a:p>
          <a:p>
            <a:r>
              <a:rPr lang="en-US" dirty="0"/>
              <a:t>Analysis has to move to the data</a:t>
            </a:r>
          </a:p>
          <a:p>
            <a:r>
              <a:rPr lang="en-US" dirty="0"/>
              <a:t>Hard disks are becoming sequential devices</a:t>
            </a:r>
          </a:p>
          <a:p>
            <a:pPr lvl="1"/>
            <a:r>
              <a:rPr lang="en-US" dirty="0"/>
              <a:t>For a PB data set you cannot use a random access pattern</a:t>
            </a:r>
          </a:p>
          <a:p>
            <a:r>
              <a:rPr lang="en-US" dirty="0"/>
              <a:t>Both analysis and visualization become streaming problems</a:t>
            </a:r>
          </a:p>
          <a:p>
            <a:r>
              <a:rPr lang="en-US" dirty="0"/>
              <a:t>Same thing is true with searches</a:t>
            </a:r>
          </a:p>
          <a:p>
            <a:pPr lvl="1"/>
            <a:r>
              <a:rPr lang="en-US" dirty="0"/>
              <a:t>Massively parallel sequential crawlers (MR, </a:t>
            </a:r>
            <a:r>
              <a:rPr lang="en-US" dirty="0" err="1"/>
              <a:t>Hadoop</a:t>
            </a:r>
            <a:r>
              <a:rPr lang="en-US" dirty="0"/>
              <a:t>, etc)</a:t>
            </a:r>
          </a:p>
          <a:p>
            <a:r>
              <a:rPr lang="en-US" dirty="0"/>
              <a:t>Spatial indexing needs to be maximally sequential</a:t>
            </a:r>
          </a:p>
          <a:p>
            <a:pPr lvl="1"/>
            <a:r>
              <a:rPr lang="en-US" dirty="0"/>
              <a:t>Space filling curves (</a:t>
            </a:r>
            <a:r>
              <a:rPr lang="en-US" dirty="0" err="1"/>
              <a:t>Peano</a:t>
            </a:r>
            <a:r>
              <a:rPr lang="en-US" dirty="0"/>
              <a:t>-Hilbert, Morton,…)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8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Long 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The “Long Tail” of a huge number of small data sets</a:t>
            </a:r>
          </a:p>
          <a:p>
            <a:pPr lvl="1"/>
            <a:r>
              <a:rPr lang="en-US" dirty="0"/>
              <a:t>The integral of the “long tail” is big!</a:t>
            </a:r>
          </a:p>
          <a:p>
            <a:r>
              <a:rPr lang="en-US" dirty="0" err="1">
                <a:latin typeface="+mn-lt"/>
              </a:rPr>
              <a:t>Facebook</a:t>
            </a:r>
            <a:r>
              <a:rPr lang="en-US" dirty="0">
                <a:latin typeface="+mn-lt"/>
              </a:rPr>
              <a:t>:   bring many small, seemingly unrelated data to a single </a:t>
            </a:r>
            <a:r>
              <a:rPr lang="en-US" dirty="0"/>
              <a:t>place</a:t>
            </a:r>
            <a:r>
              <a:rPr lang="en-US" dirty="0">
                <a:latin typeface="+mn-lt"/>
              </a:rPr>
              <a:t> and new value emerges</a:t>
            </a:r>
          </a:p>
          <a:p>
            <a:pPr lvl="1"/>
            <a:r>
              <a:rPr lang="en-US" dirty="0"/>
              <a:t>What is the science equivalent?</a:t>
            </a:r>
          </a:p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DropBox</a:t>
            </a:r>
            <a:r>
              <a:rPr lang="en-US" dirty="0">
                <a:latin typeface="+mn-lt"/>
              </a:rPr>
              <a:t> lesson</a:t>
            </a:r>
          </a:p>
          <a:p>
            <a:pPr lvl="1"/>
            <a:r>
              <a:rPr lang="en-US" dirty="0"/>
              <a:t>Simple interfaces are more powerful than complex ones</a:t>
            </a:r>
          </a:p>
          <a:p>
            <a:pPr lvl="1"/>
            <a:r>
              <a:rPr lang="en-US" dirty="0"/>
              <a:t>Interface</a:t>
            </a:r>
            <a:r>
              <a:rPr lang="en-US" dirty="0">
                <a:latin typeface="+mn-lt"/>
              </a:rPr>
              <a:t> is open, public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559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Stars to 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parallels between genomics today and astronomy 20 years ago</a:t>
            </a:r>
          </a:p>
          <a:p>
            <a:r>
              <a:rPr lang="en-US" dirty="0"/>
              <a:t>All based on files and manually ran scripts</a:t>
            </a:r>
          </a:p>
          <a:p>
            <a:r>
              <a:rPr lang="en-US" dirty="0"/>
              <a:t>Metadata stored in file headers and long filenames</a:t>
            </a:r>
          </a:p>
          <a:p>
            <a:r>
              <a:rPr lang="en-US" dirty="0"/>
              <a:t>Everybody is obsessed with running their own aligners </a:t>
            </a:r>
          </a:p>
          <a:p>
            <a:r>
              <a:rPr lang="en-US" dirty="0"/>
              <a:t>This works with a small number of genomes, but will break with thousands or millions</a:t>
            </a:r>
          </a:p>
          <a:p>
            <a:r>
              <a:rPr lang="en-US" dirty="0"/>
              <a:t>Astronomy lessons: </a:t>
            </a:r>
          </a:p>
          <a:p>
            <a:pPr lvl="1"/>
            <a:r>
              <a:rPr lang="en-US" dirty="0"/>
              <a:t>for statistical processing and collaboration you need a DB, not flat files</a:t>
            </a:r>
          </a:p>
          <a:p>
            <a:pPr lvl="1"/>
            <a:r>
              <a:rPr lang="en-US" dirty="0"/>
              <a:t>Find a common processing that is “good enough”</a:t>
            </a:r>
          </a:p>
        </p:txBody>
      </p:sp>
    </p:spTree>
    <p:extLst>
      <p:ext uri="{BB962C8B-B14F-4D97-AF65-F5344CB8AC3E}">
        <p14:creationId xmlns:p14="http://schemas.microsoft.com/office/powerpoint/2010/main" val="284796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7391400" cy="62865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AstroPath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: Atlas of Cancer Cells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2122456"/>
            <a:ext cx="7886700" cy="32635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950" b="1" dirty="0"/>
              <a:t>Astro</a:t>
            </a:r>
            <a:r>
              <a:rPr lang="en-US" sz="1950" dirty="0"/>
              <a:t>nomy meets </a:t>
            </a:r>
            <a:r>
              <a:rPr lang="en-US" sz="1950" b="1" dirty="0"/>
              <a:t>Path</a:t>
            </a:r>
            <a:r>
              <a:rPr lang="en-US" sz="1950" dirty="0"/>
              <a:t>ology</a:t>
            </a:r>
          </a:p>
          <a:p>
            <a:pPr>
              <a:spcBef>
                <a:spcPts val="0"/>
              </a:spcBef>
            </a:pPr>
            <a:r>
              <a:rPr lang="en-US" sz="1950" dirty="0"/>
              <a:t>Study the tumor microenvironment </a:t>
            </a:r>
          </a:p>
          <a:p>
            <a:pPr>
              <a:spcBef>
                <a:spcPts val="0"/>
              </a:spcBef>
            </a:pPr>
            <a:r>
              <a:rPr lang="en-US" sz="1950" dirty="0"/>
              <a:t>Transition to the “industrial revolution” of science</a:t>
            </a:r>
          </a:p>
          <a:p>
            <a:pPr>
              <a:spcBef>
                <a:spcPts val="0"/>
              </a:spcBef>
            </a:pPr>
            <a:r>
              <a:rPr lang="en-US" sz="1950" dirty="0"/>
              <a:t>Increase data collection by a factor of &gt;1,000</a:t>
            </a:r>
          </a:p>
          <a:p>
            <a:pPr>
              <a:spcBef>
                <a:spcPts val="0"/>
              </a:spcBef>
            </a:pPr>
            <a:r>
              <a:rPr lang="en-US" sz="1950" dirty="0"/>
              <a:t>Parallels sky surveys (as of 20 years ago)</a:t>
            </a:r>
          </a:p>
          <a:p>
            <a:pPr lvl="1">
              <a:spcBef>
                <a:spcPts val="0"/>
              </a:spcBef>
            </a:pPr>
            <a:r>
              <a:rPr lang="en-US" sz="1950" dirty="0">
                <a:solidFill>
                  <a:srgbClr val="0070C0"/>
                </a:solidFill>
              </a:rPr>
              <a:t>“Disruptive assistance” from astronomy to pathology</a:t>
            </a:r>
          </a:p>
          <a:p>
            <a:pPr lvl="1">
              <a:spcBef>
                <a:spcPts val="0"/>
              </a:spcBef>
            </a:pPr>
            <a:r>
              <a:rPr lang="en-US" sz="1950" dirty="0">
                <a:solidFill>
                  <a:srgbClr val="0070C0"/>
                </a:solidFill>
              </a:rPr>
              <a:t>Use techniques astronomers learned the hard way </a:t>
            </a:r>
          </a:p>
          <a:p>
            <a:pPr>
              <a:spcBef>
                <a:spcPts val="0"/>
              </a:spcBef>
            </a:pPr>
            <a:r>
              <a:rPr lang="en-US" sz="1950" dirty="0"/>
              <a:t>Interactive viewer like the </a:t>
            </a:r>
            <a:r>
              <a:rPr lang="en-US" sz="1950" dirty="0" err="1"/>
              <a:t>SkyServer</a:t>
            </a:r>
            <a:r>
              <a:rPr lang="en-US" sz="1950" dirty="0"/>
              <a:t>, or Google Maps</a:t>
            </a:r>
          </a:p>
          <a:p>
            <a:pPr>
              <a:spcBef>
                <a:spcPts val="0"/>
              </a:spcBef>
            </a:pPr>
            <a:r>
              <a:rPr lang="en-US" sz="1950" dirty="0"/>
              <a:t>All geometries represented as GIS polygons</a:t>
            </a:r>
          </a:p>
          <a:p>
            <a:pPr>
              <a:spcBef>
                <a:spcPts val="0"/>
              </a:spcBef>
            </a:pPr>
            <a:r>
              <a:rPr lang="en-US" sz="1950" dirty="0"/>
              <a:t>Dynamic computation of nearest neighbors, spatial relations</a:t>
            </a:r>
          </a:p>
          <a:p>
            <a:pPr>
              <a:spcBef>
                <a:spcPts val="0"/>
              </a:spcBef>
            </a:pPr>
            <a:r>
              <a:rPr lang="en-US" sz="1950" dirty="0"/>
              <a:t>Processing workflows mostly automated</a:t>
            </a:r>
          </a:p>
          <a:p>
            <a:pPr>
              <a:spcBef>
                <a:spcPts val="0"/>
              </a:spcBef>
            </a:pPr>
            <a:r>
              <a:rPr lang="en-US" sz="1950" dirty="0"/>
              <a:t>Databases linked to </a:t>
            </a:r>
            <a:r>
              <a:rPr lang="en-US" sz="1950" dirty="0" err="1"/>
              <a:t>SciServer</a:t>
            </a:r>
            <a:r>
              <a:rPr lang="en-US" sz="1950" dirty="0"/>
              <a:t>, collaborative </a:t>
            </a:r>
            <a:r>
              <a:rPr lang="en-US" sz="1950" dirty="0" err="1"/>
              <a:t>Jupyter</a:t>
            </a:r>
            <a:r>
              <a:rPr lang="en-US" sz="1950" dirty="0"/>
              <a:t>, </a:t>
            </a:r>
            <a:r>
              <a:rPr lang="en-US" sz="1950" dirty="0" err="1"/>
              <a:t>Keros</a:t>
            </a:r>
            <a:r>
              <a:rPr lang="en-US" sz="1950" dirty="0"/>
              <a:t>/TensorFlow, R, AI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8B0057A-6B34-4045-A9BD-0B2834BE6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2" t="20428" r="32085" b="32089"/>
          <a:stretch/>
        </p:blipFill>
        <p:spPr>
          <a:xfrm>
            <a:off x="8001001" y="1371601"/>
            <a:ext cx="2568659" cy="15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8763000" cy="838200"/>
          </a:xfrm>
        </p:spPr>
        <p:txBody>
          <a:bodyPr/>
          <a:lstStyle/>
          <a:p>
            <a:r>
              <a:rPr lang="en-US" dirty="0" err="1"/>
              <a:t>Technology+Sociology+Economics</a:t>
            </a:r>
            <a:endParaRPr lang="en-US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Technology is changing very rapidly</a:t>
            </a:r>
          </a:p>
          <a:p>
            <a:pPr lvl="1"/>
            <a:r>
              <a:rPr lang="en-US" dirty="0"/>
              <a:t>Google, tags, sensors, Moore's Law</a:t>
            </a:r>
          </a:p>
          <a:p>
            <a:pPr lvl="1"/>
            <a:r>
              <a:rPr lang="en-US" dirty="0"/>
              <a:t>Trend driven by changing generations of technologies</a:t>
            </a:r>
          </a:p>
          <a:p>
            <a:r>
              <a:rPr lang="en-US" dirty="0"/>
              <a:t>Sociology is changing in unpredictable ways</a:t>
            </a:r>
          </a:p>
          <a:p>
            <a:pPr lvl="1"/>
            <a:r>
              <a:rPr lang="en-US" dirty="0"/>
              <a:t>YouTube vs. MySpace</a:t>
            </a:r>
          </a:p>
          <a:p>
            <a:pPr lvl="1"/>
            <a:r>
              <a:rPr lang="en-US" dirty="0"/>
              <a:t>In general, people will use a new technology if it is </a:t>
            </a:r>
          </a:p>
          <a:p>
            <a:pPr lvl="2"/>
            <a:r>
              <a:rPr lang="en-US" dirty="0"/>
              <a:t>Offers something entirely new</a:t>
            </a:r>
          </a:p>
          <a:p>
            <a:pPr lvl="2"/>
            <a:r>
              <a:rPr lang="en-US" dirty="0"/>
              <a:t>Or substantially cheaper</a:t>
            </a:r>
          </a:p>
          <a:p>
            <a:pPr lvl="2"/>
            <a:r>
              <a:rPr lang="en-US" dirty="0"/>
              <a:t>Or substantially simpler</a:t>
            </a:r>
          </a:p>
          <a:p>
            <a:pPr lvl="2"/>
            <a:r>
              <a:rPr lang="en-US" dirty="0"/>
              <a:t>Or all our friends are using it</a:t>
            </a:r>
          </a:p>
          <a:p>
            <a:r>
              <a:rPr lang="en-US" dirty="0"/>
              <a:t>Funding is essentially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3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with “Less”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Collect less but more relevant data</a:t>
            </a:r>
          </a:p>
          <a:p>
            <a:pPr lvl="1"/>
            <a:r>
              <a:rPr lang="en-US" dirty="0"/>
              <a:t>Use active learning</a:t>
            </a:r>
          </a:p>
          <a:p>
            <a:pPr lvl="1"/>
            <a:r>
              <a:rPr lang="en-US" dirty="0"/>
              <a:t>Compressive sensing: nature is sparse</a:t>
            </a:r>
          </a:p>
          <a:p>
            <a:pPr lvl="1"/>
            <a:r>
              <a:rPr lang="en-US" dirty="0"/>
              <a:t>Random sampling of long tails: stratified sampling</a:t>
            </a:r>
          </a:p>
          <a:p>
            <a:r>
              <a:rPr lang="en-US" dirty="0"/>
              <a:t>Streaming, </a:t>
            </a:r>
            <a:r>
              <a:rPr lang="en-US" dirty="0" err="1"/>
              <a:t>sublinear</a:t>
            </a:r>
            <a:r>
              <a:rPr lang="en-US" dirty="0"/>
              <a:t> randomized algorithms</a:t>
            </a:r>
          </a:p>
          <a:p>
            <a:pPr lvl="1"/>
            <a:r>
              <a:rPr lang="en-US" dirty="0"/>
              <a:t>Streaming look at simulations as well</a:t>
            </a:r>
          </a:p>
          <a:p>
            <a:pPr lvl="1"/>
            <a:r>
              <a:rPr lang="en-US" dirty="0"/>
              <a:t>Not just sequence of snapshots, but world-lines</a:t>
            </a:r>
          </a:p>
          <a:p>
            <a:pPr lvl="1"/>
            <a:r>
              <a:rPr lang="en-US" dirty="0"/>
              <a:t>Sketching</a:t>
            </a:r>
          </a:p>
          <a:p>
            <a:r>
              <a:rPr lang="en-US" dirty="0"/>
              <a:t>Automation, machine learning to find relevant data</a:t>
            </a:r>
          </a:p>
        </p:txBody>
      </p:sp>
    </p:spTree>
    <p:extLst>
      <p:ext uri="{BB962C8B-B14F-4D97-AF65-F5344CB8AC3E}">
        <p14:creationId xmlns:p14="http://schemas.microsoft.com/office/powerpoint/2010/main" val="295725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Time-to-result: how to trade speed for accuracy</a:t>
            </a:r>
          </a:p>
          <a:p>
            <a:pPr lvl="1"/>
            <a:r>
              <a:rPr lang="en-US" dirty="0"/>
              <a:t>statistical and algorithmic challenges</a:t>
            </a:r>
          </a:p>
          <a:p>
            <a:pPr lvl="1"/>
            <a:r>
              <a:rPr lang="en-US" dirty="0"/>
              <a:t>statistical vs systematic errors</a:t>
            </a:r>
          </a:p>
          <a:p>
            <a:pPr lvl="1"/>
            <a:r>
              <a:rPr lang="en-US" dirty="0"/>
              <a:t>best result in 1 min, 1 hour, 1 day</a:t>
            </a:r>
          </a:p>
          <a:p>
            <a:pPr lvl="1"/>
            <a:r>
              <a:rPr lang="en-US" dirty="0"/>
              <a:t>Cost of computing is becoming a significant factor</a:t>
            </a:r>
          </a:p>
          <a:p>
            <a:r>
              <a:rPr lang="en-US" dirty="0"/>
              <a:t>Simulations: how to do better UQ</a:t>
            </a:r>
          </a:p>
          <a:p>
            <a:pPr lvl="1"/>
            <a:r>
              <a:rPr lang="en-US" dirty="0"/>
              <a:t>from single large realization to ensembles </a:t>
            </a:r>
            <a:br>
              <a:rPr lang="en-US" dirty="0"/>
            </a:br>
            <a:r>
              <a:rPr lang="en-US" dirty="0"/>
              <a:t>(Coyote Universe, INDRA)</a:t>
            </a:r>
          </a:p>
          <a:p>
            <a:pPr lvl="1"/>
            <a:r>
              <a:rPr lang="en-US" dirty="0"/>
              <a:t>sparsely sampled outputs</a:t>
            </a:r>
          </a:p>
          <a:p>
            <a:r>
              <a:rPr lang="en-US" dirty="0"/>
              <a:t>Experiments</a:t>
            </a:r>
          </a:p>
          <a:p>
            <a:pPr lvl="1"/>
            <a:r>
              <a:rPr lang="en-US" dirty="0"/>
              <a:t>from driven by experience (and “feeling”) to objective</a:t>
            </a:r>
            <a:br>
              <a:rPr lang="en-US" dirty="0"/>
            </a:br>
            <a:r>
              <a:rPr lang="en-US" dirty="0"/>
              <a:t>design based on statistics, automated choice of parameters</a:t>
            </a:r>
          </a:p>
          <a:p>
            <a:pPr lvl="1"/>
            <a:r>
              <a:rPr lang="en-US" dirty="0"/>
              <a:t>Ensembles of experiments optimally sampling parameters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0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Astronomy Interesting?</a:t>
            </a:r>
          </a:p>
        </p:txBody>
      </p:sp>
      <p:pic>
        <p:nvPicPr>
          <p:cNvPr id="405511" name="Picture 7" descr="JimIts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0759" y="2971801"/>
            <a:ext cx="2895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2417380" y="4098605"/>
            <a:ext cx="4495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“Exciting, since it is </a:t>
            </a:r>
            <a:r>
              <a:rPr lang="en-US" b="1" i="1" dirty="0"/>
              <a:t>worthless</a:t>
            </a:r>
            <a:r>
              <a:rPr lang="en-US" i="1" dirty="0"/>
              <a:t>!”</a:t>
            </a:r>
          </a:p>
          <a:p>
            <a:pPr algn="r">
              <a:spcBef>
                <a:spcPct val="50000"/>
              </a:spcBef>
            </a:pPr>
            <a:r>
              <a:rPr lang="en-US" i="1" dirty="0">
                <a:latin typeface="Cambria"/>
              </a:rPr>
              <a:t>— </a:t>
            </a:r>
            <a:r>
              <a:rPr lang="en-US" i="1" dirty="0"/>
              <a:t>Jim Gray</a:t>
            </a: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209800" y="1676401"/>
            <a:ext cx="77724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Astronomy has always been data-driven….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now this is becoming more accepted in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other areas as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our existing data, of all possible experiments which would yield the most </a:t>
            </a:r>
            <a:r>
              <a:rPr lang="en-US" b="1" dirty="0"/>
              <a:t>new</a:t>
            </a:r>
            <a:r>
              <a:rPr lang="en-US" dirty="0"/>
              <a:t> information?</a:t>
            </a:r>
          </a:p>
          <a:p>
            <a:r>
              <a:rPr lang="en-US" dirty="0"/>
              <a:t>Ross King (2004) drug design study:</a:t>
            </a:r>
          </a:p>
          <a:p>
            <a:pPr lvl="1"/>
            <a:r>
              <a:rPr lang="en-US" dirty="0"/>
              <a:t>Adam, the Robot Scientist</a:t>
            </a:r>
          </a:p>
          <a:p>
            <a:r>
              <a:rPr lang="en-US" dirty="0"/>
              <a:t>Personalized Medicine</a:t>
            </a:r>
          </a:p>
          <a:p>
            <a:r>
              <a:rPr lang="en-US" dirty="0"/>
              <a:t>Finding patterns in large scale simulations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98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2459-37BD-4AF2-ACFD-DE1AA600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for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4D49E-565B-4A86-9FD8-CE5B7D88B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Delicate </a:t>
            </a:r>
            <a:r>
              <a:rPr lang="en-US" sz="1500" b="1" u="sng" dirty="0"/>
              <a:t>tradeoff</a:t>
            </a:r>
            <a:r>
              <a:rPr lang="en-US" sz="1500" dirty="0"/>
              <a:t> between the scientific value and the cost of preservation</a:t>
            </a:r>
          </a:p>
          <a:p>
            <a:pPr lvl="1"/>
            <a:r>
              <a:rPr lang="en-US" sz="1350" dirty="0"/>
              <a:t>One extreme – store everything, go bankrupt!</a:t>
            </a:r>
          </a:p>
          <a:p>
            <a:pPr lvl="1"/>
            <a:r>
              <a:rPr lang="en-US" sz="1350" dirty="0"/>
              <a:t>Other extreme – too little data, not enough for the science!</a:t>
            </a:r>
          </a:p>
          <a:p>
            <a:r>
              <a:rPr lang="en-US" sz="1500" dirty="0"/>
              <a:t>LHC lesson: single data source, $$$$$</a:t>
            </a:r>
          </a:p>
          <a:p>
            <a:pPr lvl="1"/>
            <a:r>
              <a:rPr lang="en-US" sz="1350" dirty="0"/>
              <a:t>Multiple experiments tap into the beamlines</a:t>
            </a:r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4" name="Picture 2" descr="http://www.lhc-closer.es/img/subidas/3_4_1_1.jpg">
            <a:extLst>
              <a:ext uri="{FF2B5EF4-FFF2-40B4-BE49-F238E27FC236}">
                <a16:creationId xmlns:a16="http://schemas.microsoft.com/office/drawing/2014/main" id="{89BA09A0-9636-4CF7-ADAB-ABA5C5EAE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3085342"/>
            <a:ext cx="2114550" cy="18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AFC04-A7A6-464B-AF83-FE8A5E834570}"/>
              </a:ext>
            </a:extLst>
          </p:cNvPr>
          <p:cNvSpPr txBox="1"/>
          <p:nvPr/>
        </p:nvSpPr>
        <p:spPr>
          <a:xfrm>
            <a:off x="2152651" y="5523635"/>
            <a:ext cx="833870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Follow 90-10 rule:  90% of the science value is carried by 10% of the data (or 999-1?)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7100" y="2057402"/>
            <a:ext cx="5908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C0000"/>
                </a:solidFill>
              </a:rPr>
              <a:t> “Do you have enough data or would you like to have more?”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8059" y="4027870"/>
            <a:ext cx="71999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I</a:t>
            </a:r>
            <a:r>
              <a:rPr lang="en-US" sz="1500" b="1" dirty="0"/>
              <a:t>n-situ</a:t>
            </a:r>
            <a:r>
              <a:rPr lang="en-US" sz="1500" dirty="0"/>
              <a:t> hardware triggers to filter data</a:t>
            </a:r>
          </a:p>
          <a:p>
            <a:pPr marL="557213" lvl="1" indent="-214313">
              <a:buFont typeface="Arial" panose="020B0604020202020204" pitchFamily="34" charset="0"/>
              <a:buChar char="─"/>
            </a:pPr>
            <a:r>
              <a:rPr lang="en-US" sz="1350" i="1" dirty="0">
                <a:solidFill>
                  <a:schemeClr val="accent2">
                    <a:lumMod val="75000"/>
                  </a:schemeClr>
                </a:solidFill>
              </a:rPr>
              <a:t>Only 1 in 10M events are saved (9999999:1)</a:t>
            </a:r>
          </a:p>
          <a:p>
            <a:pPr marL="557213" lvl="1" indent="-214313">
              <a:buFont typeface="Arial" panose="020B0604020202020204" pitchFamily="34" charset="0"/>
              <a:buChar char="─"/>
            </a:pPr>
            <a:r>
              <a:rPr lang="en-US" sz="1350" i="1" dirty="0">
                <a:solidFill>
                  <a:schemeClr val="accent2">
                    <a:lumMod val="75000"/>
                  </a:schemeClr>
                </a:solidFill>
              </a:rPr>
              <a:t>Took a decade to define the thresholds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Resulting “small subset” analyzed many times </a:t>
            </a:r>
            <a:r>
              <a:rPr lang="en-US" sz="1500" b="1" dirty="0"/>
              <a:t>off-line</a:t>
            </a:r>
          </a:p>
          <a:p>
            <a:pPr marL="557213" lvl="1" indent="-214313">
              <a:buFont typeface="Arial" panose="020B0604020202020204" pitchFamily="34" charset="0"/>
              <a:buChar char="─"/>
            </a:pPr>
            <a:r>
              <a:rPr lang="en-US" sz="1350" i="1" dirty="0">
                <a:solidFill>
                  <a:schemeClr val="accent2">
                    <a:lumMod val="75000"/>
                  </a:schemeClr>
                </a:solidFill>
              </a:rPr>
              <a:t>This is still 10-100 PB</a:t>
            </a:r>
          </a:p>
          <a:p>
            <a:pPr marL="557213" lvl="1" indent="-214313">
              <a:buFont typeface="Arial" panose="020B0604020202020204" pitchFamily="34" charset="0"/>
              <a:buChar char="─"/>
            </a:pPr>
            <a:r>
              <a:rPr lang="en-US" sz="1350" i="1" dirty="0">
                <a:solidFill>
                  <a:schemeClr val="accent2">
                    <a:lumMod val="75000"/>
                  </a:schemeClr>
                </a:solidFill>
              </a:rPr>
              <a:t>Keeps the whole community busy for a decade or more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C888-4FD1-4086-9805-35D8FE3F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Experimental Design by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8B11C-7C6A-46ED-9E97-454817CD5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>
              <a:spcBef>
                <a:spcPts val="300"/>
              </a:spcBef>
            </a:pPr>
            <a:r>
              <a:rPr lang="en-US" sz="1350" dirty="0"/>
              <a:t>Instead of more data we need MORE RELEVANT DATA</a:t>
            </a:r>
          </a:p>
          <a:p>
            <a:pPr marL="0">
              <a:spcBef>
                <a:spcPts val="300"/>
              </a:spcBef>
            </a:pPr>
            <a:r>
              <a:rPr lang="en-US" sz="1350" dirty="0"/>
              <a:t>Need to dramatically improve experiment design….</a:t>
            </a:r>
          </a:p>
          <a:p>
            <a:pPr marL="0">
              <a:spcBef>
                <a:spcPts val="300"/>
              </a:spcBef>
            </a:pPr>
            <a:r>
              <a:rPr lang="en-US" sz="1350" dirty="0"/>
              <a:t>Artificial Intelligence in large-scale experiments: </a:t>
            </a:r>
            <a:br>
              <a:rPr lang="en-US" sz="1350" dirty="0"/>
            </a:br>
            <a:r>
              <a:rPr lang="en-US" sz="1350" dirty="0">
                <a:solidFill>
                  <a:schemeClr val="accent6">
                    <a:lumMod val="50000"/>
                  </a:schemeClr>
                </a:solidFill>
              </a:rPr>
              <a:t>            use AI </a:t>
            </a:r>
            <a:r>
              <a:rPr lang="en-US" sz="1350" b="1" dirty="0">
                <a:solidFill>
                  <a:schemeClr val="accent6">
                    <a:lumMod val="50000"/>
                  </a:schemeClr>
                </a:solidFill>
              </a:rPr>
              <a:t>before</a:t>
            </a:r>
            <a:r>
              <a:rPr lang="en-US" sz="1350" dirty="0">
                <a:solidFill>
                  <a:schemeClr val="accent6">
                    <a:lumMod val="50000"/>
                  </a:schemeClr>
                </a:solidFill>
              </a:rPr>
              <a:t> we collect the data</a:t>
            </a:r>
          </a:p>
          <a:p>
            <a:pPr marL="0">
              <a:spcBef>
                <a:spcPts val="300"/>
              </a:spcBef>
            </a:pPr>
            <a:r>
              <a:rPr lang="en-US" sz="1350" dirty="0"/>
              <a:t>Example: Next Generation Astronomical Surveys</a:t>
            </a:r>
          </a:p>
          <a:p>
            <a:pPr marL="642938" lvl="3">
              <a:spcBef>
                <a:spcPts val="300"/>
              </a:spcBef>
            </a:pP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Observing spectra is 1,000 times more expensive than imaging</a:t>
            </a:r>
          </a:p>
          <a:p>
            <a:pPr marL="642938" lvl="3">
              <a:spcBef>
                <a:spcPts val="300"/>
              </a:spcBef>
            </a:pP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Use feedback from observed targets and improve target selection via reinforcement learning</a:t>
            </a:r>
            <a:endParaRPr lang="en-US" sz="1350" dirty="0">
              <a:solidFill>
                <a:schemeClr val="accent6">
                  <a:lumMod val="50000"/>
                </a:schemeClr>
              </a:solidFill>
            </a:endParaRPr>
          </a:p>
          <a:p>
            <a:pPr marL="0">
              <a:spcBef>
                <a:spcPts val="300"/>
              </a:spcBef>
            </a:pPr>
            <a:r>
              <a:rPr lang="en-US" sz="1350" b="1" dirty="0"/>
              <a:t>Fifth Paradigm</a:t>
            </a:r>
            <a:r>
              <a:rPr lang="en-US" sz="1350" dirty="0"/>
              <a:t>: when algorithms make the decisions about our experiments?</a:t>
            </a:r>
          </a:p>
          <a:p>
            <a:pPr marL="0">
              <a:spcBef>
                <a:spcPts val="300"/>
              </a:spcBef>
            </a:pPr>
            <a:endParaRPr lang="en-US" sz="1350" dirty="0"/>
          </a:p>
          <a:p>
            <a:pPr marL="0">
              <a:spcBef>
                <a:spcPts val="300"/>
              </a:spcBef>
            </a:pPr>
            <a:endParaRPr lang="en-US" sz="1350" dirty="0"/>
          </a:p>
          <a:p>
            <a:pPr marL="0" lvl="1" indent="0">
              <a:spcBef>
                <a:spcPts val="300"/>
              </a:spcBef>
              <a:buNone/>
            </a:pPr>
            <a:endParaRPr lang="en-US" sz="1200" dirty="0"/>
          </a:p>
          <a:p>
            <a:pPr marL="0">
              <a:spcBef>
                <a:spcPts val="300"/>
              </a:spcBef>
            </a:pPr>
            <a:endParaRPr lang="en-US" sz="1350" dirty="0"/>
          </a:p>
          <a:p>
            <a:pPr marL="19050" indent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pic>
        <p:nvPicPr>
          <p:cNvPr id="4" name="Picture 2" descr="https://orbograph.com/wp-content/uploads/2019/01/DeepLearn.png">
            <a:extLst>
              <a:ext uri="{FF2B5EF4-FFF2-40B4-BE49-F238E27FC236}">
                <a16:creationId xmlns:a16="http://schemas.microsoft.com/office/drawing/2014/main" id="{6D25BD24-CE64-40CB-B4C0-52221841A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67750" y="2136842"/>
            <a:ext cx="1795036" cy="108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381250" y="4189255"/>
            <a:ext cx="7694612" cy="1697197"/>
            <a:chOff x="1226319" y="4114800"/>
            <a:chExt cx="10259482" cy="22629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601DAD-AD42-4C5A-8A75-BAD1E7796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8338" y="5533895"/>
              <a:ext cx="897463" cy="690717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388" y="4114800"/>
              <a:ext cx="6123709" cy="22629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28BFA1-19BA-407F-9F1F-9418776BA2B4}"/>
                </a:ext>
              </a:extLst>
            </p:cNvPr>
            <p:cNvSpPr txBox="1"/>
            <p:nvPr/>
          </p:nvSpPr>
          <p:spPr>
            <a:xfrm>
              <a:off x="1226319" y="5688532"/>
              <a:ext cx="623172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/>
                <a:t>Supported by the Schmidt Family Foundation </a:t>
              </a:r>
              <a:br>
                <a:rPr lang="en-US" sz="1050" i="1" dirty="0"/>
              </a:br>
              <a:r>
                <a:rPr lang="en-US" sz="1050" i="1" dirty="0"/>
                <a:t>at JHU and Princeton:  Use AI Feedback for the PFS project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4419600"/>
              <a:ext cx="252881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Put the telescope in the </a:t>
              </a:r>
              <a:br>
                <a:rPr lang="en-US" sz="1350" dirty="0"/>
              </a:br>
              <a:r>
                <a:rPr lang="en-US" sz="1350" dirty="0"/>
                <a:t>reinforcement loop!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7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Making in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7526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Traditionally: human scientists decide what experiments to do next</a:t>
            </a:r>
          </a:p>
          <a:p>
            <a:r>
              <a:rPr lang="en-US" dirty="0"/>
              <a:t>SDSS Example: the “Black Book”</a:t>
            </a:r>
          </a:p>
          <a:p>
            <a:pPr lvl="1"/>
            <a:r>
              <a:rPr lang="en-US" dirty="0"/>
              <a:t>Optimization and tradeoffs were done  by committee</a:t>
            </a:r>
          </a:p>
          <a:p>
            <a:pPr lvl="1"/>
            <a:r>
              <a:rPr lang="en-US" dirty="0"/>
              <a:t>In the end &gt;5000 publications, many outside the team</a:t>
            </a:r>
          </a:p>
          <a:p>
            <a:pPr lvl="1"/>
            <a:r>
              <a:rPr lang="en-US" dirty="0"/>
              <a:t>But: many science projects were never thought of</a:t>
            </a:r>
          </a:p>
          <a:p>
            <a:r>
              <a:rPr lang="en-US" dirty="0"/>
              <a:t>Given the huge amounts of data, the possible number of new experiments and analyses explodes</a:t>
            </a:r>
          </a:p>
          <a:p>
            <a:r>
              <a:rPr lang="en-US" dirty="0"/>
              <a:t>But: we cannot do it all, we cannot foresee it all!</a:t>
            </a:r>
          </a:p>
          <a:p>
            <a:r>
              <a:rPr lang="en-US" dirty="0"/>
              <a:t>Need to involve intelligent tools aiding the scientist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48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5</a:t>
            </a:r>
            <a:r>
              <a:rPr lang="en-US" baseline="30000" dirty="0"/>
              <a:t>th</a:t>
            </a:r>
            <a:r>
              <a:rPr lang="en-US" dirty="0"/>
              <a:t> Paradigm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Next step: not just discovery but experiment design!!!</a:t>
            </a:r>
          </a:p>
          <a:p>
            <a:endParaRPr lang="en-US" dirty="0"/>
          </a:p>
          <a:p>
            <a:r>
              <a:rPr lang="en-US" dirty="0"/>
              <a:t>Probabilistic approach to everything</a:t>
            </a:r>
          </a:p>
          <a:p>
            <a:r>
              <a:rPr lang="en-US" dirty="0"/>
              <a:t>Accelerated design cycles</a:t>
            </a:r>
          </a:p>
          <a:p>
            <a:r>
              <a:rPr lang="en-US" dirty="0"/>
              <a:t>Clear cost function driving tradeoffs</a:t>
            </a:r>
          </a:p>
          <a:p>
            <a:r>
              <a:rPr lang="en-US" dirty="0"/>
              <a:t>How to find and collect the </a:t>
            </a:r>
            <a:r>
              <a:rPr lang="en-US" b="1" dirty="0"/>
              <a:t>more relevant</a:t>
            </a:r>
            <a:r>
              <a:rPr lang="en-US" dirty="0"/>
              <a:t> data?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i="1" dirty="0"/>
              <a:t>The systematic involvement of computational statistics and optimizations in the design of the next generation of “experiments”:</a:t>
            </a:r>
          </a:p>
          <a:p>
            <a:pPr marL="457200" lvl="1" indent="0">
              <a:buNone/>
            </a:pPr>
            <a:r>
              <a:rPr lang="en-US" b="1" dirty="0"/>
              <a:t>prediction/Inference/UQ + design/synthesis/fabrication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05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is Sparse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natural processes are dominated by a few processes and described by a sparse set of parameters</a:t>
            </a:r>
          </a:p>
          <a:p>
            <a:r>
              <a:rPr lang="en-US" dirty="0"/>
              <a:t>Compressed Sensing has emerged to identify in high dimensional data sets the underlying sparse representation (Candes, </a:t>
            </a:r>
            <a:r>
              <a:rPr lang="en-US" dirty="0" err="1"/>
              <a:t>Donoho</a:t>
            </a:r>
            <a:r>
              <a:rPr lang="en-US" dirty="0"/>
              <a:t>, Tao, et al)</a:t>
            </a:r>
          </a:p>
          <a:p>
            <a:r>
              <a:rPr lang="en-US" dirty="0"/>
              <a:t>This enables signal reconstruction with much less data!</a:t>
            </a:r>
          </a:p>
          <a:p>
            <a:r>
              <a:rPr lang="en-US" dirty="0"/>
              <a:t>The resolution depends not on the pixel count but on the information content of an image…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2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Sensing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sparse signal sampled randomly in Fourier space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38401" y="2438401"/>
          <a:ext cx="7754957" cy="359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16965000" imgH="7872840" progId="Photoshop.Image.10">
                  <p:embed/>
                </p:oleObj>
              </mc:Choice>
              <mc:Fallback>
                <p:oleObj name="Image" r:id="rId3" imgW="16965000" imgH="7872840" progId="Photoshop.Image.1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1" y="2438401"/>
                        <a:ext cx="7754957" cy="359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9400" y="623383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Donoho</a:t>
            </a:r>
            <a:r>
              <a:rPr lang="en-US" dirty="0"/>
              <a:t>, Candes, Tao…</a:t>
            </a:r>
          </a:p>
        </p:txBody>
      </p:sp>
    </p:spTree>
    <p:extLst>
      <p:ext uri="{BB962C8B-B14F-4D97-AF65-F5344CB8AC3E}">
        <p14:creationId xmlns:p14="http://schemas.microsoft.com/office/powerpoint/2010/main" val="1906205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Broad sociological changes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Convergence of Physical and Life Sciences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Data collection in ever larger collaborations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Virtual Observatories: CERN, IVOA, NCBI, NEON, OOI,…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Analysis decoupled, off archived data by smaller groups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Emergence of  the citizen/internet scientist (</a:t>
            </a:r>
            <a:r>
              <a:rPr lang="en-US" dirty="0" err="1"/>
              <a:t>GalaxyZoo</a:t>
            </a:r>
            <a:r>
              <a:rPr lang="en-US" dirty="0"/>
              <a:t>…)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Need to start training the next generations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П-shaped </a:t>
            </a:r>
            <a:r>
              <a:rPr lang="en-US" dirty="0" err="1"/>
              <a:t>vs</a:t>
            </a:r>
            <a:r>
              <a:rPr lang="en-US" dirty="0"/>
              <a:t> I- and T-shaped people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Early involvement in “Computational thinking”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endParaRPr lang="en-US" dirty="0"/>
          </a:p>
          <a:p>
            <a:pPr>
              <a:buFontTx/>
              <a:buNone/>
            </a:pPr>
            <a:endParaRPr lang="en-US" sz="3200" dirty="0"/>
          </a:p>
        </p:txBody>
      </p:sp>
      <p:pic>
        <p:nvPicPr>
          <p:cNvPr id="4198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257801"/>
            <a:ext cx="2317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 descr="http://www.ornl.gov/sci/techresources/Human_Genome/images/head/NEW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5181601"/>
            <a:ext cx="9223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sdss-mai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334000"/>
            <a:ext cx="7953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1" y="5257800"/>
            <a:ext cx="12096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66452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8229600" cy="4572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Science is increasingly driven by data (big and small)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Changing sociology – surveys analyzed by individuals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From hypothesis-driven to data-driven science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We need new instruments: “microscopes” and “telescopes” for data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There is a major challenge on the “long tail”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A new, Fourth Paradigm of Science is emerging…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dirty="0"/>
              <a:t>SDSS has been at the cusp of this transition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2432329" y="235337"/>
            <a:ext cx="7886700" cy="99417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latin typeface="+mn-lt"/>
              </a:rPr>
              <a:t>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Sloan Digital Sky Survey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idx="1"/>
          </p:nvPr>
        </p:nvSpPr>
        <p:spPr>
          <a:xfrm>
            <a:off x="2096325" y="1551389"/>
            <a:ext cx="4991795" cy="18478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  <a:spcAft>
                <a:spcPts val="450"/>
              </a:spcAft>
              <a:buNone/>
            </a:pPr>
            <a:r>
              <a:rPr lang="en-US" sz="1950" dirty="0"/>
              <a:t>     “</a:t>
            </a:r>
            <a:r>
              <a:rPr lang="en-US" sz="1950" b="1" dirty="0"/>
              <a:t>The Cosmic Genome Project</a:t>
            </a:r>
            <a:r>
              <a:rPr lang="en-US" sz="1950" dirty="0"/>
              <a:t>”</a:t>
            </a:r>
          </a:p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950" dirty="0"/>
              <a:t>Started in 1992, SDSS-II finished in 2008</a:t>
            </a:r>
          </a:p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950" dirty="0"/>
              <a:t>Data is entirely public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50" dirty="0">
                <a:solidFill>
                  <a:srgbClr val="0070C0"/>
                </a:solidFill>
              </a:rPr>
              <a:t>5 </a:t>
            </a:r>
            <a:r>
              <a:rPr lang="en-US" sz="1950" dirty="0" err="1">
                <a:solidFill>
                  <a:srgbClr val="0070C0"/>
                </a:solidFill>
              </a:rPr>
              <a:t>Tpix</a:t>
            </a:r>
            <a:r>
              <a:rPr lang="en-US" sz="1950" dirty="0">
                <a:solidFill>
                  <a:srgbClr val="0070C0"/>
                </a:solidFill>
              </a:rPr>
              <a:t> of sky, 100TB processed data</a:t>
            </a:r>
          </a:p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950" dirty="0"/>
              <a:t>Database built at JHU </a:t>
            </a:r>
          </a:p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950" dirty="0"/>
              <a:t>Project marked a transition in astronomy</a:t>
            </a:r>
          </a:p>
          <a:p>
            <a:pPr lvl="1">
              <a:lnSpc>
                <a:spcPct val="80000"/>
              </a:lnSpc>
              <a:spcBef>
                <a:spcPts val="375"/>
              </a:spcBef>
            </a:pPr>
            <a:r>
              <a:rPr lang="en-US" sz="1950" dirty="0">
                <a:solidFill>
                  <a:srgbClr val="0070C0"/>
                </a:solidFill>
              </a:rPr>
              <a:t>From manufacturing to mass production of scientific data</a:t>
            </a:r>
          </a:p>
          <a:p>
            <a:pPr marL="0" indent="0">
              <a:lnSpc>
                <a:spcPct val="80000"/>
              </a:lnSpc>
              <a:spcBef>
                <a:spcPts val="375"/>
              </a:spcBef>
              <a:buNone/>
            </a:pPr>
            <a:endParaRPr lang="en-US" sz="1950" dirty="0"/>
          </a:p>
          <a:p>
            <a:pPr>
              <a:lnSpc>
                <a:spcPct val="80000"/>
              </a:lnSpc>
              <a:spcBef>
                <a:spcPts val="375"/>
              </a:spcBef>
            </a:pPr>
            <a:endParaRPr lang="en-US" sz="1950" dirty="0"/>
          </a:p>
        </p:txBody>
      </p:sp>
      <p:pic>
        <p:nvPicPr>
          <p:cNvPr id="1029" name="Picture 6" descr="sdss-mai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7401" y="219764"/>
            <a:ext cx="739379" cy="92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2838451" y="4400550"/>
            <a:ext cx="2963300" cy="1365550"/>
            <a:chOff x="914400" y="4572000"/>
            <a:chExt cx="4684559" cy="2158741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914400" y="4572000"/>
            <a:ext cx="2223516" cy="2157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Image" r:id="rId4" imgW="9085714" imgH="8828571" progId="">
                    <p:embed/>
                  </p:oleObj>
                </mc:Choice>
                <mc:Fallback>
                  <p:oleObj name="Image" r:id="rId4" imgW="9085714" imgH="8828571" progId="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572000"/>
                          <a:ext cx="2223516" cy="21579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091"/>
            <a:stretch>
              <a:fillRect/>
            </a:stretch>
          </p:blipFill>
          <p:spPr bwMode="auto">
            <a:xfrm>
              <a:off x="3146603" y="4572157"/>
              <a:ext cx="2452356" cy="215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6208363" y="2030106"/>
            <a:ext cx="4457700" cy="3970644"/>
            <a:chOff x="5552268" y="1393669"/>
            <a:chExt cx="5943600" cy="5294192"/>
          </a:xfrm>
        </p:grpSpPr>
        <p:sp>
          <p:nvSpPr>
            <p:cNvPr id="8" name="Content Placeholder 5">
              <a:extLst>
                <a:ext uri="{FF2B5EF4-FFF2-40B4-BE49-F238E27FC236}">
                  <a16:creationId xmlns:a16="http://schemas.microsoft.com/office/drawing/2014/main" id="{A51C56D1-708D-4795-B0B5-8107FA67AB51}"/>
                </a:ext>
              </a:extLst>
            </p:cNvPr>
            <p:cNvSpPr txBox="1">
              <a:spLocks/>
            </p:cNvSpPr>
            <p:nvPr/>
          </p:nvSpPr>
          <p:spPr>
            <a:xfrm>
              <a:off x="5552268" y="4401861"/>
              <a:ext cx="5943600" cy="228600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375"/>
                </a:spcBef>
                <a:buNone/>
              </a:pPr>
              <a:r>
                <a:rPr lang="en-US" sz="1800" b="1" dirty="0" err="1">
                  <a:cs typeface="Arial" pitchFamily="34" charset="0"/>
                </a:rPr>
                <a:t>SkyServer</a:t>
              </a:r>
              <a:endParaRPr lang="en-US" sz="1800" b="1" dirty="0">
                <a:cs typeface="Arial" pitchFamily="34" charset="0"/>
              </a:endParaRPr>
            </a:p>
            <a:p>
              <a:pPr marL="396479" lvl="1" indent="-179785">
                <a:lnSpc>
                  <a:spcPct val="80000"/>
                </a:lnSpc>
              </a:pPr>
              <a:r>
                <a:rPr lang="en-US" sz="1800" dirty="0">
                  <a:cs typeface="Arial" pitchFamily="34" charset="0"/>
                </a:rPr>
                <a:t>4B web hits, 554M SQL queries</a:t>
              </a:r>
            </a:p>
            <a:p>
              <a:pPr marL="396479" lvl="1" indent="-179785">
                <a:lnSpc>
                  <a:spcPct val="80000"/>
                </a:lnSpc>
              </a:pPr>
              <a:r>
                <a:rPr lang="en-US" sz="1800" dirty="0">
                  <a:cs typeface="Arial" pitchFamily="34" charset="0"/>
                </a:rPr>
                <a:t>9,000+ papers and 500K+ citations </a:t>
              </a:r>
            </a:p>
            <a:p>
              <a:pPr marL="396479" lvl="1" indent="-179785">
                <a:lnSpc>
                  <a:spcPct val="80000"/>
                </a:lnSpc>
              </a:pPr>
              <a:r>
                <a:rPr lang="en-US" sz="1800" dirty="0">
                  <a:cs typeface="Arial" pitchFamily="34" charset="0"/>
                </a:rPr>
                <a:t>7M distinct users vs. 15K astronomers</a:t>
              </a:r>
            </a:p>
            <a:p>
              <a:pPr marL="396479" lvl="1" indent="-179785">
                <a:lnSpc>
                  <a:spcPct val="80000"/>
                </a:lnSpc>
              </a:pPr>
              <a:r>
                <a:rPr lang="en-US" sz="1800" dirty="0">
                  <a:cs typeface="Arial" pitchFamily="34" charset="0"/>
                </a:rPr>
                <a:t>Emergence of the </a:t>
              </a:r>
              <a:r>
                <a:rPr lang="en-US" sz="1800" i="1" dirty="0">
                  <a:solidFill>
                    <a:srgbClr val="0070C0"/>
                  </a:solidFill>
                  <a:cs typeface="Arial" pitchFamily="34" charset="0"/>
                </a:rPr>
                <a:t>“Internet Scientist”</a:t>
              </a:r>
            </a:p>
            <a:p>
              <a:pPr marL="396479" lvl="1" indent="-179785">
                <a:lnSpc>
                  <a:spcPct val="80000"/>
                </a:lnSpc>
              </a:pPr>
              <a:r>
                <a:rPr lang="en-US" sz="1800" dirty="0">
                  <a:cs typeface="Arial" pitchFamily="34" charset="0"/>
                </a:rPr>
                <a:t>World’s  most used astronomy facility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955279" y="1393669"/>
              <a:ext cx="4184472" cy="2627192"/>
              <a:chOff x="6955279" y="1393669"/>
              <a:chExt cx="4184472" cy="2627192"/>
            </a:xfrm>
          </p:grpSpPr>
          <p:graphicFrame>
            <p:nvGraphicFramePr>
              <p:cNvPr id="9" name="Object 2"/>
              <p:cNvGraphicFramePr>
                <a:graphicFrameLocks noChangeAspect="1"/>
              </p:cNvGraphicFramePr>
              <p:nvPr/>
            </p:nvGraphicFramePr>
            <p:xfrm>
              <a:off x="8047550" y="1393669"/>
              <a:ext cx="3092201" cy="2627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" name="Image" r:id="rId7" imgW="9993651" imgH="8063492" progId="">
                      <p:embed/>
                    </p:oleObj>
                  </mc:Choice>
                  <mc:Fallback>
                    <p:oleObj name="Image" r:id="rId7" imgW="9993651" imgH="8063492" progId="">
                      <p:embed/>
                      <p:pic>
                        <p:nvPicPr>
                          <p:cNvPr id="9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47550" y="1393669"/>
                            <a:ext cx="3092201" cy="2627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0" name="Picture 9" descr="jimgray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955279" y="1393669"/>
                <a:ext cx="823318" cy="13716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955279" y="2873532"/>
                <a:ext cx="822369" cy="3077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/>
                  <a:t>Jim Gray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68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SDSS Genealogy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981201" y="2362201"/>
            <a:ext cx="8518525" cy="3749675"/>
            <a:chOff x="457200" y="2362200"/>
            <a:chExt cx="8518525" cy="37496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070725" y="4419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VO Services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508125" y="3338513"/>
              <a:ext cx="914400" cy="5476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Life Under Your Feet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17525" y="3338513"/>
              <a:ext cx="914400" cy="5476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Onco</a:t>
              </a:r>
              <a:br>
                <a:rPr lang="en-US" sz="1050" dirty="0">
                  <a:solidFill>
                    <a:schemeClr val="tx1"/>
                  </a:solidFill>
                </a:rPr>
              </a:br>
              <a:r>
                <a:rPr lang="en-US" sz="1050" dirty="0">
                  <a:solidFill>
                    <a:schemeClr val="tx1"/>
                  </a:solidFill>
                </a:rPr>
                <a:t>Space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2819400" y="3352800"/>
              <a:ext cx="914400" cy="54927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CASJobs MyDB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819400" y="2362200"/>
              <a:ext cx="914400" cy="54927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SDSS</a:t>
              </a:r>
              <a:r>
                <a:rPr lang="en-US" sz="1050" b="1" dirty="0"/>
                <a:t> </a:t>
              </a:r>
              <a:r>
                <a:rPr lang="en-US" sz="1050" b="1" dirty="0">
                  <a:solidFill>
                    <a:schemeClr val="tx1"/>
                  </a:solidFill>
                </a:rPr>
                <a:t>SkyServer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013325" y="3352800"/>
              <a:ext cx="1006475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Turbulence DB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556125" y="5562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Milky Way Laboratory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574925" y="5562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INDRA Simulation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8061325" y="3338513"/>
              <a:ext cx="914400" cy="5476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SkyQuery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8061325" y="4419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Open SkyQuery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5546725" y="5562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MHD DB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57200" y="4419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JHU 1K Genomes</a:t>
              </a:r>
            </a:p>
          </p:txBody>
        </p:sp>
        <p:cxnSp>
          <p:nvCxnSpPr>
            <p:cNvPr id="17" name="Curved Connector 20"/>
            <p:cNvCxnSpPr>
              <a:stCxn id="9" idx="1"/>
              <a:endCxn id="6" idx="0"/>
            </p:cNvCxnSpPr>
            <p:nvPr/>
          </p:nvCxnSpPr>
          <p:spPr bwMode="auto">
            <a:xfrm rot="10800000" flipV="1">
              <a:off x="1965325" y="2636838"/>
              <a:ext cx="854075" cy="701675"/>
            </a:xfrm>
            <a:prstGeom prst="curvedConnector2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22"/>
            <p:cNvCxnSpPr>
              <a:stCxn id="9" idx="1"/>
              <a:endCxn id="7" idx="0"/>
            </p:cNvCxnSpPr>
            <p:nvPr/>
          </p:nvCxnSpPr>
          <p:spPr bwMode="auto">
            <a:xfrm rot="10800000" flipV="1">
              <a:off x="974725" y="2636838"/>
              <a:ext cx="1844675" cy="701675"/>
            </a:xfrm>
            <a:prstGeom prst="curvedConnector2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10" idx="2"/>
              <a:endCxn id="15" idx="0"/>
            </p:cNvCxnSpPr>
            <p:nvPr/>
          </p:nvCxnSpPr>
          <p:spPr bwMode="auto">
            <a:xfrm rot="16200000" flipH="1">
              <a:off x="4929981" y="4488657"/>
              <a:ext cx="1660525" cy="487362"/>
            </a:xfrm>
            <a:prstGeom prst="curvedConnector3">
              <a:avLst>
                <a:gd name="adj1" fmla="val 91510"/>
              </a:avLst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10" idx="2"/>
              <a:endCxn id="11" idx="0"/>
            </p:cNvCxnSpPr>
            <p:nvPr/>
          </p:nvCxnSpPr>
          <p:spPr bwMode="auto">
            <a:xfrm rot="5400000">
              <a:off x="4434681" y="4480719"/>
              <a:ext cx="1660525" cy="503238"/>
            </a:xfrm>
            <a:prstGeom prst="curvedConnector3">
              <a:avLst>
                <a:gd name="adj1" fmla="val 87900"/>
              </a:avLst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9" idx="2"/>
              <a:endCxn id="8" idx="0"/>
            </p:cNvCxnSpPr>
            <p:nvPr/>
          </p:nvCxnSpPr>
          <p:spPr bwMode="auto">
            <a:xfrm rot="5400000">
              <a:off x="3055937" y="3132138"/>
              <a:ext cx="441325" cy="127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46"/>
            <p:cNvCxnSpPr>
              <a:stCxn id="9" idx="3"/>
              <a:endCxn id="13" idx="0"/>
            </p:cNvCxnSpPr>
            <p:nvPr/>
          </p:nvCxnSpPr>
          <p:spPr bwMode="auto">
            <a:xfrm>
              <a:off x="3733800" y="2636838"/>
              <a:ext cx="4784725" cy="701675"/>
            </a:xfrm>
            <a:prstGeom prst="curvedConnector2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3" idx="2"/>
              <a:endCxn id="14" idx="0"/>
            </p:cNvCxnSpPr>
            <p:nvPr/>
          </p:nvCxnSpPr>
          <p:spPr bwMode="auto">
            <a:xfrm rot="5400000">
              <a:off x="8251825" y="4152900"/>
              <a:ext cx="533400" cy="127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13" idx="2"/>
              <a:endCxn id="5" idx="0"/>
            </p:cNvCxnSpPr>
            <p:nvPr/>
          </p:nvCxnSpPr>
          <p:spPr bwMode="auto">
            <a:xfrm rot="5400000">
              <a:off x="7756525" y="3657600"/>
              <a:ext cx="533400" cy="990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24"/>
            <p:cNvCxnSpPr>
              <a:stCxn id="9" idx="3"/>
              <a:endCxn id="45" idx="0"/>
            </p:cNvCxnSpPr>
            <p:nvPr/>
          </p:nvCxnSpPr>
          <p:spPr bwMode="auto">
            <a:xfrm>
              <a:off x="3733800" y="2636838"/>
              <a:ext cx="746125" cy="715962"/>
            </a:xfrm>
            <a:prstGeom prst="curvedConnector2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8" idx="2"/>
              <a:endCxn id="16" idx="0"/>
            </p:cNvCxnSpPr>
            <p:nvPr/>
          </p:nvCxnSpPr>
          <p:spPr bwMode="auto">
            <a:xfrm rot="5400000">
              <a:off x="1836737" y="2979738"/>
              <a:ext cx="517525" cy="23622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 bwMode="auto">
            <a:xfrm>
              <a:off x="2438400" y="4419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Pan-STARRS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70725" y="3338513"/>
              <a:ext cx="914400" cy="5476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Hubble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Legacy Arch</a:t>
              </a:r>
            </a:p>
          </p:txBody>
        </p:sp>
        <p:cxnSp>
          <p:nvCxnSpPr>
            <p:cNvPr id="29" name="Shape 28"/>
            <p:cNvCxnSpPr>
              <a:stCxn id="9" idx="3"/>
              <a:endCxn id="28" idx="0"/>
            </p:cNvCxnSpPr>
            <p:nvPr/>
          </p:nvCxnSpPr>
          <p:spPr bwMode="auto">
            <a:xfrm>
              <a:off x="3733800" y="2636838"/>
              <a:ext cx="3794125" cy="701675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 bwMode="auto">
            <a:xfrm>
              <a:off x="6537325" y="5562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VO Footprint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7604125" y="5562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VO Spectrum</a:t>
              </a:r>
            </a:p>
          </p:txBody>
        </p:sp>
        <p:cxnSp>
          <p:nvCxnSpPr>
            <p:cNvPr id="32" name="Curved Connector 31"/>
            <p:cNvCxnSpPr>
              <a:stCxn id="5" idx="2"/>
              <a:endCxn id="30" idx="0"/>
            </p:cNvCxnSpPr>
            <p:nvPr/>
          </p:nvCxnSpPr>
          <p:spPr bwMode="auto">
            <a:xfrm rot="5400000">
              <a:off x="6964362" y="4999038"/>
              <a:ext cx="593725" cy="5334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5" idx="2"/>
              <a:endCxn id="31" idx="0"/>
            </p:cNvCxnSpPr>
            <p:nvPr/>
          </p:nvCxnSpPr>
          <p:spPr bwMode="auto">
            <a:xfrm rot="16200000" flipH="1">
              <a:off x="7497762" y="4999038"/>
              <a:ext cx="593725" cy="5334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 bwMode="auto">
            <a:xfrm>
              <a:off x="6080125" y="3338513"/>
              <a:ext cx="914400" cy="5476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Super COSMOS</a:t>
              </a:r>
            </a:p>
          </p:txBody>
        </p:sp>
        <p:cxnSp>
          <p:nvCxnSpPr>
            <p:cNvPr id="35" name="Curved Connector 227"/>
            <p:cNvCxnSpPr>
              <a:stCxn id="9" idx="3"/>
              <a:endCxn id="34" idx="0"/>
            </p:cNvCxnSpPr>
            <p:nvPr/>
          </p:nvCxnSpPr>
          <p:spPr bwMode="auto">
            <a:xfrm>
              <a:off x="3733800" y="2636838"/>
              <a:ext cx="2803525" cy="701675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 bwMode="auto">
            <a:xfrm>
              <a:off x="3413125" y="4419600"/>
              <a:ext cx="973138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Millennium</a:t>
              </a:r>
            </a:p>
          </p:txBody>
        </p:sp>
        <p:cxnSp>
          <p:nvCxnSpPr>
            <p:cNvPr id="37" name="Curved Connector 36"/>
            <p:cNvCxnSpPr>
              <a:stCxn id="36" idx="2"/>
              <a:endCxn id="11" idx="0"/>
            </p:cNvCxnSpPr>
            <p:nvPr/>
          </p:nvCxnSpPr>
          <p:spPr bwMode="auto">
            <a:xfrm rot="16200000" flipH="1">
              <a:off x="4160044" y="4709319"/>
              <a:ext cx="593725" cy="1112837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 bwMode="auto">
            <a:xfrm>
              <a:off x="3565525" y="5562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Potsdam</a:t>
              </a:r>
            </a:p>
          </p:txBody>
        </p:sp>
        <p:cxnSp>
          <p:nvCxnSpPr>
            <p:cNvPr id="39" name="Curved Connector 38"/>
            <p:cNvCxnSpPr>
              <a:stCxn id="36" idx="2"/>
              <a:endCxn id="38" idx="0"/>
            </p:cNvCxnSpPr>
            <p:nvPr/>
          </p:nvCxnSpPr>
          <p:spPr bwMode="auto">
            <a:xfrm rot="16200000" flipH="1">
              <a:off x="3664744" y="5204619"/>
              <a:ext cx="593725" cy="122237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 bwMode="auto">
            <a:xfrm>
              <a:off x="4435475" y="4419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Palomar QUEST</a:t>
              </a:r>
            </a:p>
          </p:txBody>
        </p:sp>
        <p:cxnSp>
          <p:nvCxnSpPr>
            <p:cNvPr id="41" name="Shape 339"/>
            <p:cNvCxnSpPr>
              <a:stCxn id="8" idx="2"/>
              <a:endCxn id="40" idx="0"/>
            </p:cNvCxnSpPr>
            <p:nvPr/>
          </p:nvCxnSpPr>
          <p:spPr bwMode="auto">
            <a:xfrm rot="16200000" flipH="1">
              <a:off x="3825875" y="3352800"/>
              <a:ext cx="517525" cy="161607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8" idx="2"/>
              <a:endCxn id="27" idx="0"/>
            </p:cNvCxnSpPr>
            <p:nvPr/>
          </p:nvCxnSpPr>
          <p:spPr bwMode="auto">
            <a:xfrm rot="5400000">
              <a:off x="2827337" y="3970338"/>
              <a:ext cx="517525" cy="3810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 bwMode="auto">
            <a:xfrm>
              <a:off x="1447800" y="4419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GALEX</a:t>
              </a:r>
            </a:p>
          </p:txBody>
        </p:sp>
        <p:cxnSp>
          <p:nvCxnSpPr>
            <p:cNvPr id="44" name="Curved Connector 440"/>
            <p:cNvCxnSpPr>
              <a:stCxn id="9" idx="3"/>
              <a:endCxn id="10" idx="0"/>
            </p:cNvCxnSpPr>
            <p:nvPr/>
          </p:nvCxnSpPr>
          <p:spPr bwMode="auto">
            <a:xfrm>
              <a:off x="3733800" y="2636838"/>
              <a:ext cx="1782763" cy="715962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 bwMode="auto">
            <a:xfrm>
              <a:off x="4022725" y="33528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GalaxyZoo</a:t>
              </a:r>
            </a:p>
          </p:txBody>
        </p:sp>
        <p:cxnSp>
          <p:nvCxnSpPr>
            <p:cNvPr id="46" name="Curved Connector 45"/>
            <p:cNvCxnSpPr>
              <a:stCxn id="8" idx="2"/>
              <a:endCxn id="36" idx="0"/>
            </p:cNvCxnSpPr>
            <p:nvPr/>
          </p:nvCxnSpPr>
          <p:spPr bwMode="auto">
            <a:xfrm rot="16200000" flipH="1">
              <a:off x="3329781" y="3848894"/>
              <a:ext cx="517525" cy="62388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stCxn id="8" idx="2"/>
              <a:endCxn id="43" idx="0"/>
            </p:cNvCxnSpPr>
            <p:nvPr/>
          </p:nvCxnSpPr>
          <p:spPr bwMode="auto">
            <a:xfrm rot="5400000">
              <a:off x="2332037" y="3475038"/>
              <a:ext cx="517525" cy="1371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36" idx="2"/>
              <a:endCxn id="12" idx="0"/>
            </p:cNvCxnSpPr>
            <p:nvPr/>
          </p:nvCxnSpPr>
          <p:spPr bwMode="auto">
            <a:xfrm rot="5400000">
              <a:off x="3169444" y="4831556"/>
              <a:ext cx="593725" cy="86836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 bwMode="auto">
            <a:xfrm>
              <a:off x="6080125" y="4419600"/>
              <a:ext cx="914400" cy="5492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UKIDDS</a:t>
              </a:r>
            </a:p>
          </p:txBody>
        </p:sp>
        <p:cxnSp>
          <p:nvCxnSpPr>
            <p:cNvPr id="50" name="Curved Connector 49"/>
            <p:cNvCxnSpPr>
              <a:stCxn id="34" idx="2"/>
              <a:endCxn id="49" idx="0"/>
            </p:cNvCxnSpPr>
            <p:nvPr/>
          </p:nvCxnSpPr>
          <p:spPr bwMode="auto">
            <a:xfrm rot="5400000">
              <a:off x="6270625" y="4152900"/>
              <a:ext cx="533400" cy="127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4191000" y="1447800"/>
            <a:ext cx="1219200" cy="920750"/>
            <a:chOff x="2667000" y="1447800"/>
            <a:chExt cx="1219200" cy="920749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2667000" y="1447800"/>
              <a:ext cx="1219200" cy="54927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Terra Server</a:t>
              </a:r>
            </a:p>
          </p:txBody>
        </p:sp>
        <p:cxnSp>
          <p:nvCxnSpPr>
            <p:cNvPr id="52" name="Curved Connector 51"/>
            <p:cNvCxnSpPr>
              <a:stCxn id="51" idx="2"/>
              <a:endCxn id="9" idx="0"/>
            </p:cNvCxnSpPr>
            <p:nvPr/>
          </p:nvCxnSpPr>
          <p:spPr bwMode="auto">
            <a:xfrm rot="5400000">
              <a:off x="3094037" y="2179637"/>
              <a:ext cx="365125" cy="127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 HPC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HPC is an instrument in its own right</a:t>
            </a:r>
          </a:p>
          <a:p>
            <a:r>
              <a:rPr lang="en-US" dirty="0"/>
              <a:t>Largest simulations approach petabytes</a:t>
            </a:r>
          </a:p>
          <a:p>
            <a:pPr lvl="1"/>
            <a:r>
              <a:rPr lang="en-US" dirty="0"/>
              <a:t>from supernovae to turbulence, biology and brain modeling</a:t>
            </a:r>
          </a:p>
          <a:p>
            <a:r>
              <a:rPr lang="en-US" dirty="0"/>
              <a:t>Need public access to the best and latest through interactive numerical laboratories</a:t>
            </a:r>
          </a:p>
          <a:p>
            <a:r>
              <a:rPr lang="en-US" dirty="0"/>
              <a:t>Creates new challenges in</a:t>
            </a:r>
          </a:p>
          <a:p>
            <a:pPr lvl="1"/>
            <a:r>
              <a:rPr lang="en-US" dirty="0"/>
              <a:t>How to move the petabytes of data (high speed networking)</a:t>
            </a:r>
          </a:p>
          <a:p>
            <a:pPr lvl="1"/>
            <a:r>
              <a:rPr lang="en-US" dirty="0"/>
              <a:t>How to look at it (render on top of the data, drive remotely)</a:t>
            </a:r>
          </a:p>
          <a:p>
            <a:pPr lvl="1"/>
            <a:r>
              <a:rPr lang="en-US" dirty="0"/>
              <a:t>How to interface (smart sensors, immersive analysis)</a:t>
            </a:r>
          </a:p>
          <a:p>
            <a:pPr lvl="1"/>
            <a:r>
              <a:rPr lang="en-US" dirty="0"/>
              <a:t>How to analyze (value added services, analytics, … )</a:t>
            </a:r>
          </a:p>
          <a:p>
            <a:pPr lvl="1"/>
            <a:r>
              <a:rPr lang="en-US" dirty="0"/>
              <a:t>Architectures  (supercomputers, DB servers, ??)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Immersive Turbulence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sz="2000" i="1" dirty="0"/>
              <a:t>“… the last unsolved problem of classical physics…” </a:t>
            </a:r>
          </a:p>
          <a:p>
            <a:pPr eaLnBrk="1" hangingPunct="1">
              <a:buNone/>
            </a:pPr>
            <a:endParaRPr lang="en-US" sz="2000" i="1" dirty="0"/>
          </a:p>
          <a:p>
            <a:pPr eaLnBrk="1" hangingPunct="1"/>
            <a:r>
              <a:rPr lang="en-US" b="1" dirty="0"/>
              <a:t>Understand the nature of turbulence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</a:rPr>
              <a:t>Consecutive snapshots of a large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simulation of turbulence: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1024</a:t>
            </a:r>
            <a:r>
              <a:rPr lang="en-US" baseline="30000" dirty="0">
                <a:solidFill>
                  <a:schemeClr val="accent2"/>
                </a:solidFill>
              </a:rPr>
              <a:t>4</a:t>
            </a:r>
            <a:r>
              <a:rPr lang="en-US" dirty="0">
                <a:solidFill>
                  <a:schemeClr val="accent2"/>
                </a:solidFill>
              </a:rPr>
              <a:t> =&gt; 30 Terabytes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</a:rPr>
              <a:t>Treat it as an experiment, </a:t>
            </a:r>
            <a:r>
              <a:rPr lang="en-US" b="1" dirty="0">
                <a:solidFill>
                  <a:schemeClr val="accent2"/>
                </a:solidFill>
              </a:rPr>
              <a:t>play</a:t>
            </a:r>
            <a:r>
              <a:rPr lang="en-US" dirty="0">
                <a:solidFill>
                  <a:schemeClr val="accent2"/>
                </a:solidFill>
              </a:rPr>
              <a:t> with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the database! </a:t>
            </a:r>
          </a:p>
          <a:p>
            <a:pPr lvl="1" eaLnBrk="1" hangingPunct="1"/>
            <a:r>
              <a:rPr lang="en-US" b="1" dirty="0">
                <a:solidFill>
                  <a:schemeClr val="accent2"/>
                </a:solidFill>
              </a:rPr>
              <a:t>Shoot test particles </a:t>
            </a:r>
            <a:r>
              <a:rPr lang="en-US" dirty="0">
                <a:solidFill>
                  <a:schemeClr val="accent2"/>
                </a:solidFill>
              </a:rPr>
              <a:t>(sensors) from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your laptop into the simulation,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like in the movie Twister</a:t>
            </a:r>
          </a:p>
          <a:p>
            <a:pPr eaLnBrk="1" hangingPunct="1"/>
            <a:r>
              <a:rPr lang="en-US" b="1" dirty="0"/>
              <a:t>New paradigm</a:t>
            </a:r>
            <a:r>
              <a:rPr lang="en-US" dirty="0"/>
              <a:t> for analyzing simulations!</a:t>
            </a:r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91140" name="Text Box 7"/>
          <p:cNvSpPr txBox="1">
            <a:spLocks noChangeArrowheads="1"/>
          </p:cNvSpPr>
          <p:nvPr/>
        </p:nvSpPr>
        <p:spPr bwMode="auto">
          <a:xfrm>
            <a:off x="1905000" y="6292851"/>
            <a:ext cx="944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with C. Meneveau, S. Chen (Mech. E), G. Eyink (Applied Math), R. Burns (CS)</a:t>
            </a:r>
          </a:p>
        </p:txBody>
      </p:sp>
      <p:pic>
        <p:nvPicPr>
          <p:cNvPr id="91141" name="Picture 4" descr="dissi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1" y="4572000"/>
            <a:ext cx="2229239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Screen shot 2010-03-17 at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2959100"/>
            <a:ext cx="2818304" cy="12319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Usage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47602" y="1600201"/>
            <a:ext cx="8820399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8400" y="5867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12 trillion “sensors” delivered to the community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Applications of ML to Turbulence</a:t>
            </a: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7094538" y="4664076"/>
            <a:ext cx="32258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40000"/>
              </a:spcBef>
            </a:pPr>
            <a:endParaRPr lang="en-US" altLang="en-US" dirty="0">
              <a:latin typeface="cmsy10" pitchFamily="34" charset="0"/>
            </a:endParaRPr>
          </a:p>
          <a:p>
            <a:pPr algn="l" eaLnBrk="0" hangingPunct="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clustering, </a:t>
            </a:r>
          </a:p>
          <a:p>
            <a:pPr algn="l" eaLnBrk="0" hangingPunct="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classification, </a:t>
            </a:r>
          </a:p>
          <a:p>
            <a:pPr algn="l" eaLnBrk="0" hangingPunct="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anomaly detection</a:t>
            </a:r>
          </a:p>
        </p:txBody>
      </p:sp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7" t="2303" r="2055" b="1128"/>
          <a:stretch>
            <a:fillRect/>
          </a:stretch>
        </p:blipFill>
        <p:spPr bwMode="auto">
          <a:xfrm>
            <a:off x="4505326" y="1393825"/>
            <a:ext cx="3571875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5443538" y="2468563"/>
            <a:ext cx="730250" cy="728662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6710363" y="2622551"/>
            <a:ext cx="538162" cy="6143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871663" y="5699125"/>
            <a:ext cx="2788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Similarity between regions</a:t>
            </a:r>
            <a:r>
              <a:rPr lang="en-US" altLang="en-US"/>
              <a:t> </a:t>
            </a:r>
            <a:endParaRPr lang="en-US" altLang="en-US" b="1"/>
          </a:p>
        </p:txBody>
      </p:sp>
      <p:sp>
        <p:nvSpPr>
          <p:cNvPr id="181258" name="AutoShape 10"/>
          <p:cNvSpPr>
            <a:spLocks noChangeArrowheads="1"/>
          </p:cNvSpPr>
          <p:nvPr/>
        </p:nvSpPr>
        <p:spPr bwMode="auto">
          <a:xfrm>
            <a:off x="5788026" y="5810250"/>
            <a:ext cx="766763" cy="306388"/>
          </a:xfrm>
          <a:prstGeom prst="rightArrow">
            <a:avLst>
              <a:gd name="adj1" fmla="val 50000"/>
              <a:gd name="adj2" fmla="val 62565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5443538" y="3505201"/>
            <a:ext cx="730250" cy="7286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6288088" y="3659188"/>
            <a:ext cx="730250" cy="728662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1" name="AutoShape 13"/>
          <p:cNvSpPr>
            <a:spLocks/>
          </p:cNvSpPr>
          <p:nvPr/>
        </p:nvSpPr>
        <p:spPr bwMode="auto">
          <a:xfrm>
            <a:off x="6710364" y="5195888"/>
            <a:ext cx="422275" cy="1498600"/>
          </a:xfrm>
          <a:prstGeom prst="leftBrace">
            <a:avLst>
              <a:gd name="adj1" fmla="val 2957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2" name="Rectangle 14"/>
          <p:cNvSpPr>
            <a:spLocks noChangeArrowheads="1"/>
          </p:cNvSpPr>
          <p:nvPr/>
        </p:nvSpPr>
        <p:spPr bwMode="auto">
          <a:xfrm>
            <a:off x="4713288" y="1624013"/>
            <a:ext cx="730250" cy="728662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rgbClr val="EAEAEA"/>
                </a:solidFill>
              </a:rPr>
              <a:t>?</a:t>
            </a: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5794375" y="4657725"/>
            <a:ext cx="9930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Vorticity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6400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J. Schneider, B. </a:t>
            </a:r>
            <a:r>
              <a:rPr lang="en-US" sz="2000" dirty="0" err="1"/>
              <a:t>Poczos</a:t>
            </a:r>
            <a:r>
              <a:rPr lang="en-US" sz="2000" dirty="0"/>
              <a:t>, CMU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624013"/>
            <a:ext cx="211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Renyi</a:t>
            </a:r>
            <a:r>
              <a:rPr lang="en-US" dirty="0"/>
              <a:t> divergence</a:t>
            </a:r>
          </a:p>
        </p:txBody>
      </p:sp>
    </p:spTree>
    <p:extLst>
      <p:ext uri="{BB962C8B-B14F-4D97-AF65-F5344CB8AC3E}">
        <p14:creationId xmlns:p14="http://schemas.microsoft.com/office/powerpoint/2010/main" val="310248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Cosmology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dirty="0"/>
              <a:t>Millennium DB is the poster child/ success story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Built by Gerard Lemson (now at JHU)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600 registered users, 17.3M queries, 287B rows</a:t>
            </a:r>
          </a:p>
          <a:p>
            <a:pPr algn="ctr">
              <a:spcBef>
                <a:spcPts val="400"/>
              </a:spcBef>
              <a:buNone/>
            </a:pPr>
            <a:r>
              <a:rPr lang="en-US" sz="2000" u="sng" dirty="0"/>
              <a:t>http://gavo.mpa-garching.mpg.de/Millennium/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Dec 2012 Workshop at MPA: 3 days, 50 people</a:t>
            </a:r>
          </a:p>
          <a:p>
            <a:pPr>
              <a:spcBef>
                <a:spcPts val="400"/>
              </a:spcBef>
            </a:pPr>
            <a:r>
              <a:rPr lang="en-US" dirty="0"/>
              <a:t>Data size and scalability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PB data sizes, trillion particles of dark matter</a:t>
            </a:r>
          </a:p>
          <a:p>
            <a:pPr>
              <a:spcBef>
                <a:spcPts val="400"/>
              </a:spcBef>
            </a:pPr>
            <a:r>
              <a:rPr lang="en-US" dirty="0"/>
              <a:t>Value added services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Localized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Rendering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Global analytics</a:t>
            </a:r>
          </a:p>
        </p:txBody>
      </p:sp>
      <p:pic>
        <p:nvPicPr>
          <p:cNvPr id="4" name="Picture 4" descr="BCG_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965556"/>
            <a:ext cx="2895600" cy="2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C471A163E004428E542DF7122E4426" ma:contentTypeVersion="7" ma:contentTypeDescription="Create a new document." ma:contentTypeScope="" ma:versionID="d566c65a3a2c31869367e90e0f7b2b90">
  <xsd:schema xmlns:xsd="http://www.w3.org/2001/XMLSchema" xmlns:xs="http://www.w3.org/2001/XMLSchema" xmlns:p="http://schemas.microsoft.com/office/2006/metadata/properties" xmlns:ns3="0ebcf68e-0dd4-4daa-9ce2-c3c7242b7c2b" xmlns:ns4="78256071-b0c6-4927-b7c7-3adc63346b83" targetNamespace="http://schemas.microsoft.com/office/2006/metadata/properties" ma:root="true" ma:fieldsID="f54a58f3c3178e86cdf6f08529fa28cd" ns3:_="" ns4:_="">
    <xsd:import namespace="0ebcf68e-0dd4-4daa-9ce2-c3c7242b7c2b"/>
    <xsd:import namespace="78256071-b0c6-4927-b7c7-3adc63346b8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cf68e-0dd4-4daa-9ce2-c3c7242b7c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56071-b0c6-4927-b7c7-3adc63346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53507B-2238-4FB0-82E5-68BE0375A3CD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78256071-b0c6-4927-b7c7-3adc63346b83"/>
    <ds:schemaRef ds:uri="http://schemas.microsoft.com/office/2006/metadata/properties"/>
    <ds:schemaRef ds:uri="http://purl.org/dc/elements/1.1/"/>
    <ds:schemaRef ds:uri="http://purl.org/dc/dcmitype/"/>
    <ds:schemaRef ds:uri="0ebcf68e-0dd4-4daa-9ce2-c3c7242b7c2b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75608D-90D4-424F-B169-2F317F83B1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bcf68e-0dd4-4daa-9ce2-c3c7242b7c2b"/>
    <ds:schemaRef ds:uri="78256071-b0c6-4927-b7c7-3adc63346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B0AB68-F7FA-4326-87EC-DEB0161F29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1913</Words>
  <Application>Microsoft Office PowerPoint</Application>
  <PresentationFormat>Widescreen</PresentationFormat>
  <Paragraphs>282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cmsy10</vt:lpstr>
      <vt:lpstr>Wingdings</vt:lpstr>
      <vt:lpstr>Office Theme</vt:lpstr>
      <vt:lpstr>Image</vt:lpstr>
      <vt:lpstr>Beautiful Data 2022</vt:lpstr>
      <vt:lpstr>Why Is Astronomy Interesting?</vt:lpstr>
      <vt:lpstr>  Sloan Digital Sky Survey</vt:lpstr>
      <vt:lpstr>The SDSS Genealogy</vt:lpstr>
      <vt:lpstr>Data in HPC Simulations</vt:lpstr>
      <vt:lpstr>Immersive Turbulence</vt:lpstr>
      <vt:lpstr>Daily Usage</vt:lpstr>
      <vt:lpstr>Applications of ML to Turbulence</vt:lpstr>
      <vt:lpstr>Cosmology Simulations</vt:lpstr>
      <vt:lpstr>Simulations in the DB</vt:lpstr>
      <vt:lpstr>Emerging Challenges</vt:lpstr>
      <vt:lpstr>Exascale Numerical Laboratories</vt:lpstr>
      <vt:lpstr>Scalable Data-Intensive Analysis</vt:lpstr>
      <vt:lpstr>The Long Tail</vt:lpstr>
      <vt:lpstr>From Stars to Genes</vt:lpstr>
      <vt:lpstr>AstroPath: Atlas of Cancer Cells</vt:lpstr>
      <vt:lpstr>Technology+Sociology+Economics</vt:lpstr>
      <vt:lpstr>How to Do with “Less” Data?</vt:lpstr>
      <vt:lpstr>Probabilistic Approach</vt:lpstr>
      <vt:lpstr>Active Learning</vt:lpstr>
      <vt:lpstr>Prioritizing for Relevance</vt:lpstr>
      <vt:lpstr>Experimental Design by AI?</vt:lpstr>
      <vt:lpstr>Decision Making in Science</vt:lpstr>
      <vt:lpstr>What Will the 5th Paradigm Be?</vt:lpstr>
      <vt:lpstr>Nature is Sparse</vt:lpstr>
      <vt:lpstr>Compressed Sensing</vt:lpstr>
      <vt:lpstr>Trends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Beautiful Data 2022</dc:title>
  <dc:creator>Alex Szalay</dc:creator>
  <cp:lastModifiedBy>Alex Szalay</cp:lastModifiedBy>
  <cp:revision>2</cp:revision>
  <dcterms:created xsi:type="dcterms:W3CDTF">2022-01-27T20:38:52Z</dcterms:created>
  <dcterms:modified xsi:type="dcterms:W3CDTF">2024-01-31T18:10:12Z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0x01010062C471A163E004428E542DF7122E4426</vt:lpwstr>
  </property>
</Properties>
</file>