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632" r:id="rId2"/>
    <p:sldId id="789" r:id="rId3"/>
    <p:sldId id="621" r:id="rId4"/>
    <p:sldId id="633" r:id="rId5"/>
    <p:sldId id="623" r:id="rId6"/>
    <p:sldId id="622" r:id="rId7"/>
    <p:sldId id="664" r:id="rId8"/>
    <p:sldId id="615" r:id="rId9"/>
    <p:sldId id="616" r:id="rId10"/>
    <p:sldId id="859" r:id="rId11"/>
    <p:sldId id="860" r:id="rId12"/>
    <p:sldId id="739" r:id="rId13"/>
    <p:sldId id="740" r:id="rId14"/>
    <p:sldId id="864" r:id="rId15"/>
    <p:sldId id="617" r:id="rId16"/>
    <p:sldId id="791" r:id="rId17"/>
    <p:sldId id="863" r:id="rId18"/>
    <p:sldId id="792" r:id="rId19"/>
    <p:sldId id="793" r:id="rId20"/>
    <p:sldId id="563" r:id="rId21"/>
    <p:sldId id="686" r:id="rId22"/>
    <p:sldId id="782" r:id="rId23"/>
    <p:sldId id="764" r:id="rId24"/>
    <p:sldId id="785" r:id="rId25"/>
    <p:sldId id="794" r:id="rId26"/>
    <p:sldId id="761" r:id="rId27"/>
    <p:sldId id="762" r:id="rId28"/>
    <p:sldId id="787" r:id="rId29"/>
    <p:sldId id="713" r:id="rId30"/>
    <p:sldId id="786" r:id="rId31"/>
    <p:sldId id="862" r:id="rId32"/>
    <p:sldId id="674" r:id="rId33"/>
    <p:sldId id="784" r:id="rId34"/>
    <p:sldId id="670" r:id="rId35"/>
    <p:sldId id="626" r:id="rId36"/>
    <p:sldId id="790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3399"/>
    <a:srgbClr val="993366"/>
    <a:srgbClr val="FFFF66"/>
    <a:srgbClr val="009999"/>
    <a:srgbClr val="000066"/>
    <a:srgbClr val="3333FF"/>
    <a:srgbClr val="EAEAE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08" autoAdjust="0"/>
    <p:restoredTop sz="94504" autoAdjust="0"/>
  </p:normalViewPr>
  <p:slideViewPr>
    <p:cSldViewPr>
      <p:cViewPr varScale="1">
        <p:scale>
          <a:sx n="78" d="100"/>
          <a:sy n="78" d="100"/>
        </p:scale>
        <p:origin x="106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s\Dropbox\pairwise\sub-pixel-shif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7270341207349"/>
          <c:y val="3.329549357292106E-2"/>
          <c:w val="0.83359492563429571"/>
          <c:h val="0.89648652700355091"/>
        </c:manualLayout>
      </c:layout>
      <c:scatterChart>
        <c:scatterStyle val="lineMarker"/>
        <c:varyColors val="0"/>
        <c:ser>
          <c:idx val="0"/>
          <c:order val="0"/>
          <c:tx>
            <c:v>mE1_r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'row+psf'!$A$1:$A$100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'row+psf'!$B$1:$B$100</c:f>
              <c:numCache>
                <c:formatCode>General</c:formatCode>
                <c:ptCount val="100"/>
                <c:pt idx="0">
                  <c:v>-3.4218928989877703E-2</c:v>
                </c:pt>
                <c:pt idx="1">
                  <c:v>-3.4457313086510601E-2</c:v>
                </c:pt>
                <c:pt idx="2">
                  <c:v>-3.4072288780740402E-2</c:v>
                </c:pt>
                <c:pt idx="3">
                  <c:v>-3.3607034120901498E-2</c:v>
                </c:pt>
                <c:pt idx="4">
                  <c:v>-3.3586143170847398E-2</c:v>
                </c:pt>
                <c:pt idx="5">
                  <c:v>-3.3533452210975603E-2</c:v>
                </c:pt>
                <c:pt idx="6">
                  <c:v>-3.3770660497769403E-2</c:v>
                </c:pt>
                <c:pt idx="7">
                  <c:v>-3.3474775292018102E-2</c:v>
                </c:pt>
                <c:pt idx="8">
                  <c:v>-3.3234946293064199E-2</c:v>
                </c:pt>
                <c:pt idx="9">
                  <c:v>-3.2979588068335203E-2</c:v>
                </c:pt>
                <c:pt idx="10">
                  <c:v>-3.25927408765306E-2</c:v>
                </c:pt>
                <c:pt idx="11">
                  <c:v>-3.3146675913910698E-2</c:v>
                </c:pt>
                <c:pt idx="12">
                  <c:v>-3.2778039330258697E-2</c:v>
                </c:pt>
                <c:pt idx="13">
                  <c:v>-3.26623467175663E-2</c:v>
                </c:pt>
                <c:pt idx="14">
                  <c:v>-3.2233995269856999E-2</c:v>
                </c:pt>
                <c:pt idx="15">
                  <c:v>-3.2439544531451703E-2</c:v>
                </c:pt>
                <c:pt idx="16">
                  <c:v>-3.1767291691116098E-2</c:v>
                </c:pt>
                <c:pt idx="17">
                  <c:v>-3.0880579383931898E-2</c:v>
                </c:pt>
                <c:pt idx="18">
                  <c:v>-3.1887992490684899E-2</c:v>
                </c:pt>
                <c:pt idx="19">
                  <c:v>-3.1420551672150999E-2</c:v>
                </c:pt>
                <c:pt idx="20">
                  <c:v>-3.0975726387724101E-2</c:v>
                </c:pt>
                <c:pt idx="21">
                  <c:v>-3.1145959666945701E-2</c:v>
                </c:pt>
                <c:pt idx="22">
                  <c:v>-3.0461257923410201E-2</c:v>
                </c:pt>
                <c:pt idx="23">
                  <c:v>-3.0492309481096699E-2</c:v>
                </c:pt>
                <c:pt idx="24">
                  <c:v>-3.0236813213959102E-2</c:v>
                </c:pt>
                <c:pt idx="25">
                  <c:v>-3.0414656306997599E-2</c:v>
                </c:pt>
                <c:pt idx="26">
                  <c:v>-3.0015868355892799E-2</c:v>
                </c:pt>
                <c:pt idx="27">
                  <c:v>-2.9976502941680899E-2</c:v>
                </c:pt>
                <c:pt idx="28">
                  <c:v>-2.9817862752517101E-2</c:v>
                </c:pt>
                <c:pt idx="29">
                  <c:v>-2.9695541250826501E-2</c:v>
                </c:pt>
                <c:pt idx="30">
                  <c:v>-2.92331486809571E-2</c:v>
                </c:pt>
                <c:pt idx="31">
                  <c:v>-2.9181885916696401E-2</c:v>
                </c:pt>
                <c:pt idx="32">
                  <c:v>-2.8883364495781199E-2</c:v>
                </c:pt>
                <c:pt idx="33">
                  <c:v>-2.84991944126003E-2</c:v>
                </c:pt>
                <c:pt idx="34">
                  <c:v>-2.9280221190377501E-2</c:v>
                </c:pt>
                <c:pt idx="35">
                  <c:v>-2.87784599140667E-2</c:v>
                </c:pt>
                <c:pt idx="36">
                  <c:v>-2.8640829741642101E-2</c:v>
                </c:pt>
                <c:pt idx="37">
                  <c:v>-2.8965007258213701E-2</c:v>
                </c:pt>
                <c:pt idx="38">
                  <c:v>-2.8320611353607101E-2</c:v>
                </c:pt>
                <c:pt idx="39">
                  <c:v>-2.7901492868004502E-2</c:v>
                </c:pt>
                <c:pt idx="40">
                  <c:v>-2.8163365232213699E-2</c:v>
                </c:pt>
                <c:pt idx="41">
                  <c:v>-2.7915308921424901E-2</c:v>
                </c:pt>
                <c:pt idx="42">
                  <c:v>-2.76922205106334E-2</c:v>
                </c:pt>
                <c:pt idx="43">
                  <c:v>-2.7953913402859101E-2</c:v>
                </c:pt>
                <c:pt idx="44">
                  <c:v>-2.8247431662410401E-2</c:v>
                </c:pt>
                <c:pt idx="45">
                  <c:v>-2.7728240305311399E-2</c:v>
                </c:pt>
                <c:pt idx="46">
                  <c:v>-2.8006087929126899E-2</c:v>
                </c:pt>
                <c:pt idx="47">
                  <c:v>-2.81264316355389E-2</c:v>
                </c:pt>
                <c:pt idx="48">
                  <c:v>-2.78015636505132E-2</c:v>
                </c:pt>
                <c:pt idx="49">
                  <c:v>-2.7839061641721199E-2</c:v>
                </c:pt>
                <c:pt idx="50">
                  <c:v>-2.82990692777603E-2</c:v>
                </c:pt>
                <c:pt idx="51">
                  <c:v>-2.9022423236817502E-2</c:v>
                </c:pt>
                <c:pt idx="52">
                  <c:v>-2.8408146514974499E-2</c:v>
                </c:pt>
                <c:pt idx="53">
                  <c:v>-2.8864795177112702E-2</c:v>
                </c:pt>
                <c:pt idx="54">
                  <c:v>-2.8818672152645799E-2</c:v>
                </c:pt>
                <c:pt idx="55">
                  <c:v>-2.8760178958597699E-2</c:v>
                </c:pt>
                <c:pt idx="56">
                  <c:v>-2.9176546192026202E-2</c:v>
                </c:pt>
                <c:pt idx="57">
                  <c:v>-2.9364060353300199E-2</c:v>
                </c:pt>
                <c:pt idx="58">
                  <c:v>-2.9866893270125299E-2</c:v>
                </c:pt>
                <c:pt idx="59">
                  <c:v>-2.95316933135421E-2</c:v>
                </c:pt>
                <c:pt idx="60">
                  <c:v>-3.0047277998886901E-2</c:v>
                </c:pt>
                <c:pt idx="61">
                  <c:v>-3.01238297733297E-2</c:v>
                </c:pt>
                <c:pt idx="62">
                  <c:v>-3.04241756086976E-2</c:v>
                </c:pt>
                <c:pt idx="63">
                  <c:v>-3.0504561874522301E-2</c:v>
                </c:pt>
                <c:pt idx="64">
                  <c:v>-3.0867417620927401E-2</c:v>
                </c:pt>
                <c:pt idx="65">
                  <c:v>-3.0541579333817501E-2</c:v>
                </c:pt>
                <c:pt idx="66">
                  <c:v>-3.1720990815568902E-2</c:v>
                </c:pt>
                <c:pt idx="67">
                  <c:v>-3.0977681931457501E-2</c:v>
                </c:pt>
                <c:pt idx="68">
                  <c:v>-3.0957952605393899E-2</c:v>
                </c:pt>
                <c:pt idx="69">
                  <c:v>-3.1324929270352103E-2</c:v>
                </c:pt>
                <c:pt idx="70">
                  <c:v>-3.1243870721623199E-2</c:v>
                </c:pt>
                <c:pt idx="71">
                  <c:v>-3.1620932148859603E-2</c:v>
                </c:pt>
                <c:pt idx="72">
                  <c:v>-3.1829215473282997E-2</c:v>
                </c:pt>
                <c:pt idx="73">
                  <c:v>-3.22734232769991E-2</c:v>
                </c:pt>
                <c:pt idx="74">
                  <c:v>-3.2821077894333597E-2</c:v>
                </c:pt>
                <c:pt idx="75">
                  <c:v>-3.2330923332151797E-2</c:v>
                </c:pt>
                <c:pt idx="76">
                  <c:v>-3.2516139442222002E-2</c:v>
                </c:pt>
                <c:pt idx="77">
                  <c:v>-3.2319646104107397E-2</c:v>
                </c:pt>
                <c:pt idx="78">
                  <c:v>-3.2287987575579699E-2</c:v>
                </c:pt>
                <c:pt idx="79">
                  <c:v>-3.3019100359530498E-2</c:v>
                </c:pt>
                <c:pt idx="80">
                  <c:v>-3.2974548641504599E-2</c:v>
                </c:pt>
                <c:pt idx="81">
                  <c:v>-3.3353741506830598E-2</c:v>
                </c:pt>
                <c:pt idx="82">
                  <c:v>-3.3691972718620601E-2</c:v>
                </c:pt>
                <c:pt idx="83">
                  <c:v>-3.3558919155708702E-2</c:v>
                </c:pt>
                <c:pt idx="84">
                  <c:v>-3.3974233352765497E-2</c:v>
                </c:pt>
                <c:pt idx="85">
                  <c:v>-3.4156357696987001E-2</c:v>
                </c:pt>
                <c:pt idx="86">
                  <c:v>-3.39496871690275E-2</c:v>
                </c:pt>
                <c:pt idx="87">
                  <c:v>-3.3867097271985898E-2</c:v>
                </c:pt>
                <c:pt idx="88">
                  <c:v>-3.3897834906189202E-2</c:v>
                </c:pt>
                <c:pt idx="89">
                  <c:v>-3.4587785748758898E-2</c:v>
                </c:pt>
                <c:pt idx="90">
                  <c:v>-3.4415638669566803E-2</c:v>
                </c:pt>
                <c:pt idx="91">
                  <c:v>-3.4651815736129299E-2</c:v>
                </c:pt>
                <c:pt idx="92">
                  <c:v>-3.4562495162060398E-2</c:v>
                </c:pt>
                <c:pt idx="93">
                  <c:v>-3.4755652403252603E-2</c:v>
                </c:pt>
                <c:pt idx="94">
                  <c:v>-3.4432567265655002E-2</c:v>
                </c:pt>
                <c:pt idx="95">
                  <c:v>-3.4408197040615401E-2</c:v>
                </c:pt>
                <c:pt idx="96">
                  <c:v>-3.5141449919911603E-2</c:v>
                </c:pt>
                <c:pt idx="97">
                  <c:v>-3.4876685213181803E-2</c:v>
                </c:pt>
                <c:pt idx="98">
                  <c:v>-3.4480333762364902E-2</c:v>
                </c:pt>
                <c:pt idx="99">
                  <c:v>-3.4268475885265E-2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65A-473E-9D55-C19A59047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424272"/>
        <c:axId val="252423712"/>
      </c:scatterChart>
      <c:valAx>
        <c:axId val="25242427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rowc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423712"/>
        <c:crossesAt val="-4.0000000000000008E-2"/>
        <c:crossBetween val="midCat"/>
      </c:valAx>
      <c:valAx>
        <c:axId val="252423712"/>
        <c:scaling>
          <c:orientation val="minMax"/>
          <c:max val="-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E1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2424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13429571303591"/>
          <c:y val="0.12201999969969708"/>
          <c:w val="0.24095201663232069"/>
          <c:h val="0.18628343334919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wmf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F7828-ED74-43D6-AB0C-FA3D09B7E6DE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34D2-B775-4C4B-9EC8-2CDA2F1DA5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3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122C7F-5955-4E0D-9A5F-5651813A8AF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1600"/>
            <a:fld id="{63B3FE29-0475-4432-85F1-6891D6B8BC52}" type="slidenum">
              <a:rPr lang="en-US" smtClean="0">
                <a:latin typeface="Arial" pitchFamily="34" charset="0"/>
                <a:cs typeface="Arial" pitchFamily="34" charset="0"/>
              </a:rPr>
              <a:pPr defTabSz="1371600"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9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C0B38-63AF-4553-ADC6-1B05BD58563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4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AFB88D-AD39-4733-B2E8-089AF0384399}" type="slidenum">
              <a:rPr lang="en-US"/>
              <a:pPr/>
              <a:t>19</a:t>
            </a:fld>
            <a:endParaRPr lang="en-US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2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03506-3C03-4D3A-8C70-D18B009174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907CB-A9D6-49F2-92A8-0A3807D290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144E3-711E-466C-8F30-02D7551E58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9347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508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1722E0C-C31F-4C65-8F1D-6F518612D5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656931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974667" y="6408738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-914400" y="7323138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2499CECB-6642-48CC-B604-81C6034D2C1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17600" y="6408739"/>
            <a:ext cx="3759200" cy="3651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SciServer 18-mth Review, NSF, April 15, 2015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6F22B3D-AB67-459F-8B80-B50468E6951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839884" y="6408739"/>
            <a:ext cx="3134783" cy="3651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E5D94D1-E886-4B8B-AF2B-22AC53A7B1A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529484" y="6408739"/>
            <a:ext cx="488949" cy="3651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ACAE9-B5FA-4A5D-8FB8-6B13C010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C13B2-12DC-4F8A-B858-32A51E5252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1D471-BDE6-4E0A-87FB-37D8630F09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69FF5-B65F-43E2-B79D-F3F290EA2A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0B87A-B3C5-4FB7-98F1-352AB107AE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67A39B-1A15-418C-80A5-79F077B293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4FBD5-4133-46E7-888F-B5A595CD6F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562D6-4A22-4894-8F5A-A9B5925477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BFAC8-5A69-40C0-A2A2-918BE9DB43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grid"/>
          <p:cNvPicPr>
            <a:picLocks noChangeAspect="1" noChangeArrowheads="1"/>
          </p:cNvPicPr>
          <p:nvPr userDrawn="1"/>
        </p:nvPicPr>
        <p:blipFill>
          <a:blip r:embed="rId15" cstate="print"/>
          <a:srcRect t="32001"/>
          <a:stretch>
            <a:fillRect/>
          </a:stretch>
        </p:blipFill>
        <p:spPr bwMode="auto">
          <a:xfrm>
            <a:off x="1016000" y="381001"/>
            <a:ext cx="10160000" cy="8096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81000"/>
            <a:ext cx="934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31BA54E-BC6A-45E9-92C6-47C1B8D8B57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9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1828800" y="1174750"/>
            <a:ext cx="9347200" cy="115888"/>
          </a:xfrm>
          <a:prstGeom prst="rect">
            <a:avLst/>
          </a:prstGeom>
          <a:noFill/>
        </p:spPr>
      </p:pic>
      <p:pic>
        <p:nvPicPr>
          <p:cNvPr id="1032" name="Picture 8" descr="slider"/>
          <p:cNvPicPr>
            <a:picLocks noChangeAspect="1" noChangeArrowheads="1"/>
          </p:cNvPicPr>
          <p:nvPr userDrawn="1"/>
        </p:nvPicPr>
        <p:blipFill>
          <a:blip r:embed="rId16" cstate="print"/>
          <a:srcRect l="28323" r="44508"/>
          <a:stretch>
            <a:fillRect/>
          </a:stretch>
        </p:blipFill>
        <p:spPr bwMode="auto">
          <a:xfrm>
            <a:off x="0" y="0"/>
            <a:ext cx="4064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rgbClr val="3333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990033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jpe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jpeg"/><Relationship Id="rId5" Type="http://schemas.openxmlformats.org/officeDocument/2006/relationships/image" Target="../media/image20.png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0" y="0"/>
            <a:ext cx="45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916061"/>
            <a:ext cx="8686800" cy="2209800"/>
          </a:xfrm>
        </p:spPr>
        <p:txBody>
          <a:bodyPr/>
          <a:lstStyle/>
          <a:p>
            <a:pPr algn="l" eaLnBrk="1" hangingPunct="1"/>
            <a: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The Era of Surveys </a:t>
            </a:r>
            <a:b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</a:br>
            <a: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  <a:t>and the Fifth Paradigm of Science</a:t>
            </a:r>
            <a:br>
              <a:rPr lang="en-US" sz="3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</a:rPr>
            </a:br>
            <a:endParaRPr lang="en-US" sz="3200" b="0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14900" y="5599549"/>
            <a:ext cx="6477000" cy="5334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Alex Szalay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Johns Hopkins University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1" descr="C:\Documents and Settings\szalay\My Documents\My Dropbox\idies-logo.jpg"/>
          <p:cNvPicPr>
            <a:picLocks noChangeAspect="1" noChangeArrowheads="1"/>
          </p:cNvPicPr>
          <p:nvPr/>
        </p:nvPicPr>
        <p:blipFill>
          <a:blip r:embed="rId3" cstate="print"/>
          <a:srcRect t="34694" r="72114"/>
          <a:stretch>
            <a:fillRect/>
          </a:stretch>
        </p:blipFill>
        <p:spPr bwMode="auto">
          <a:xfrm>
            <a:off x="1600200" y="6400800"/>
            <a:ext cx="838200" cy="32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35E11839-F6CD-4049-92CB-88C9D5ABA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393612"/>
              </p:ext>
            </p:extLst>
          </p:nvPr>
        </p:nvGraphicFramePr>
        <p:xfrm>
          <a:off x="4910345" y="0"/>
          <a:ext cx="3624055" cy="290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20" name="Image" r:id="rId4" imgW="3047748" imgH="2441246" progId="">
                  <p:embed/>
                </p:oleObj>
              </mc:Choice>
              <mc:Fallback>
                <p:oleObj name="Image" r:id="rId4" imgW="3047748" imgH="2441246" progId="">
                  <p:embed/>
                  <p:pic>
                    <p:nvPicPr>
                      <p:cNvPr id="143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345" y="0"/>
                        <a:ext cx="3624055" cy="2902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34EEF4D3-5FAA-4DFA-902C-7A1D36F64C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65276"/>
              </p:ext>
            </p:extLst>
          </p:nvPr>
        </p:nvGraphicFramePr>
        <p:xfrm>
          <a:off x="2209800" y="0"/>
          <a:ext cx="2700230" cy="2507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21" name="Image" r:id="rId6" imgW="4676190" imgH="4342857" progId="">
                  <p:embed/>
                </p:oleObj>
              </mc:Choice>
              <mc:Fallback>
                <p:oleObj name="Image" r:id="rId6" imgW="4676190" imgH="4342857" progId="">
                  <p:embed/>
                  <p:pic>
                    <p:nvPicPr>
                      <p:cNvPr id="143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0"/>
                        <a:ext cx="2700230" cy="25076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">
            <a:extLst>
              <a:ext uri="{FF2B5EF4-FFF2-40B4-BE49-F238E27FC236}">
                <a16:creationId xmlns:a16="http://schemas.microsoft.com/office/drawing/2014/main" id="{DD726CA5-1A6A-4B82-A5F6-770442438F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5463572"/>
              </p:ext>
            </p:extLst>
          </p:nvPr>
        </p:nvGraphicFramePr>
        <p:xfrm>
          <a:off x="8153400" y="-1"/>
          <a:ext cx="4038600" cy="4007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22" name="Image" r:id="rId8" imgW="7361905" imgH="7304762" progId="">
                  <p:embed/>
                </p:oleObj>
              </mc:Choice>
              <mc:Fallback>
                <p:oleObj name="Image" r:id="rId8" imgW="7361905" imgH="7304762" progId="">
                  <p:embed/>
                  <p:pic>
                    <p:nvPicPr>
                      <p:cNvPr id="1433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-1"/>
                        <a:ext cx="4038600" cy="4007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">
            <a:extLst>
              <a:ext uri="{FF2B5EF4-FFF2-40B4-BE49-F238E27FC236}">
                <a16:creationId xmlns:a16="http://schemas.microsoft.com/office/drawing/2014/main" id="{C645F6D9-CEBB-45E6-A538-D7000414FE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611905"/>
              </p:ext>
            </p:extLst>
          </p:nvPr>
        </p:nvGraphicFramePr>
        <p:xfrm>
          <a:off x="394705" y="0"/>
          <a:ext cx="1815095" cy="176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823" name="Image" r:id="rId10" imgW="9085714" imgH="8828571" progId="">
                  <p:embed/>
                </p:oleObj>
              </mc:Choice>
              <mc:Fallback>
                <p:oleObj name="Image" r:id="rId10" imgW="9085714" imgH="8828571" progId="">
                  <p:embed/>
                  <p:pic>
                    <p:nvPicPr>
                      <p:cNvPr id="143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705" y="0"/>
                        <a:ext cx="1815095" cy="1762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http://farm3.static.flickr.com/2669/3861695817_7197329e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2469186"/>
            <a:ext cx="3070290" cy="180533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 Acoustic Oscillations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Early Universe is like a resonant drum or violin</a:t>
            </a:r>
          </a:p>
          <a:p>
            <a:r>
              <a:rPr lang="en-US" dirty="0"/>
              <a:t>At 300,000 years the oscillating </a:t>
            </a:r>
            <a:br>
              <a:rPr lang="en-US" dirty="0"/>
            </a:br>
            <a:r>
              <a:rPr lang="en-US" dirty="0"/>
              <a:t>pattern “freezes”</a:t>
            </a:r>
          </a:p>
          <a:p>
            <a:r>
              <a:rPr lang="en-US" dirty="0"/>
              <a:t>This provides the seeds of </a:t>
            </a:r>
            <a:br>
              <a:rPr lang="en-US" dirty="0"/>
            </a:br>
            <a:r>
              <a:rPr lang="en-US" dirty="0"/>
              <a:t>galaxy formation</a:t>
            </a:r>
          </a:p>
          <a:p>
            <a:r>
              <a:rPr lang="en-US" dirty="0"/>
              <a:t>Observed both in the Cosmic </a:t>
            </a:r>
            <a:br>
              <a:rPr lang="en-US" dirty="0"/>
            </a:br>
            <a:r>
              <a:rPr lang="en-US" dirty="0"/>
              <a:t>Microwave Background and SDSS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224020" y="5067300"/>
            <a:ext cx="2993570" cy="1676400"/>
            <a:chOff x="5943600" y="2929736"/>
            <a:chExt cx="2743200" cy="1536193"/>
          </a:xfrm>
        </p:grpSpPr>
        <p:pic>
          <p:nvPicPr>
            <p:cNvPr id="7" name="Picture 4" descr="http://www.astro.rug.nl/~weygaert/tim1publicpic/dtfe/sdss.slice1.col.lres.jpg"/>
            <p:cNvPicPr>
              <a:picLocks noChangeAspect="1" noChangeArrowheads="1"/>
            </p:cNvPicPr>
            <p:nvPr/>
          </p:nvPicPr>
          <p:blipFill rotWithShape="1">
            <a:blip r:embed="rId3" cstate="screen"/>
            <a:srcRect l="52531" t="43635" r="21472" b="40702"/>
            <a:stretch/>
          </p:blipFill>
          <p:spPr bwMode="auto">
            <a:xfrm>
              <a:off x="5943600" y="2929736"/>
              <a:ext cx="2743200" cy="1536193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7764753" y="2929736"/>
              <a:ext cx="844931" cy="423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SDSS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19400" y="4953000"/>
            <a:ext cx="3657600" cy="1828800"/>
            <a:chOff x="1295400" y="4953000"/>
            <a:chExt cx="3657600" cy="1828800"/>
          </a:xfrm>
        </p:grpSpPr>
        <p:pic>
          <p:nvPicPr>
            <p:cNvPr id="6" name="Picture 2" descr="http://upload.wikimedia.org/wikipedia/commons/2/2d/WMAP_2010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95400" y="4953000"/>
              <a:ext cx="3657600" cy="182880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539205" y="5105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CMB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3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Primordial Sound Waves in SDSS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0" y="1219200"/>
            <a:ext cx="38100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/>
              <a:t>Power Spectrum</a:t>
            </a:r>
          </a:p>
          <a:p>
            <a:pPr>
              <a:buFontTx/>
              <a:buNone/>
            </a:pPr>
            <a:r>
              <a:rPr lang="en-US" sz="1800" dirty="0"/>
              <a:t>(Percival et al 2006, 2007)</a:t>
            </a:r>
          </a:p>
        </p:txBody>
      </p:sp>
      <p:graphicFrame>
        <p:nvGraphicFramePr>
          <p:cNvPr id="314373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85462660"/>
              </p:ext>
            </p:extLst>
          </p:nvPr>
        </p:nvGraphicFramePr>
        <p:xfrm>
          <a:off x="1828800" y="2363788"/>
          <a:ext cx="3810000" cy="403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821" name="Image" r:id="rId3" imgW="4698413" imgH="4977778" progId="">
                  <p:embed/>
                </p:oleObj>
              </mc:Choice>
              <mc:Fallback>
                <p:oleObj name="Image" r:id="rId3" imgW="4698413" imgH="4977778" progId="">
                  <p:embed/>
                  <p:pic>
                    <p:nvPicPr>
                      <p:cNvPr id="3143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363788"/>
                        <a:ext cx="3810000" cy="403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4372" name="Picture 4" descr="WP_pk_and_wiggles"/>
          <p:cNvPicPr>
            <a:picLocks noChangeAspect="1" noChangeArrowheads="1"/>
          </p:cNvPicPr>
          <p:nvPr/>
        </p:nvPicPr>
        <p:blipFill>
          <a:blip r:embed="rId5" cstate="print"/>
          <a:srcRect l="5441" r="4503"/>
          <a:stretch>
            <a:fillRect/>
          </a:stretch>
        </p:blipFill>
        <p:spPr bwMode="auto">
          <a:xfrm>
            <a:off x="6553200" y="1371600"/>
            <a:ext cx="4389120" cy="5486400"/>
          </a:xfrm>
          <a:prstGeom prst="rect">
            <a:avLst/>
          </a:prstGeom>
          <a:noFill/>
        </p:spPr>
      </p:pic>
      <p:sp>
        <p:nvSpPr>
          <p:cNvPr id="314374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3048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Arial" charset="0"/>
                <a:cs typeface="Times New Roman" pitchFamily="18" charset="0"/>
              </a:rPr>
              <a:t>SDSS DR6+2dF</a:t>
            </a:r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7086600" y="2286000"/>
            <a:ext cx="2590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latin typeface="Arial" charset="0"/>
                <a:cs typeface="Times New Roman" pitchFamily="18" charset="0"/>
              </a:rPr>
              <a:t>SDSS DR5</a:t>
            </a: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2590800" y="6424344"/>
            <a:ext cx="259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800K galaxies</a:t>
            </a:r>
          </a:p>
        </p:txBody>
      </p:sp>
    </p:spTree>
    <p:extLst>
      <p:ext uri="{BB962C8B-B14F-4D97-AF65-F5344CB8AC3E}">
        <p14:creationId xmlns:p14="http://schemas.microsoft.com/office/powerpoint/2010/main" val="112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7391400" cy="838200"/>
          </a:xfrm>
        </p:spPr>
        <p:txBody>
          <a:bodyPr/>
          <a:lstStyle/>
          <a:p>
            <a:r>
              <a:rPr lang="en-US" dirty="0"/>
              <a:t>Pixel Window vs Object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10363200" cy="4572000"/>
          </a:xfrm>
        </p:spPr>
        <p:txBody>
          <a:bodyPr/>
          <a:lstStyle/>
          <a:p>
            <a:r>
              <a:rPr lang="en-US" dirty="0"/>
              <a:t>Expectation: is that objects are more elongated depending </a:t>
            </a:r>
            <a:br>
              <a:rPr lang="en-US" dirty="0"/>
            </a:br>
            <a:r>
              <a:rPr lang="en-US" dirty="0"/>
              <a:t>on their clock phase</a:t>
            </a:r>
          </a:p>
          <a:p>
            <a:r>
              <a:rPr lang="en-US" dirty="0"/>
              <a:t>Test: extract 60M stars and bin them by subpixel position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09899" y="2956765"/>
            <a:ext cx="63246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-------------------------------------------------------------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-- also extract the </a:t>
            </a:r>
            <a:r>
              <a:rPr lang="en-US" sz="1400" dirty="0" err="1">
                <a:latin typeface="Consolas" panose="020B0609020204030204" pitchFamily="49" charset="0"/>
              </a:rPr>
              <a:t>psf</a:t>
            </a:r>
            <a:r>
              <a:rPr lang="en-US" sz="1400" dirty="0">
                <a:latin typeface="Consolas" panose="020B0609020204030204" pitchFamily="49" charset="0"/>
              </a:rPr>
              <a:t> moments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-------------------------------------------------------------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select cast(100*(</a:t>
            </a:r>
            <a:r>
              <a:rPr lang="en-US" sz="1400" dirty="0" err="1">
                <a:latin typeface="Consolas" panose="020B0609020204030204" pitchFamily="49" charset="0"/>
              </a:rPr>
              <a:t>rowc_r</a:t>
            </a:r>
            <a:r>
              <a:rPr lang="en-US" sz="1400" dirty="0">
                <a:latin typeface="Consolas" panose="020B0609020204030204" pitchFamily="49" charset="0"/>
              </a:rPr>
              <a:t>-floor(</a:t>
            </a:r>
            <a:r>
              <a:rPr lang="en-US" sz="1400" dirty="0" err="1">
                <a:latin typeface="Consolas" panose="020B0609020204030204" pitchFamily="49" charset="0"/>
              </a:rPr>
              <a:t>rowc_r</a:t>
            </a:r>
            <a:r>
              <a:rPr lang="en-US" sz="1400" dirty="0">
                <a:latin typeface="Consolas" panose="020B0609020204030204" pitchFamily="49" charset="0"/>
              </a:rPr>
              <a:t>)) as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 o,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  </a:t>
            </a:r>
            <a:r>
              <a:rPr lang="en-US" sz="1400" dirty="0" err="1">
                <a:latin typeface="Consolas" panose="020B0609020204030204" pitchFamily="49" charset="0"/>
              </a:rPr>
              <a:t>avg</a:t>
            </a:r>
            <a:r>
              <a:rPr lang="en-US" sz="1400" dirty="0">
                <a:latin typeface="Consolas" panose="020B0609020204030204" pitchFamily="49" charset="0"/>
              </a:rPr>
              <a:t>(mE1_r) e1, </a:t>
            </a:r>
            <a:r>
              <a:rPr lang="en-US" sz="1400" dirty="0" err="1">
                <a:latin typeface="Consolas" panose="020B0609020204030204" pitchFamily="49" charset="0"/>
              </a:rPr>
              <a:t>avg</a:t>
            </a:r>
            <a:r>
              <a:rPr lang="en-US" sz="1400" dirty="0">
                <a:latin typeface="Consolas" panose="020B0609020204030204" pitchFamily="49" charset="0"/>
              </a:rPr>
              <a:t>(mE1PSF_r) e1P, count(*) c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into #</a:t>
            </a:r>
            <a:r>
              <a:rPr lang="en-US" sz="1400" dirty="0" err="1">
                <a:latin typeface="Consolas" panose="020B0609020204030204" pitchFamily="49" charset="0"/>
              </a:rPr>
              <a:t>tmp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>from </a:t>
            </a:r>
            <a:r>
              <a:rPr lang="en-US" sz="1400" dirty="0" err="1">
                <a:latin typeface="Consolas" panose="020B0609020204030204" pitchFamily="49" charset="0"/>
              </a:rPr>
              <a:t>PhotoObj</a:t>
            </a:r>
            <a:r>
              <a:rPr lang="en-US" sz="1400" dirty="0">
                <a:latin typeface="Consolas" panose="020B0609020204030204" pitchFamily="49" charset="0"/>
              </a:rPr>
              <a:t> p, run r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where </a:t>
            </a:r>
            <a:r>
              <a:rPr lang="en-US" sz="1400" dirty="0" err="1">
                <a:latin typeface="Consolas" panose="020B0609020204030204" pitchFamily="49" charset="0"/>
              </a:rPr>
              <a:t>p.run</a:t>
            </a:r>
            <a:r>
              <a:rPr lang="en-US" sz="1400" dirty="0">
                <a:latin typeface="Consolas" panose="020B0609020204030204" pitchFamily="49" charset="0"/>
              </a:rPr>
              <a:t> = </a:t>
            </a:r>
            <a:r>
              <a:rPr lang="en-US" sz="1400" dirty="0" err="1">
                <a:latin typeface="Consolas" panose="020B0609020204030204" pitchFamily="49" charset="0"/>
              </a:rPr>
              <a:t>r.run</a:t>
            </a:r>
            <a:endParaRPr lang="en-US" sz="1400" dirty="0">
              <a:latin typeface="Consolas" panose="020B0609020204030204" pitchFamily="49" charset="0"/>
            </a:endParaRPr>
          </a:p>
          <a:p>
            <a:r>
              <a:rPr lang="en-US" sz="1400" dirty="0">
                <a:latin typeface="Consolas" panose="020B0609020204030204" pitchFamily="49" charset="0"/>
              </a:rPr>
              <a:t>  and </a:t>
            </a:r>
            <a:r>
              <a:rPr lang="en-US" sz="1400" dirty="0" err="1">
                <a:latin typeface="Consolas" panose="020B0609020204030204" pitchFamily="49" charset="0"/>
              </a:rPr>
              <a:t>r.stripe</a:t>
            </a:r>
            <a:r>
              <a:rPr lang="en-US" sz="1400" dirty="0">
                <a:latin typeface="Consolas" panose="020B0609020204030204" pitchFamily="49" charset="0"/>
              </a:rPr>
              <a:t> between 9 and 47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and </a:t>
            </a:r>
            <a:r>
              <a:rPr lang="en-US" sz="1400" dirty="0" err="1">
                <a:latin typeface="Consolas" panose="020B0609020204030204" pitchFamily="49" charset="0"/>
              </a:rPr>
              <a:t>rowc_r</a:t>
            </a:r>
            <a:r>
              <a:rPr lang="en-US" sz="1400" dirty="0">
                <a:latin typeface="Consolas" panose="020B0609020204030204" pitchFamily="49" charset="0"/>
              </a:rPr>
              <a:t> between 64 and 1425 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and type = 6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and </a:t>
            </a:r>
            <a:r>
              <a:rPr lang="en-US" sz="1400" dirty="0" err="1">
                <a:latin typeface="Consolas" panose="020B0609020204030204" pitchFamily="49" charset="0"/>
              </a:rPr>
              <a:t>psfMag_r</a:t>
            </a:r>
            <a:r>
              <a:rPr lang="en-US" sz="1400" dirty="0">
                <a:latin typeface="Consolas" panose="020B0609020204030204" pitchFamily="49" charset="0"/>
              </a:rPr>
              <a:t> between 20 and 22.5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and mE1_r between -1 and 1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group by cast(100*(</a:t>
            </a:r>
            <a:r>
              <a:rPr lang="en-US" sz="1400" dirty="0" err="1">
                <a:latin typeface="Consolas" panose="020B0609020204030204" pitchFamily="49" charset="0"/>
              </a:rPr>
              <a:t>rowc_r</a:t>
            </a:r>
            <a:r>
              <a:rPr lang="en-US" sz="1400" dirty="0">
                <a:latin typeface="Consolas" panose="020B0609020204030204" pitchFamily="49" charset="0"/>
              </a:rPr>
              <a:t>-floor(</a:t>
            </a:r>
            <a:r>
              <a:rPr lang="en-US" sz="1400" dirty="0" err="1">
                <a:latin typeface="Consolas" panose="020B0609020204030204" pitchFamily="49" charset="0"/>
              </a:rPr>
              <a:t>rowc_r</a:t>
            </a:r>
            <a:r>
              <a:rPr lang="en-US" sz="1400" dirty="0">
                <a:latin typeface="Consolas" panose="020B0609020204030204" pitchFamily="49" charset="0"/>
              </a:rPr>
              <a:t>)) as </a:t>
            </a:r>
            <a:r>
              <a:rPr lang="en-US" sz="1400" dirty="0" err="1">
                <a:latin typeface="Consolas" panose="020B0609020204030204" pitchFamily="49" charset="0"/>
              </a:rPr>
              <a:t>int</a:t>
            </a:r>
            <a:r>
              <a:rPr lang="en-US" sz="14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order by 1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go</a:t>
            </a:r>
          </a:p>
        </p:txBody>
      </p:sp>
    </p:spTree>
    <p:extLst>
      <p:ext uri="{BB962C8B-B14F-4D97-AF65-F5344CB8AC3E}">
        <p14:creationId xmlns:p14="http://schemas.microsoft.com/office/powerpoint/2010/main" val="1898059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21974" y="1405987"/>
          <a:ext cx="5326626" cy="514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Second Moment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489970"/>
              </p:ext>
            </p:extLst>
          </p:nvPr>
        </p:nvGraphicFramePr>
        <p:xfrm>
          <a:off x="8689745" y="2203947"/>
          <a:ext cx="1960562" cy="94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37" name="Equation" r:id="rId4" imgW="1104840" imgH="533160" progId="Equation.3">
                  <p:embed/>
                </p:oleObj>
              </mc:Choice>
              <mc:Fallback>
                <p:oleObj name="Equation" r:id="rId4" imgW="1104840" imgH="53316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89745" y="2203947"/>
                        <a:ext cx="1960562" cy="946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80438" y="3678373"/>
            <a:ext cx="2417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Δ</a:t>
            </a:r>
            <a:r>
              <a:rPr lang="en-US" dirty="0"/>
              <a:t>m = -0.032</a:t>
            </a:r>
          </a:p>
          <a:p>
            <a:pPr algn="ctr"/>
            <a:r>
              <a:rPr lang="el-GR" dirty="0"/>
              <a:t>δ</a:t>
            </a:r>
            <a:r>
              <a:rPr lang="en-US" dirty="0"/>
              <a:t>m = -0.006</a:t>
            </a:r>
          </a:p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032887" y="2973583"/>
            <a:ext cx="0" cy="711488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04503" y="2617839"/>
            <a:ext cx="0" cy="711488"/>
          </a:xfrm>
          <a:prstGeom prst="straightConnector1">
            <a:avLst/>
          </a:prstGeom>
          <a:ln w="3810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74C509C-27D0-4EF4-A0FF-CDF2B3C07251}"/>
              </a:ext>
            </a:extLst>
          </p:cNvPr>
          <p:cNvSpPr txBox="1"/>
          <p:nvPr/>
        </p:nvSpPr>
        <p:spPr>
          <a:xfrm>
            <a:off x="7945438" y="5006608"/>
            <a:ext cx="3941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Detected the clock phases</a:t>
            </a:r>
            <a:br>
              <a:rPr lang="en-US" dirty="0"/>
            </a:br>
            <a:r>
              <a:rPr lang="en-US" dirty="0"/>
              <a:t>of the SDSS camera from</a:t>
            </a:r>
            <a:br>
              <a:rPr lang="en-US" dirty="0"/>
            </a:br>
            <a:r>
              <a:rPr lang="en-US" dirty="0"/>
              <a:t>the ellipticity of 60M stars!</a:t>
            </a:r>
          </a:p>
        </p:txBody>
      </p:sp>
    </p:spTree>
    <p:extLst>
      <p:ext uri="{BB962C8B-B14F-4D97-AF65-F5344CB8AC3E}">
        <p14:creationId xmlns:p14="http://schemas.microsoft.com/office/powerpoint/2010/main" val="365982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2133600" y="457200"/>
            <a:ext cx="7931224" cy="71095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+mj-lt"/>
                <a:ea typeface="+mj-ea"/>
                <a:cs typeface="+mj-cs"/>
              </a:rPr>
              <a:t>Principal component pursuit</a:t>
            </a:r>
          </a:p>
        </p:txBody>
      </p:sp>
      <p:grpSp>
        <p:nvGrpSpPr>
          <p:cNvPr id="2" name="Group 11"/>
          <p:cNvGrpSpPr/>
          <p:nvPr/>
        </p:nvGrpSpPr>
        <p:grpSpPr>
          <a:xfrm>
            <a:off x="4267200" y="1409401"/>
            <a:ext cx="7629128" cy="4572000"/>
            <a:chOff x="457200" y="1524000"/>
            <a:chExt cx="7629128" cy="4572000"/>
          </a:xfrm>
        </p:grpSpPr>
        <p:pic>
          <p:nvPicPr>
            <p:cNvPr id="9" name="Picture 8" descr="L1pp_2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0328" y="1524000"/>
              <a:ext cx="6096000" cy="4572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7200" y="2999656"/>
              <a:ext cx="1605136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Low rank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0208" y="4358516"/>
              <a:ext cx="108012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Sparse</a:t>
              </a:r>
            </a:p>
          </p:txBody>
        </p:sp>
        <p:cxnSp>
          <p:nvCxnSpPr>
            <p:cNvPr id="7" name="Straight Arrow Connector 6"/>
            <p:cNvCxnSpPr>
              <a:stCxn id="5" idx="3"/>
            </p:cNvCxnSpPr>
            <p:nvPr/>
          </p:nvCxnSpPr>
          <p:spPr>
            <a:xfrm>
              <a:off x="1990328" y="4512405"/>
              <a:ext cx="1296144" cy="64749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062336" y="3175030"/>
              <a:ext cx="1440160" cy="68872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10208" y="5510644"/>
              <a:ext cx="108012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Residual</a:t>
              </a:r>
            </a:p>
          </p:txBody>
        </p:sp>
        <p:cxnSp>
          <p:nvCxnSpPr>
            <p:cNvPr id="11" name="Straight Arrow Connector 10"/>
            <p:cNvCxnSpPr>
              <a:stCxn id="10" idx="3"/>
            </p:cNvCxnSpPr>
            <p:nvPr/>
          </p:nvCxnSpPr>
          <p:spPr>
            <a:xfrm flipV="1">
              <a:off x="1990328" y="5591945"/>
              <a:ext cx="1080120" cy="72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28363EB-676F-40FB-86C1-6BE3008125E3}"/>
              </a:ext>
            </a:extLst>
          </p:cNvPr>
          <p:cNvSpPr txBox="1"/>
          <p:nvPr/>
        </p:nvSpPr>
        <p:spPr>
          <a:xfrm>
            <a:off x="9448800" y="1600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I. </a:t>
            </a:r>
            <a:r>
              <a:rPr lang="en-US" dirty="0" err="1"/>
              <a:t>Csabai</a:t>
            </a:r>
            <a:r>
              <a:rPr lang="en-US" dirty="0"/>
              <a:t> (2012)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B6BCB42-AFE6-4F14-9D51-F30A69F96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81772"/>
            <a:ext cx="477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* E. </a:t>
            </a:r>
            <a:r>
              <a:rPr lang="fr-FR" sz="1200" dirty="0" err="1">
                <a:latin typeface="Calibri" pitchFamily="34" charset="0"/>
              </a:rPr>
              <a:t>Candes</a:t>
            </a:r>
            <a:r>
              <a:rPr lang="fr-FR" sz="1200" dirty="0">
                <a:latin typeface="Calibri" pitchFamily="34" charset="0"/>
              </a:rPr>
              <a:t>, et al. “</a:t>
            </a:r>
            <a:r>
              <a:rPr lang="fr-FR" sz="1200" dirty="0" err="1">
                <a:latin typeface="Calibri" pitchFamily="34" charset="0"/>
              </a:rPr>
              <a:t>Robust</a:t>
            </a:r>
            <a:r>
              <a:rPr lang="fr-FR" sz="1200" dirty="0">
                <a:latin typeface="Calibri" pitchFamily="34" charset="0"/>
              </a:rPr>
              <a:t> Principal Component </a:t>
            </a:r>
            <a:r>
              <a:rPr lang="en-US" sz="1200" dirty="0">
                <a:latin typeface="Calibri" pitchFamily="34" charset="0"/>
              </a:rPr>
              <a:t>Analysis”. preprint, 2009. </a:t>
            </a:r>
            <a:br>
              <a:rPr lang="en-US" sz="1200" dirty="0">
                <a:latin typeface="Calibri" pitchFamily="34" charset="0"/>
              </a:rPr>
            </a:br>
            <a:r>
              <a:rPr lang="en-US" sz="1200" dirty="0" err="1">
                <a:latin typeface="Calibri" pitchFamily="34" charset="0"/>
              </a:rPr>
              <a:t>Abdelkefi</a:t>
            </a:r>
            <a:r>
              <a:rPr lang="en-US" sz="1200" dirty="0">
                <a:latin typeface="Calibri" pitchFamily="34" charset="0"/>
              </a:rPr>
              <a:t> et al. ACM </a:t>
            </a:r>
            <a:r>
              <a:rPr lang="en-US" sz="1200" dirty="0" err="1">
                <a:latin typeface="Calibri" pitchFamily="34" charset="0"/>
              </a:rPr>
              <a:t>CoNEXT</a:t>
            </a:r>
            <a:r>
              <a:rPr lang="en-US" sz="1200" dirty="0">
                <a:latin typeface="Calibri" pitchFamily="34" charset="0"/>
              </a:rPr>
              <a:t> Workshop (traffic anomaly detection)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8ED34-5A7B-4951-B569-9F56C51F19D1}"/>
              </a:ext>
            </a:extLst>
          </p:cNvPr>
          <p:cNvSpPr txBox="1"/>
          <p:nvPr/>
        </p:nvSpPr>
        <p:spPr>
          <a:xfrm>
            <a:off x="990600" y="1600200"/>
            <a:ext cx="4361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n-lt"/>
              </a:rPr>
              <a:t>Decompose spectrum into a few broad SEDs (low rank) and a few (sparse) and narrow features</a:t>
            </a:r>
          </a:p>
        </p:txBody>
      </p:sp>
      <p:graphicFrame>
        <p:nvGraphicFramePr>
          <p:cNvPr id="15" name="Object 6">
            <a:extLst>
              <a:ext uri="{FF2B5EF4-FFF2-40B4-BE49-F238E27FC236}">
                <a16:creationId xmlns:a16="http://schemas.microsoft.com/office/drawing/2014/main" id="{5E2BC946-7B34-4E3C-80BC-97C644DB2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33921"/>
              </p:ext>
            </p:extLst>
          </p:nvPr>
        </p:nvGraphicFramePr>
        <p:xfrm>
          <a:off x="836612" y="3485057"/>
          <a:ext cx="44704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71" name="Equation" r:id="rId4" imgW="2971800" imgH="279360" progId="Equation.3">
                  <p:embed/>
                </p:oleObj>
              </mc:Choice>
              <mc:Fallback>
                <p:oleObj name="Equation" r:id="rId4" imgW="2971800" imgH="279360" progId="Equation.3">
                  <p:embed/>
                  <p:pic>
                    <p:nvPicPr>
                      <p:cNvPr id="2222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2" y="3485057"/>
                        <a:ext cx="4470400" cy="420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91059B6-DFBF-4CE0-A04F-F0308D490355}"/>
              </a:ext>
            </a:extLst>
          </p:cNvPr>
          <p:cNvSpPr/>
          <p:nvPr/>
        </p:nvSpPr>
        <p:spPr>
          <a:xfrm>
            <a:off x="381000" y="4159279"/>
            <a:ext cx="39715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1600" dirty="0"/>
              <a:t>numerically feasible convex problem</a:t>
            </a:r>
            <a:br>
              <a:rPr lang="en-US" sz="1600" dirty="0"/>
            </a:br>
            <a:r>
              <a:rPr lang="en-US" sz="1600" dirty="0"/>
              <a:t> (Augmented Lagrange Multiplier)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graphicFrame>
        <p:nvGraphicFramePr>
          <p:cNvPr id="17" name="Object 8">
            <a:extLst>
              <a:ext uri="{FF2B5EF4-FFF2-40B4-BE49-F238E27FC236}">
                <a16:creationId xmlns:a16="http://schemas.microsoft.com/office/drawing/2014/main" id="{BA020295-81B3-4EB7-B738-343E694A9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257900"/>
              </p:ext>
            </p:extLst>
          </p:nvPr>
        </p:nvGraphicFramePr>
        <p:xfrm>
          <a:off x="825103" y="4754791"/>
          <a:ext cx="46926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72" name="Equation" r:id="rId6" imgW="3136680" imgH="317160" progId="Equation.3">
                  <p:embed/>
                </p:oleObj>
              </mc:Choice>
              <mc:Fallback>
                <p:oleObj name="Equation" r:id="rId6" imgW="3136680" imgH="317160" progId="Equation.3">
                  <p:embed/>
                  <p:pic>
                    <p:nvPicPr>
                      <p:cNvPr id="222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103" y="4754791"/>
                        <a:ext cx="4692650" cy="476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5938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GalaxyZoo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05000" y="1801814"/>
            <a:ext cx="8364538" cy="3151187"/>
          </a:xfrm>
          <a:noFill/>
        </p:spPr>
        <p:txBody>
          <a:bodyPr/>
          <a:lstStyle/>
          <a:p>
            <a:pPr marL="295593" indent="-240030">
              <a:lnSpc>
                <a:spcPts val="32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charset="0"/>
                <a:cs typeface="Arial" charset="0"/>
              </a:rPr>
              <a:t>40 million visual galaxy classifications by the public</a:t>
            </a:r>
          </a:p>
          <a:p>
            <a:pPr marL="295593" indent="-240030">
              <a:lnSpc>
                <a:spcPts val="32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charset="0"/>
                <a:cs typeface="Arial" charset="0"/>
              </a:rPr>
              <a:t>Good publicity (CNN, Times, Washington Post, BBC)</a:t>
            </a:r>
          </a:p>
          <a:p>
            <a:pPr marL="295593" indent="-240030">
              <a:lnSpc>
                <a:spcPts val="32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charset="0"/>
                <a:cs typeface="Arial" charset="0"/>
              </a:rPr>
              <a:t>300,000 people participating, blogs, poems…</a:t>
            </a:r>
          </a:p>
          <a:p>
            <a:pPr marL="295593" indent="-240030">
              <a:lnSpc>
                <a:spcPts val="3200"/>
              </a:lnSpc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Arial" charset="0"/>
                <a:cs typeface="Arial" charset="0"/>
              </a:rPr>
              <a:t>Original discoveries by the public </a:t>
            </a:r>
            <a:br>
              <a:rPr lang="en-US" sz="2400" dirty="0">
                <a:latin typeface="Arial" charset="0"/>
                <a:cs typeface="Arial" charset="0"/>
              </a:rPr>
            </a:br>
            <a:r>
              <a:rPr lang="en-US" sz="2400" dirty="0">
                <a:latin typeface="Arial" charset="0"/>
                <a:cs typeface="Arial" charset="0"/>
              </a:rPr>
              <a:t>(</a:t>
            </a:r>
            <a:r>
              <a:rPr lang="en-US" sz="2400" dirty="0" err="1">
                <a:latin typeface="Arial" charset="0"/>
                <a:cs typeface="Arial" charset="0"/>
              </a:rPr>
              <a:t>Voorwerp</a:t>
            </a:r>
            <a:r>
              <a:rPr lang="en-US" sz="2400" dirty="0">
                <a:latin typeface="Arial" charset="0"/>
                <a:cs typeface="Arial" charset="0"/>
              </a:rPr>
              <a:t>, Green Peas)</a:t>
            </a:r>
          </a:p>
          <a:p>
            <a:pPr marL="295593" indent="-240030">
              <a:buFont typeface="Arial" pitchFamily="34" charset="0"/>
              <a:buChar char="•"/>
              <a:defRPr/>
            </a:pPr>
            <a:endParaRPr lang="en-US" sz="2400" dirty="0">
              <a:latin typeface="Arial" charset="0"/>
              <a:cs typeface="Arial" charset="0"/>
            </a:endParaRPr>
          </a:p>
          <a:p>
            <a:pPr marL="295593" indent="-240030">
              <a:defRPr/>
            </a:pPr>
            <a:r>
              <a:rPr lang="en-US" sz="2800" i="1" dirty="0">
                <a:latin typeface="Arial" charset="0"/>
                <a:cs typeface="Arial" charset="0"/>
              </a:rPr>
              <a:t>Chris </a:t>
            </a:r>
            <a:r>
              <a:rPr lang="en-US" sz="2800" i="1" dirty="0" err="1">
                <a:latin typeface="Arial" charset="0"/>
                <a:cs typeface="Arial" charset="0"/>
              </a:rPr>
              <a:t>Lintott</a:t>
            </a:r>
            <a:r>
              <a:rPr lang="en-US" sz="2800" i="1" dirty="0">
                <a:latin typeface="Arial" charset="0"/>
                <a:cs typeface="Arial" charset="0"/>
              </a:rPr>
              <a:t> et al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4" name="Picture 10" descr="05-wiyn-image-bill-keel-500x433"/>
          <p:cNvPicPr>
            <a:picLocks noChangeAspect="1" noChangeArrowheads="1"/>
          </p:cNvPicPr>
          <p:nvPr/>
        </p:nvPicPr>
        <p:blipFill>
          <a:blip r:embed="rId2" cstate="print"/>
          <a:srcRect b="12912"/>
          <a:stretch>
            <a:fillRect/>
          </a:stretch>
        </p:blipFill>
        <p:spPr bwMode="auto">
          <a:xfrm>
            <a:off x="8915400" y="2895600"/>
            <a:ext cx="3043237" cy="3059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0CD1A-D548-4D5B-AD56-E066A4936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581400"/>
            <a:ext cx="2843213" cy="32337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 of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7772400" cy="4572000"/>
          </a:xfrm>
        </p:spPr>
        <p:txBody>
          <a:bodyPr/>
          <a:lstStyle/>
          <a:p>
            <a:r>
              <a:rPr lang="en-US" sz="2000" dirty="0"/>
              <a:t>US astronomy transformed by large surveys</a:t>
            </a:r>
          </a:p>
          <a:p>
            <a:r>
              <a:rPr lang="en-US" sz="2000" dirty="0"/>
              <a:t>Happened over the last 20 years</a:t>
            </a:r>
          </a:p>
          <a:p>
            <a:r>
              <a:rPr lang="en-US" sz="2000" dirty="0"/>
              <a:t>Both photometric and spectroscopic</a:t>
            </a:r>
          </a:p>
          <a:p>
            <a:pPr lvl="1"/>
            <a:r>
              <a:rPr lang="en-US" dirty="0"/>
              <a:t>SDSS, 2dF, 2MASS, Pan-STARRS, DES, HSC, </a:t>
            </a:r>
            <a:br>
              <a:rPr lang="en-US" dirty="0"/>
            </a:br>
            <a:r>
              <a:rPr lang="en-US" dirty="0"/>
              <a:t>PTF, ZTF, LSST, WFIRST, Euclid, …</a:t>
            </a:r>
          </a:p>
          <a:p>
            <a:r>
              <a:rPr lang="en-US" sz="2000" dirty="0"/>
              <a:t>These surveys </a:t>
            </a:r>
          </a:p>
          <a:p>
            <a:pPr lvl="1"/>
            <a:r>
              <a:rPr lang="en-US" dirty="0"/>
              <a:t>Cover a large fraction of the sky</a:t>
            </a:r>
          </a:p>
          <a:p>
            <a:pPr lvl="1"/>
            <a:r>
              <a:rPr lang="en-US" dirty="0"/>
              <a:t>Provide large, open access archives</a:t>
            </a:r>
          </a:p>
          <a:p>
            <a:pPr lvl="1"/>
            <a:r>
              <a:rPr lang="en-US" dirty="0"/>
              <a:t>Took many years to complete, hundreds of people</a:t>
            </a:r>
          </a:p>
          <a:p>
            <a:pPr lvl="1"/>
            <a:r>
              <a:rPr lang="en-US" dirty="0"/>
              <a:t>Multiwavelength is now the norm</a:t>
            </a:r>
          </a:p>
          <a:p>
            <a:pPr lvl="1"/>
            <a:r>
              <a:rPr lang="en-US" dirty="0"/>
              <a:t>Data is in open and free archives</a:t>
            </a:r>
          </a:p>
          <a:p>
            <a:r>
              <a:rPr lang="en-US" dirty="0"/>
              <a:t>Remarkably fast transition compared to others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AD15385-C316-4A76-A65B-12A8CBB68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9407" r="78920" b="75152"/>
          <a:stretch/>
        </p:blipFill>
        <p:spPr bwMode="auto">
          <a:xfrm>
            <a:off x="9906000" y="549869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7735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5149D7-3703-4747-8373-5EC928A9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Pan-</a:t>
            </a:r>
            <a:r>
              <a:rPr lang="en-US" dirty="0" err="1"/>
              <a:t>Starrs</a:t>
            </a:r>
            <a:r>
              <a:rPr lang="en-US" dirty="0"/>
              <a:t> Data Usage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F7901-F293-4A2B-8EF5-EC4E24AFE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54" y="1371601"/>
            <a:ext cx="9144000" cy="4494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75DE49-EC54-4FAC-A118-AD5BD30D8519}"/>
              </a:ext>
            </a:extLst>
          </p:cNvPr>
          <p:cNvSpPr txBox="1"/>
          <p:nvPr/>
        </p:nvSpPr>
        <p:spPr>
          <a:xfrm>
            <a:off x="4724400" y="617220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Postman, </a:t>
            </a:r>
            <a:r>
              <a:rPr lang="en-US" dirty="0" err="1"/>
              <a:t>STScI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33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531449" y="1455407"/>
            <a:ext cx="2275976" cy="2804711"/>
            <a:chOff x="1442484" y="369982"/>
            <a:chExt cx="3033844" cy="3738641"/>
          </a:xfrm>
        </p:grpSpPr>
        <p:sp>
          <p:nvSpPr>
            <p:cNvPr id="9" name="TextBox 8"/>
            <p:cNvSpPr txBox="1"/>
            <p:nvPr/>
          </p:nvSpPr>
          <p:spPr>
            <a:xfrm>
              <a:off x="1994404" y="3400902"/>
              <a:ext cx="1977415" cy="707721"/>
            </a:xfrm>
            <a:prstGeom prst="rect">
              <a:avLst/>
            </a:prstGeom>
            <a:noFill/>
          </p:spPr>
          <p:txBody>
            <a:bodyPr wrap="none" lIns="68594" tIns="34297" rIns="68594" bIns="34297" rtlCol="0">
              <a:spAutoFit/>
            </a:bodyPr>
            <a:lstStyle/>
            <a:p>
              <a:r>
                <a:rPr lang="en-US" sz="1500" dirty="0"/>
                <a:t>SDSS (2000)</a:t>
              </a:r>
            </a:p>
            <a:p>
              <a:r>
                <a:rPr lang="en-US" sz="1500" dirty="0"/>
                <a:t>2.4m  0.12Gpixel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/>
            </p:nvPr>
          </p:nvGraphicFramePr>
          <p:xfrm>
            <a:off x="1442484" y="369982"/>
            <a:ext cx="3033844" cy="3030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6840" name="Image" r:id="rId4" imgW="4942080" imgH="4937760" progId="Photoshop.Image.17">
                    <p:embed/>
                  </p:oleObj>
                </mc:Choice>
                <mc:Fallback>
                  <p:oleObj name="Image" r:id="rId4" imgW="4942080" imgH="4937760" progId="Photoshop.Image.17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42484" y="369982"/>
                          <a:ext cx="3033844" cy="30309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/>
          <p:cNvGrpSpPr/>
          <p:nvPr/>
        </p:nvGrpSpPr>
        <p:grpSpPr>
          <a:xfrm>
            <a:off x="7162800" y="1578762"/>
            <a:ext cx="3052366" cy="3523785"/>
            <a:chOff x="10492695" y="-520700"/>
            <a:chExt cx="4068762" cy="4697157"/>
          </a:xfrm>
        </p:grpSpPr>
        <p:sp>
          <p:nvSpPr>
            <p:cNvPr id="5" name="TextBox 4"/>
            <p:cNvSpPr txBox="1"/>
            <p:nvPr/>
          </p:nvSpPr>
          <p:spPr>
            <a:xfrm>
              <a:off x="11665207" y="3468736"/>
              <a:ext cx="2266735" cy="707721"/>
            </a:xfrm>
            <a:prstGeom prst="rect">
              <a:avLst/>
            </a:prstGeom>
            <a:noFill/>
          </p:spPr>
          <p:txBody>
            <a:bodyPr wrap="none" lIns="68594" tIns="34297" rIns="68594" bIns="34297" rtlCol="0">
              <a:spAutoFit/>
            </a:bodyPr>
            <a:lstStyle/>
            <a:p>
              <a:r>
                <a:rPr lang="en-US" sz="1500" dirty="0" err="1"/>
                <a:t>PanSTARRS</a:t>
              </a:r>
              <a:r>
                <a:rPr lang="en-US" sz="1500" dirty="0"/>
                <a:t> (2010)</a:t>
              </a:r>
            </a:p>
            <a:p>
              <a:r>
                <a:rPr lang="en-US" sz="1500" dirty="0"/>
                <a:t>1.8m  1.4Gpixel</a:t>
              </a: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10492695" y="-520700"/>
            <a:ext cx="4068762" cy="394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6841" name="Image" r:id="rId6" imgW="4069080" imgH="3949920" progId="Photoshop.Image.17">
                    <p:embed/>
                  </p:oleObj>
                </mc:Choice>
                <mc:Fallback>
                  <p:oleObj name="Image" r:id="rId6" imgW="4069080" imgH="3949920" progId="Photoshop.Image.17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492695" y="-520700"/>
                          <a:ext cx="4068762" cy="3949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/>
          <p:cNvGrpSpPr/>
          <p:nvPr/>
        </p:nvGrpSpPr>
        <p:grpSpPr>
          <a:xfrm>
            <a:off x="3320360" y="1981200"/>
            <a:ext cx="5319512" cy="4360976"/>
            <a:chOff x="1609390" y="685800"/>
            <a:chExt cx="7090835" cy="5813121"/>
          </a:xfrm>
        </p:grpSpPr>
        <p:sp>
          <p:nvSpPr>
            <p:cNvPr id="6" name="TextBox 5"/>
            <p:cNvSpPr txBox="1"/>
            <p:nvPr/>
          </p:nvSpPr>
          <p:spPr>
            <a:xfrm>
              <a:off x="4113214" y="5791200"/>
              <a:ext cx="1849209" cy="707721"/>
            </a:xfrm>
            <a:prstGeom prst="rect">
              <a:avLst/>
            </a:prstGeom>
            <a:noFill/>
          </p:spPr>
          <p:txBody>
            <a:bodyPr wrap="none" lIns="68594" tIns="34297" rIns="68594" bIns="34297" rtlCol="0">
              <a:spAutoFit/>
            </a:bodyPr>
            <a:lstStyle/>
            <a:p>
              <a:r>
                <a:rPr lang="en-US" sz="1500" dirty="0"/>
                <a:t>LSST (2020)</a:t>
              </a:r>
            </a:p>
            <a:p>
              <a:r>
                <a:rPr lang="en-US" sz="1500" dirty="0"/>
                <a:t>8.4m  3.2Gpixel</a:t>
              </a:r>
            </a:p>
          </p:txBody>
        </p:sp>
        <p:pic>
          <p:nvPicPr>
            <p:cNvPr id="76802" name="Picture 2" descr="https://www.lsst.org/sites/default/files/LSST-Print5-high.jpg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390" y="685800"/>
              <a:ext cx="7090835" cy="510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840FEC-38D7-4A24-AF8A-F0F98E77EE20}"/>
              </a:ext>
            </a:extLst>
          </p:cNvPr>
          <p:cNvSpPr/>
          <p:nvPr/>
        </p:nvSpPr>
        <p:spPr>
          <a:xfrm>
            <a:off x="1295400" y="228600"/>
            <a:ext cx="9982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5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Survey Trends vs Moore’s Law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4EFFC0-8571-43E0-9B16-CEA1EA6ECB43}"/>
              </a:ext>
            </a:extLst>
          </p:cNvPr>
          <p:cNvGrpSpPr/>
          <p:nvPr/>
        </p:nvGrpSpPr>
        <p:grpSpPr>
          <a:xfrm>
            <a:off x="2362200" y="1828800"/>
            <a:ext cx="7315692" cy="4876799"/>
            <a:chOff x="1796834" y="1908448"/>
            <a:chExt cx="5689816" cy="3792955"/>
          </a:xfrm>
        </p:grpSpPr>
        <p:pic>
          <p:nvPicPr>
            <p:cNvPr id="1083401" name="Picture 9" descr="C:\Documents and Settings\Tony Tyson\Desktop\Talks\SPIE\trends.JP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796834" y="1908448"/>
              <a:ext cx="5689816" cy="379295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5471260" y="5029593"/>
              <a:ext cx="1744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/>
                <a:t>T.Tyson</a:t>
              </a:r>
              <a:r>
                <a:rPr lang="en-US" sz="1800" dirty="0"/>
                <a:t> (2010)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41132" y="5029594"/>
              <a:ext cx="17445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/>
                <a:t>A.Szalay</a:t>
              </a:r>
              <a:r>
                <a:rPr lang="en-US" sz="1800" dirty="0"/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65104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B1C1-DED0-4A38-B5ED-824DE78D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Trends from </a:t>
            </a:r>
            <a:r>
              <a:rPr lang="en-US" dirty="0" err="1"/>
              <a:t>astro-ph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D6671-3115-4D42-96C2-33F1281D3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-853" r="-223" b="12618"/>
          <a:stretch/>
        </p:blipFill>
        <p:spPr>
          <a:xfrm>
            <a:off x="1506311" y="-38914"/>
            <a:ext cx="10169002" cy="3987844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3DDAAB3-7DAA-4A64-A5A5-B78151FA0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t="9407" r="78920" b="75152"/>
          <a:stretch/>
        </p:blipFill>
        <p:spPr bwMode="auto">
          <a:xfrm>
            <a:off x="1066800" y="4199144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75C3CDA-8942-4EE2-9450-A7BEBDB48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10719" r="49323" b="73840"/>
          <a:stretch/>
        </p:blipFill>
        <p:spPr bwMode="auto">
          <a:xfrm>
            <a:off x="3048000" y="4199144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95D29FE-8683-4957-9E16-C309BA112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5" t="9156" r="39870" b="75403"/>
          <a:stretch/>
        </p:blipFill>
        <p:spPr bwMode="auto">
          <a:xfrm>
            <a:off x="5029200" y="41910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3EE7365-0988-47E4-B18C-67B851EF2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5" t="13511" r="10560" b="71048"/>
          <a:stretch/>
        </p:blipFill>
        <p:spPr bwMode="auto">
          <a:xfrm>
            <a:off x="7058409" y="41910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D9993BD-2395-4A9B-9D0D-40FAE6363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5" t="24127" r="30020" b="60432"/>
          <a:stretch/>
        </p:blipFill>
        <p:spPr bwMode="auto">
          <a:xfrm>
            <a:off x="1066800" y="54864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F7E57FC-F124-4693-89D9-4720AF9483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0" t="37712" r="57722" b="47594"/>
          <a:stretch/>
        </p:blipFill>
        <p:spPr bwMode="auto">
          <a:xfrm>
            <a:off x="7058409" y="5503821"/>
            <a:ext cx="2438400" cy="11602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5752373-C663-4165-917A-6BD748077B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5" t="38316" r="30010" b="46243"/>
          <a:stretch/>
        </p:blipFill>
        <p:spPr bwMode="auto">
          <a:xfrm>
            <a:off x="3048000" y="5478256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E48DB97-9355-4C8D-B21D-7A868DA2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5" t="10513" r="59460" b="74046"/>
          <a:stretch/>
        </p:blipFill>
        <p:spPr bwMode="auto">
          <a:xfrm>
            <a:off x="5030945" y="5474348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AF4F0E-A27E-4DFA-B191-FC78CF8D9009}"/>
              </a:ext>
            </a:extLst>
          </p:cNvPr>
          <p:cNvSpPr txBox="1"/>
          <p:nvPr/>
        </p:nvSpPr>
        <p:spPr>
          <a:xfrm>
            <a:off x="9811657" y="3992902"/>
            <a:ext cx="191588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  <a:effectLst>
            <a:outerShdw blurRad="304800" dist="3048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/>
              <a:t>B. Menard</a:t>
            </a:r>
          </a:p>
          <a:p>
            <a:r>
              <a:rPr lang="en-US" sz="1600" dirty="0"/>
              <a:t>M. Taghizadeh-Popp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297EA9-5E77-4032-9506-B18C44AF892A}"/>
              </a:ext>
            </a:extLst>
          </p:cNvPr>
          <p:cNvSpPr/>
          <p:nvPr/>
        </p:nvSpPr>
        <p:spPr>
          <a:xfrm>
            <a:off x="7058410" y="5791200"/>
            <a:ext cx="332991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Millennium DB is the poster child/ success story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Built by Gerard Lemson (now at JHU)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600 registered users, 17.3M queries, 287B rows</a:t>
            </a:r>
          </a:p>
          <a:p>
            <a:pPr algn="ctr">
              <a:spcBef>
                <a:spcPts val="400"/>
              </a:spcBef>
              <a:buNone/>
            </a:pPr>
            <a:r>
              <a:rPr lang="en-US" sz="2000" u="sng" dirty="0"/>
              <a:t>http://gavo.mpa-garching.mpg.de/Millennium/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Dec 2012 Workshop at MPA: 3 days, 50 people</a:t>
            </a:r>
          </a:p>
          <a:p>
            <a:pPr>
              <a:spcBef>
                <a:spcPts val="400"/>
              </a:spcBef>
            </a:pPr>
            <a:r>
              <a:rPr lang="en-US" dirty="0"/>
              <a:t>Data size and scalability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PB data sizes, trillion particles of dark matter</a:t>
            </a:r>
          </a:p>
          <a:p>
            <a:pPr>
              <a:spcBef>
                <a:spcPts val="400"/>
              </a:spcBef>
            </a:pPr>
            <a:r>
              <a:rPr lang="en-US" dirty="0"/>
              <a:t>INDRA simulations: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512 1Gpc simulations with 1B particles each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Over 1.1PB of simulation data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Study ensemble averages and cosmic variance</a:t>
            </a:r>
          </a:p>
        </p:txBody>
      </p:sp>
      <p:pic>
        <p:nvPicPr>
          <p:cNvPr id="4" name="Picture 4" descr="BCG_tr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3280504"/>
            <a:ext cx="3581400" cy="3577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4">
            <a:extLst>
              <a:ext uri="{FF2B5EF4-FFF2-40B4-BE49-F238E27FC236}">
                <a16:creationId xmlns:a16="http://schemas.microsoft.com/office/drawing/2014/main" id="{13701D5A-1217-47EC-BC44-30F14A7FC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From SkyServer to SciServer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E153A-AC32-4131-90E7-14CE200D4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76400"/>
            <a:ext cx="8229600" cy="465613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b="0" dirty="0">
                <a:effectLst/>
              </a:rPr>
              <a:t>Service oriented </a:t>
            </a:r>
            <a:r>
              <a:rPr lang="en-US" dirty="0">
                <a:effectLst/>
              </a:rPr>
              <a:t>smart</a:t>
            </a:r>
            <a:r>
              <a:rPr lang="en-US" b="0" dirty="0">
                <a:effectLst/>
              </a:rPr>
              <a:t> data</a:t>
            </a:r>
          </a:p>
          <a:p>
            <a:pPr eaLnBrk="1" hangingPunct="1">
              <a:defRPr/>
            </a:pPr>
            <a:r>
              <a:rPr lang="en-US" b="0" dirty="0">
                <a:effectLst/>
              </a:rPr>
              <a:t>More </a:t>
            </a:r>
            <a:r>
              <a:rPr lang="en-US" dirty="0">
                <a:effectLst/>
              </a:rPr>
              <a:t>collaborative</a:t>
            </a:r>
            <a:r>
              <a:rPr lang="en-US" b="0" dirty="0">
                <a:effectLst/>
              </a:rPr>
              <a:t> features added</a:t>
            </a:r>
          </a:p>
          <a:p>
            <a:pPr eaLnBrk="1" hangingPunct="1">
              <a:defRPr/>
            </a:pPr>
            <a:r>
              <a:rPr lang="en-US" b="0" dirty="0">
                <a:effectLst/>
              </a:rPr>
              <a:t>System captures </a:t>
            </a:r>
            <a:r>
              <a:rPr lang="en-US" dirty="0">
                <a:effectLst/>
              </a:rPr>
              <a:t>interactivity</a:t>
            </a:r>
            <a:r>
              <a:rPr lang="en-US" b="0" dirty="0">
                <a:effectLst/>
              </a:rPr>
              <a:t> of science well</a:t>
            </a:r>
          </a:p>
          <a:p>
            <a:pPr eaLnBrk="1" hangingPunct="1">
              <a:defRPr/>
            </a:pPr>
            <a:r>
              <a:rPr lang="en-US" b="0" dirty="0">
                <a:effectLst/>
              </a:rPr>
              <a:t>Read-only, secure core – </a:t>
            </a:r>
            <a:r>
              <a:rPr lang="en-US" dirty="0">
                <a:effectLst/>
              </a:rPr>
              <a:t>free-for-all in </a:t>
            </a:r>
            <a:r>
              <a:rPr lang="en-US" dirty="0" err="1">
                <a:effectLst/>
              </a:rPr>
              <a:t>MyDB</a:t>
            </a:r>
            <a:endParaRPr lang="en-US" dirty="0">
              <a:effectLst/>
            </a:endParaRPr>
          </a:p>
          <a:p>
            <a:pPr eaLnBrk="1" hangingPunct="1">
              <a:defRPr/>
            </a:pPr>
            <a:r>
              <a:rPr lang="en-US" b="0" dirty="0">
                <a:effectLst/>
              </a:rPr>
              <a:t>Increasingly </a:t>
            </a:r>
            <a:r>
              <a:rPr lang="en-US" dirty="0">
                <a:effectLst/>
              </a:rPr>
              <a:t>complex analysis</a:t>
            </a:r>
            <a:r>
              <a:rPr lang="en-US" b="0" dirty="0">
                <a:effectLst/>
              </a:rPr>
              <a:t> patterns</a:t>
            </a:r>
          </a:p>
          <a:p>
            <a:pPr eaLnBrk="1" hangingPunct="1">
              <a:defRPr/>
            </a:pPr>
            <a:r>
              <a:rPr lang="en-US" b="0" dirty="0">
                <a:effectLst/>
              </a:rPr>
              <a:t>Extensive use by other disciplines</a:t>
            </a:r>
          </a:p>
          <a:p>
            <a:pPr eaLnBrk="1" hangingPunct="1">
              <a:defRPr/>
            </a:pPr>
            <a:r>
              <a:rPr lang="en-US" b="0" dirty="0">
                <a:effectLst/>
              </a:rPr>
              <a:t>But: signs of service lifecycle after 15 years</a:t>
            </a:r>
          </a:p>
          <a:p>
            <a:pPr marL="0" indent="0">
              <a:buNone/>
              <a:defRPr/>
            </a:pPr>
            <a:r>
              <a:rPr lang="en-US" b="0" i="1" dirty="0">
                <a:solidFill>
                  <a:schemeClr val="accent2"/>
                </a:solidFill>
                <a:effectLst/>
              </a:rPr>
              <a:t>	=&gt; NSF DIBBS grant ($10M)</a:t>
            </a:r>
          </a:p>
          <a:p>
            <a:pPr eaLnBrk="1" hangingPunct="1">
              <a:defRPr/>
            </a:pPr>
            <a:r>
              <a:rPr lang="en-US" b="0" dirty="0">
                <a:solidFill>
                  <a:schemeClr val="accent2"/>
                </a:solidFill>
                <a:effectLst/>
              </a:rPr>
              <a:t>Comprehensive overhaul under the hood</a:t>
            </a:r>
          </a:p>
          <a:p>
            <a:pPr eaLnBrk="1" hangingPunct="1">
              <a:defRPr/>
            </a:pPr>
            <a:r>
              <a:rPr lang="en-US" b="0" dirty="0">
                <a:solidFill>
                  <a:schemeClr val="accent2"/>
                </a:solidFill>
                <a:effectLst/>
              </a:rPr>
              <a:t>Now added </a:t>
            </a:r>
            <a:r>
              <a:rPr lang="en-US" b="0" dirty="0" err="1">
                <a:solidFill>
                  <a:schemeClr val="accent2"/>
                </a:solidFill>
                <a:effectLst/>
              </a:rPr>
              <a:t>iPython+R</a:t>
            </a:r>
            <a:r>
              <a:rPr lang="en-US" b="0" dirty="0">
                <a:solidFill>
                  <a:schemeClr val="accent2"/>
                </a:solidFill>
                <a:effectLst/>
              </a:rPr>
              <a:t> scripting, running on pool of VMs</a:t>
            </a:r>
          </a:p>
          <a:p>
            <a:pPr eaLnBrk="1" hangingPunct="1">
              <a:defRPr/>
            </a:pPr>
            <a:r>
              <a:rPr lang="en-US" b="0" dirty="0">
                <a:solidFill>
                  <a:schemeClr val="accent2"/>
                </a:solidFill>
                <a:effectLst/>
              </a:rPr>
              <a:t>Single sign-on to CASJOBS + </a:t>
            </a:r>
            <a:r>
              <a:rPr lang="en-US" b="0" dirty="0" err="1">
                <a:solidFill>
                  <a:schemeClr val="accent2"/>
                </a:solidFill>
                <a:effectLst/>
              </a:rPr>
              <a:t>SciDrive</a:t>
            </a:r>
            <a:r>
              <a:rPr lang="en-US" b="0" dirty="0">
                <a:solidFill>
                  <a:schemeClr val="accent2"/>
                </a:solidFill>
                <a:effectLst/>
              </a:rPr>
              <a:t> (</a:t>
            </a:r>
            <a:r>
              <a:rPr lang="en-US" b="0" dirty="0" err="1">
                <a:solidFill>
                  <a:schemeClr val="accent2"/>
                </a:solidFill>
                <a:effectLst/>
              </a:rPr>
              <a:t>Dropbox+VOSpace</a:t>
            </a:r>
            <a:r>
              <a:rPr lang="en-US" b="0" dirty="0">
                <a:solidFill>
                  <a:schemeClr val="accent2"/>
                </a:solidFill>
                <a:effectLst/>
              </a:rPr>
              <a:t>)</a:t>
            </a:r>
          </a:p>
          <a:p>
            <a:pPr marL="0" indent="0">
              <a:buNone/>
              <a:defRPr/>
            </a:pPr>
            <a:endParaRPr lang="en-US" b="0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267B42-B64C-484D-93D7-BDBCB3EC7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5" t="10513" r="59460" b="74046"/>
          <a:stretch/>
        </p:blipFill>
        <p:spPr bwMode="auto">
          <a:xfrm>
            <a:off x="10210800" y="54864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79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E57FA39-0D6A-4968-A837-B61D8EA38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Current SciServer Projects</a:t>
            </a:r>
          </a:p>
        </p:txBody>
      </p:sp>
      <p:pic>
        <p:nvPicPr>
          <p:cNvPr id="36867" name="Picture 2" descr="ScienceDomains-v4">
            <a:extLst>
              <a:ext uri="{FF2B5EF4-FFF2-40B4-BE49-F238E27FC236}">
                <a16:creationId xmlns:a16="http://schemas.microsoft.com/office/drawing/2014/main" id="{56775CEB-967D-4653-B7F9-67C2341B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10744200" cy="517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5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Lifecycles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 </a:t>
            </a:r>
            <a:r>
              <a:rPr lang="en-US" b="1" dirty="0"/>
              <a:t>Data Lifecycle</a:t>
            </a:r>
            <a:r>
              <a:rPr lang="en-US" dirty="0"/>
              <a:t>:</a:t>
            </a:r>
          </a:p>
          <a:p>
            <a:pPr lvl="1"/>
            <a:r>
              <a:rPr lang="en-US" sz="2200" dirty="0"/>
              <a:t>New data standards emerge</a:t>
            </a:r>
          </a:p>
          <a:p>
            <a:pPr lvl="1"/>
            <a:r>
              <a:rPr lang="en-US" sz="2200" dirty="0"/>
              <a:t>Metadata standards change</a:t>
            </a:r>
          </a:p>
          <a:p>
            <a:pPr lvl="1"/>
            <a:r>
              <a:rPr lang="en-US" sz="2200" dirty="0"/>
              <a:t>Usage patterns change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dirty="0"/>
              <a:t>There is also a </a:t>
            </a:r>
            <a:r>
              <a:rPr lang="en-US" b="1" dirty="0"/>
              <a:t>Service Lifecycle</a:t>
            </a:r>
          </a:p>
          <a:p>
            <a:pPr lvl="1"/>
            <a:r>
              <a:rPr lang="en-US" sz="2200" dirty="0"/>
              <a:t>Survey data presented in Smart Services</a:t>
            </a:r>
          </a:p>
          <a:p>
            <a:pPr lvl="1"/>
            <a:r>
              <a:rPr lang="en-US" sz="2200" dirty="0"/>
              <a:t>Browsers change (HTML5), OS change, DB change</a:t>
            </a:r>
          </a:p>
          <a:p>
            <a:pPr lvl="1"/>
            <a:r>
              <a:rPr lang="en-US" sz="2200" dirty="0"/>
              <a:t>New software platforms (</a:t>
            </a:r>
            <a:r>
              <a:rPr lang="en-US" sz="2200" dirty="0" err="1"/>
              <a:t>iPython</a:t>
            </a:r>
            <a:r>
              <a:rPr lang="en-US" sz="2200" dirty="0"/>
              <a:t>, </a:t>
            </a:r>
            <a:r>
              <a:rPr lang="en-US" sz="2200" dirty="0" err="1"/>
              <a:t>Jupyter</a:t>
            </a:r>
            <a:r>
              <a:rPr lang="en-US" sz="2200" dirty="0"/>
              <a:t>, ML emerging)</a:t>
            </a:r>
          </a:p>
          <a:p>
            <a:pPr lvl="1"/>
            <a:r>
              <a:rPr lang="en-US" sz="2200" dirty="0"/>
              <a:t>Servers become obsolete, disks die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39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2CED7-DA5F-4B04-95C8-B465A4A80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Failed Disks Over 18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284E0-6B7B-49A6-90C2-C592D8285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45464"/>
            <a:ext cx="6048206" cy="55125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BF2B7-B03A-4415-AFD8-FFCEA6F3E250}"/>
              </a:ext>
            </a:extLst>
          </p:cNvPr>
          <p:cNvSpPr txBox="1"/>
          <p:nvPr/>
        </p:nvSpPr>
        <p:spPr>
          <a:xfrm>
            <a:off x="8458200" y="16002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1885 drives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~2.5%/year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 18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1.1 tons of HDD</a:t>
            </a:r>
          </a:p>
        </p:txBody>
      </p:sp>
    </p:spTree>
    <p:extLst>
      <p:ext uri="{BB962C8B-B14F-4D97-AF65-F5344CB8AC3E}">
        <p14:creationId xmlns:p14="http://schemas.microsoft.com/office/powerpoint/2010/main" val="455636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0070C0"/>
                </a:solidFill>
              </a:rPr>
              <a:t>Value</a:t>
            </a:r>
            <a:r>
              <a:rPr lang="en-US" dirty="0"/>
              <a:t> of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value of (usable/accessible) survey data?</a:t>
            </a:r>
          </a:p>
          <a:p>
            <a:pPr lvl="1"/>
            <a:r>
              <a:rPr lang="en-US" sz="2200" dirty="0"/>
              <a:t>Accelerates testing ideas, find objects for </a:t>
            </a:r>
            <a:r>
              <a:rPr lang="en-US" sz="2200" dirty="0" err="1"/>
              <a:t>followup</a:t>
            </a:r>
            <a:endParaRPr lang="en-US" sz="2200" dirty="0"/>
          </a:p>
          <a:p>
            <a:pPr lvl="1"/>
            <a:r>
              <a:rPr lang="en-US" sz="2200" dirty="0"/>
              <a:t>Provides a platform for reproducible data</a:t>
            </a:r>
          </a:p>
          <a:p>
            <a:pPr lvl="1"/>
            <a:r>
              <a:rPr lang="en-US" sz="2200" dirty="0"/>
              <a:t>Not possible without a robust access</a:t>
            </a:r>
          </a:p>
          <a:p>
            <a:pPr lvl="1"/>
            <a:r>
              <a:rPr lang="en-US" sz="2200" b="1" dirty="0"/>
              <a:t>Produces direct foundation to many papers</a:t>
            </a:r>
          </a:p>
          <a:p>
            <a:r>
              <a:rPr lang="en-US" dirty="0"/>
              <a:t>Metric: how much science funding does a data set attract?</a:t>
            </a:r>
          </a:p>
          <a:p>
            <a:pPr lvl="1"/>
            <a:r>
              <a:rPr lang="en-US" sz="2200" dirty="0"/>
              <a:t>Typical NSF AST grant is $300K over 3 years</a:t>
            </a:r>
          </a:p>
          <a:p>
            <a:pPr lvl="1"/>
            <a:r>
              <a:rPr lang="en-US" sz="2200" dirty="0"/>
              <a:t>Two refereed papers/year is good performance</a:t>
            </a:r>
          </a:p>
          <a:p>
            <a:pPr lvl="1"/>
            <a:r>
              <a:rPr lang="en-US" sz="2200" dirty="0"/>
              <a:t>Implies: $50K/paper is good</a:t>
            </a:r>
          </a:p>
          <a:p>
            <a:pPr lvl="1"/>
            <a:r>
              <a:rPr lang="en-US" sz="2200" dirty="0"/>
              <a:t>Facilities support probably doubles this: $100K/paper</a:t>
            </a:r>
            <a:br>
              <a:rPr lang="en-US" sz="2200" dirty="0"/>
            </a:br>
            <a:r>
              <a:rPr lang="en-US" sz="2200" dirty="0"/>
              <a:t>(not $10K and not $1M)</a:t>
            </a:r>
          </a:p>
          <a:p>
            <a:pPr lvl="1"/>
            <a:endParaRPr lang="en-US" sz="2200" b="1" dirty="0"/>
          </a:p>
          <a:p>
            <a:pPr lvl="1"/>
            <a:endParaRPr lang="en-US" sz="2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6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0070C0"/>
                </a:solidFill>
              </a:rPr>
              <a:t>Price</a:t>
            </a:r>
            <a:r>
              <a:rPr lang="en-US" dirty="0"/>
              <a:t> of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8153400" cy="4572000"/>
          </a:xfrm>
        </p:spPr>
        <p:txBody>
          <a:bodyPr/>
          <a:lstStyle/>
          <a:p>
            <a:r>
              <a:rPr lang="en-US" dirty="0"/>
              <a:t>How much did it take to produce?</a:t>
            </a:r>
          </a:p>
          <a:p>
            <a:pPr lvl="1"/>
            <a:r>
              <a:rPr lang="en-US" sz="2200" dirty="0"/>
              <a:t>OK, so far a few hundred $M, LSST over $1B</a:t>
            </a:r>
          </a:p>
          <a:p>
            <a:pPr lvl="1"/>
            <a:r>
              <a:rPr lang="en-US" sz="2200" dirty="0"/>
              <a:t>SDSS I-IV was probably around $200M total</a:t>
            </a:r>
          </a:p>
          <a:p>
            <a:endParaRPr lang="en-US" sz="2600" dirty="0"/>
          </a:p>
          <a:p>
            <a:r>
              <a:rPr lang="en-US" sz="2600" dirty="0"/>
              <a:t>Price vs Value*Output</a:t>
            </a:r>
            <a:endParaRPr lang="en-US" sz="2200" dirty="0"/>
          </a:p>
          <a:p>
            <a:pPr lvl="1"/>
            <a:r>
              <a:rPr lang="en-US" sz="2200" dirty="0"/>
              <a:t>SDSS enabled 7,000 refereed papers so far:</a:t>
            </a:r>
            <a:br>
              <a:rPr lang="en-US" sz="2200" dirty="0"/>
            </a:br>
            <a:r>
              <a:rPr lang="en-US" sz="2200" dirty="0"/>
              <a:t>	7K x 100K = $700M -&gt; cost effective</a:t>
            </a:r>
          </a:p>
        </p:txBody>
      </p:sp>
    </p:spTree>
    <p:extLst>
      <p:ext uri="{BB962C8B-B14F-4D97-AF65-F5344CB8AC3E}">
        <p14:creationId xmlns:p14="http://schemas.microsoft.com/office/powerpoint/2010/main" val="4185651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0070C0"/>
                </a:solidFill>
              </a:rPr>
              <a:t>Cost</a:t>
            </a:r>
            <a:r>
              <a:rPr lang="en-US" dirty="0"/>
              <a:t> of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cost is in long-term preservation (in people, not the bytes)</a:t>
            </a:r>
          </a:p>
          <a:p>
            <a:r>
              <a:rPr lang="en-US" dirty="0"/>
              <a:t>So far so good, data maintained by live projects</a:t>
            </a:r>
          </a:p>
          <a:p>
            <a:r>
              <a:rPr lang="en-US" dirty="0"/>
              <a:t>This is about to change: surveys coming to an end</a:t>
            </a:r>
          </a:p>
          <a:p>
            <a:pPr lvl="1"/>
            <a:r>
              <a:rPr lang="en-US" sz="2200" dirty="0"/>
              <a:t>SDSS, Pan-STARRS, DES will all sunset shortly</a:t>
            </a:r>
          </a:p>
          <a:p>
            <a:r>
              <a:rPr lang="en-US" dirty="0"/>
              <a:t>What happens to the data?</a:t>
            </a:r>
          </a:p>
          <a:p>
            <a:pPr lvl="1"/>
            <a:r>
              <a:rPr lang="en-US" sz="2200" dirty="0"/>
              <a:t>Who will take ownership of it?</a:t>
            </a:r>
          </a:p>
          <a:p>
            <a:pPr lvl="1"/>
            <a:r>
              <a:rPr lang="en-US" sz="2200" dirty="0"/>
              <a:t>Who will remember what it is?</a:t>
            </a:r>
          </a:p>
          <a:p>
            <a:pPr lvl="1"/>
            <a:r>
              <a:rPr lang="en-US" sz="2200" dirty="0"/>
              <a:t>Who will pay for it?</a:t>
            </a:r>
          </a:p>
          <a:p>
            <a:r>
              <a:rPr lang="en-US" sz="2600" dirty="0"/>
              <a:t>Estimated cost for SDSS is ~$500K/year</a:t>
            </a:r>
          </a:p>
          <a:p>
            <a:pPr lvl="1"/>
            <a:r>
              <a:rPr lang="en-US" sz="2200" dirty="0"/>
              <a:t>Either 5 papers, or 0.25% of the </a:t>
            </a:r>
            <a:r>
              <a:rPr lang="en-US" sz="2200" b="1" dirty="0"/>
              <a:t>price of data</a:t>
            </a:r>
          </a:p>
          <a:p>
            <a:pPr lvl="1"/>
            <a:r>
              <a:rPr lang="en-US" sz="2200" b="1" dirty="0"/>
              <a:t>5% cost overrun in the survey would cover the data for 20 years!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869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258D-22E2-4507-A354-47468336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5EB0-95FA-4E2D-BE3B-9AF9BFD2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10896600" cy="4572000"/>
          </a:xfrm>
        </p:spPr>
        <p:txBody>
          <a:bodyPr/>
          <a:lstStyle/>
          <a:p>
            <a:r>
              <a:rPr lang="en-US" dirty="0"/>
              <a:t>Traditionally we included the data in the printed publications</a:t>
            </a:r>
            <a:br>
              <a:rPr lang="en-US" dirty="0"/>
            </a:br>
            <a:r>
              <a:rPr lang="en-US" dirty="0"/>
              <a:t>        =&gt; “we </a:t>
            </a:r>
            <a:r>
              <a:rPr lang="en-US" i="1" dirty="0"/>
              <a:t>threw it over the wall for someone to catch it</a:t>
            </a:r>
            <a:r>
              <a:rPr lang="en-US" dirty="0"/>
              <a:t>”</a:t>
            </a:r>
          </a:p>
          <a:p>
            <a:r>
              <a:rPr lang="en-US" dirty="0"/>
              <a:t>Publishers, journals were there to do so … for a profit</a:t>
            </a:r>
          </a:p>
          <a:p>
            <a:r>
              <a:rPr lang="en-US" dirty="0"/>
              <a:t>This model is cracking</a:t>
            </a:r>
          </a:p>
          <a:p>
            <a:r>
              <a:rPr lang="en-US" dirty="0"/>
              <a:t>Formal (FAIR) requirements have emerged: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b="1" u="sng" dirty="0"/>
              <a:t>F</a:t>
            </a:r>
            <a:r>
              <a:rPr lang="en-US" b="1" dirty="0"/>
              <a:t>indable, </a:t>
            </a:r>
            <a:r>
              <a:rPr lang="en-US" b="1" u="sng" dirty="0"/>
              <a:t>A</a:t>
            </a:r>
            <a:r>
              <a:rPr lang="en-US" b="1" dirty="0"/>
              <a:t>ccessible, </a:t>
            </a:r>
            <a:r>
              <a:rPr lang="en-US" b="1" u="sng" dirty="0"/>
              <a:t>I</a:t>
            </a:r>
            <a:r>
              <a:rPr lang="en-US" b="1" dirty="0"/>
              <a:t>nteroperable, </a:t>
            </a:r>
            <a:r>
              <a:rPr lang="en-US" b="1" u="sng" dirty="0"/>
              <a:t>R</a:t>
            </a:r>
            <a:r>
              <a:rPr lang="en-US" b="1" dirty="0"/>
              <a:t>eproducible</a:t>
            </a:r>
            <a:endParaRPr lang="en-US" dirty="0"/>
          </a:p>
          <a:p>
            <a:r>
              <a:rPr lang="en-US" dirty="0"/>
              <a:t>Open scientific data is becoming increasingly mandated by funding agencies</a:t>
            </a:r>
          </a:p>
          <a:p>
            <a:r>
              <a:rPr lang="en-US" dirty="0"/>
              <a:t>The current for-profit model of scientific publishing is under attack</a:t>
            </a:r>
          </a:p>
          <a:p>
            <a:pPr lvl="1"/>
            <a:r>
              <a:rPr lang="en-US" sz="2400" dirty="0"/>
              <a:t>Transition is inevitable, like in music publishing:</a:t>
            </a:r>
            <a:br>
              <a:rPr lang="en-US" sz="2400" dirty="0"/>
            </a:br>
            <a:r>
              <a:rPr lang="en-US" sz="2400" dirty="0"/>
              <a:t>		LPs -&gt; iTunes-&gt; Pandora</a:t>
            </a:r>
          </a:p>
          <a:p>
            <a:r>
              <a:rPr lang="en-US" sz="2800" dirty="0"/>
              <a:t>But this is all about publications. What about the data?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42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D063-1AE0-4A15-8694-FA1CF8A6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Challenges for Long Term Data 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57A2-206F-448F-A5AB-766F7014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10668000" cy="4572000"/>
          </a:xfrm>
        </p:spPr>
        <p:txBody>
          <a:bodyPr/>
          <a:lstStyle/>
          <a:p>
            <a:r>
              <a:rPr lang="en-US" dirty="0"/>
              <a:t>How can we build a shared, common data ecosystem?</a:t>
            </a:r>
            <a:endParaRPr lang="en-US" i="0" dirty="0">
              <a:solidFill>
                <a:schemeClr val="tx1"/>
              </a:solidFill>
            </a:endParaRPr>
          </a:p>
          <a:p>
            <a:r>
              <a:rPr lang="en-US" dirty="0"/>
              <a:t>FAIR (Findable, Accessible, Interoperable, Reproducible)</a:t>
            </a:r>
          </a:p>
          <a:p>
            <a:pPr lvl="1"/>
            <a:r>
              <a:rPr lang="en-US" dirty="0"/>
              <a:t>Need more automation, manual approach cannot keep up</a:t>
            </a:r>
          </a:p>
          <a:p>
            <a:r>
              <a:rPr lang="en-US" dirty="0"/>
              <a:t>What happens to large, high-value data sets when they are completed?</a:t>
            </a:r>
          </a:p>
          <a:p>
            <a:pPr lvl="1"/>
            <a:r>
              <a:rPr lang="en-US" dirty="0"/>
              <a:t>The music publishing analogy still holds.</a:t>
            </a:r>
          </a:p>
          <a:p>
            <a:r>
              <a:rPr lang="en-US" dirty="0"/>
              <a:t>Open/Free, Accessible and Self-sustaining?</a:t>
            </a:r>
          </a:p>
          <a:p>
            <a:pPr lvl="1"/>
            <a:r>
              <a:rPr lang="en-US" dirty="0"/>
              <a:t> </a:t>
            </a:r>
            <a:r>
              <a:rPr lang="en-US" b="1" dirty="0">
                <a:solidFill>
                  <a:srgbClr val="CC0000"/>
                </a:solidFill>
              </a:rPr>
              <a:t>Pick any two, and the third is determined!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How can one ensure a steady, long-term support?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Who do we trust with all this irreplaceable data?</a:t>
            </a:r>
          </a:p>
          <a:p>
            <a:pPr lvl="1"/>
            <a:r>
              <a:rPr lang="en-US" i="0" dirty="0">
                <a:solidFill>
                  <a:schemeClr val="tx1"/>
                </a:solidFill>
              </a:rPr>
              <a:t>How can we decide what to preserve?</a:t>
            </a:r>
          </a:p>
          <a:p>
            <a:pPr lvl="1"/>
            <a:endParaRPr lang="en-US" i="0" dirty="0">
              <a:solidFill>
                <a:schemeClr val="tx1"/>
              </a:solidFill>
            </a:endParaRPr>
          </a:p>
          <a:p>
            <a:pPr lvl="1"/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59C55-582E-4A6B-981A-94E041F6D69D}"/>
              </a:ext>
            </a:extLst>
          </p:cNvPr>
          <p:cNvSpPr txBox="1"/>
          <p:nvPr/>
        </p:nvSpPr>
        <p:spPr>
          <a:xfrm>
            <a:off x="1524000" y="6114375"/>
            <a:ext cx="975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C0000"/>
                </a:solidFill>
              </a:rPr>
              <a:t>National Endowment/ Data Trust  for High-Value Data?</a:t>
            </a:r>
          </a:p>
        </p:txBody>
      </p:sp>
    </p:spTree>
    <p:extLst>
      <p:ext uri="{BB962C8B-B14F-4D97-AF65-F5344CB8AC3E}">
        <p14:creationId xmlns:p14="http://schemas.microsoft.com/office/powerpoint/2010/main" val="20072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Big Data in Science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76400"/>
            <a:ext cx="8001000" cy="4572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Data growing exponentially, in all science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All science is becoming data-driven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This is happening very rapidly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Data becoming increasingly open/public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Non-incremental!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Convergence of physical and life sciences </a:t>
            </a:r>
            <a:br>
              <a:rPr lang="en-US" dirty="0"/>
            </a:br>
            <a:r>
              <a:rPr lang="en-US" dirty="0"/>
              <a:t>through Big Data (statistics and computing)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The “long tail” is important</a:t>
            </a:r>
          </a:p>
          <a:p>
            <a:pPr>
              <a:spcBef>
                <a:spcPct val="0"/>
              </a:spcBef>
              <a:spcAft>
                <a:spcPts val="200"/>
              </a:spcAft>
            </a:pPr>
            <a:r>
              <a:rPr lang="en-US" dirty="0"/>
              <a:t>A scientific revolution in how discovery takes place</a:t>
            </a:r>
            <a:br>
              <a:rPr lang="en-US" dirty="0"/>
            </a:br>
            <a:r>
              <a:rPr lang="en-US" dirty="0"/>
              <a:t>          =&gt; a rare and unique opportunity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962F-F2D2-4D52-8951-3A6109BB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in 30 Years?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CC625-7E8B-45C3-9DCA-7A2ED8DCE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 we spend ~$B to acquire valuable data</a:t>
            </a:r>
          </a:p>
          <a:p>
            <a:r>
              <a:rPr lang="en-US" dirty="0"/>
              <a:t>Much of these will not be superseded in the foreseeable future/decades</a:t>
            </a:r>
          </a:p>
          <a:p>
            <a:r>
              <a:rPr lang="en-US" dirty="0"/>
              <a:t>At the end of projects the data sets will be handed off to someone </a:t>
            </a:r>
          </a:p>
          <a:p>
            <a:r>
              <a:rPr lang="en-US" dirty="0"/>
              <a:t>We need an organization(s) that is</a:t>
            </a:r>
          </a:p>
          <a:p>
            <a:pPr lvl="1"/>
            <a:r>
              <a:rPr lang="en-US" dirty="0"/>
              <a:t>With a long track record with a predictable future</a:t>
            </a:r>
          </a:p>
          <a:p>
            <a:pPr lvl="1"/>
            <a:r>
              <a:rPr lang="en-US" dirty="0"/>
              <a:t>Understands data preservation</a:t>
            </a:r>
          </a:p>
          <a:p>
            <a:pPr lvl="1"/>
            <a:r>
              <a:rPr lang="en-US" dirty="0"/>
              <a:t>Trusted by everyone</a:t>
            </a:r>
          </a:p>
          <a:p>
            <a:pPr lvl="1"/>
            <a:r>
              <a:rPr lang="en-US" dirty="0"/>
              <a:t>Technically capable</a:t>
            </a:r>
          </a:p>
          <a:p>
            <a:pPr lvl="1"/>
            <a:r>
              <a:rPr lang="en-US" dirty="0"/>
              <a:t>Can run under a sustainable model</a:t>
            </a:r>
          </a:p>
          <a:p>
            <a:pPr lvl="1"/>
            <a:r>
              <a:rPr lang="en-US" dirty="0"/>
              <a:t>Has no single points of failure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60357-6246-4C22-9433-7037E2E48B06}"/>
              </a:ext>
            </a:extLst>
          </p:cNvPr>
          <p:cNvSpPr txBox="1"/>
          <p:nvPr/>
        </p:nvSpPr>
        <p:spPr>
          <a:xfrm>
            <a:off x="685800" y="5867401"/>
            <a:ext cx="1120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C0000"/>
                </a:solidFill>
              </a:rPr>
              <a:t>Consortium of University Libraries + embedded domain scientists?</a:t>
            </a:r>
          </a:p>
        </p:txBody>
      </p:sp>
    </p:spTree>
    <p:extLst>
      <p:ext uri="{BB962C8B-B14F-4D97-AF65-F5344CB8AC3E}">
        <p14:creationId xmlns:p14="http://schemas.microsoft.com/office/powerpoint/2010/main" val="2419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3E0E-4DAF-45FD-B366-88185EB2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Astronomy/Machine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10009-2278-40A7-89BB-6F8F1EECB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with photometric redshifts, PCA of spectra</a:t>
            </a:r>
          </a:p>
          <a:p>
            <a:r>
              <a:rPr lang="en-US" dirty="0"/>
              <a:t>Outlier detection, classification</a:t>
            </a:r>
          </a:p>
          <a:p>
            <a:pPr lvl="1"/>
            <a:r>
              <a:rPr lang="en-US" dirty="0"/>
              <a:t>Star-galaxy separation, high redshift QSO,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KNN, Neural Nets, Random Forests,…</a:t>
            </a:r>
          </a:p>
          <a:p>
            <a:r>
              <a:rPr lang="en-US" dirty="0"/>
              <a:t>Dramatic upturn with </a:t>
            </a:r>
            <a:r>
              <a:rPr lang="en-US" dirty="0" err="1"/>
              <a:t>iPython</a:t>
            </a:r>
            <a:r>
              <a:rPr lang="en-US" dirty="0"/>
              <a:t> and </a:t>
            </a:r>
            <a:r>
              <a:rPr lang="en-US" dirty="0" err="1"/>
              <a:t>Jupyter</a:t>
            </a:r>
            <a:r>
              <a:rPr lang="en-US" dirty="0"/>
              <a:t> (+ML book)</a:t>
            </a:r>
          </a:p>
          <a:p>
            <a:r>
              <a:rPr lang="en-US" dirty="0"/>
              <a:t>First just </a:t>
            </a:r>
            <a:r>
              <a:rPr lang="en-US" dirty="0" err="1"/>
              <a:t>incremetal</a:t>
            </a:r>
            <a:r>
              <a:rPr lang="en-US" dirty="0"/>
              <a:t> improvements on data analysis</a:t>
            </a:r>
          </a:p>
          <a:p>
            <a:r>
              <a:rPr lang="en-US" dirty="0"/>
              <a:t>Many Deep Learning projects under way</a:t>
            </a:r>
          </a:p>
          <a:p>
            <a:r>
              <a:rPr lang="en-US" dirty="0"/>
              <a:t>The Google Brain Team found new exoplanets...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B81A3F8-DF71-4108-A4D2-CB4B062F3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0" t="37712" r="57722" b="47594"/>
          <a:stretch/>
        </p:blipFill>
        <p:spPr bwMode="auto">
          <a:xfrm>
            <a:off x="6019800" y="5439673"/>
            <a:ext cx="2438400" cy="11602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ECB72-85CA-4A6D-B741-AA6B50CB4A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5" t="13511" r="10560" b="71048"/>
          <a:stretch/>
        </p:blipFill>
        <p:spPr bwMode="auto">
          <a:xfrm>
            <a:off x="8643257" y="5439672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01A91B6-FCBC-4AB3-9E52-320ADF9D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56939" r="69054" b="27620"/>
          <a:stretch/>
        </p:blipFill>
        <p:spPr bwMode="auto">
          <a:xfrm>
            <a:off x="9525000" y="1716946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B0F38BC-52CD-44D2-8C48-C50C89BF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5" t="39427" r="30020" b="45132"/>
          <a:stretch/>
        </p:blipFill>
        <p:spPr bwMode="auto">
          <a:xfrm>
            <a:off x="9525000" y="3113126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27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Prioritize?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9753600" cy="4572000"/>
          </a:xfrm>
        </p:spPr>
        <p:txBody>
          <a:bodyPr/>
          <a:lstStyle/>
          <a:p>
            <a:r>
              <a:rPr lang="en-US" sz="2200" dirty="0"/>
              <a:t>Data Explosion: science is becoming data driven</a:t>
            </a:r>
          </a:p>
          <a:p>
            <a:r>
              <a:rPr lang="en-US" sz="2200" dirty="0"/>
              <a:t>It is becoming “too easy” to collect even more data</a:t>
            </a:r>
          </a:p>
          <a:p>
            <a:r>
              <a:rPr lang="en-US" sz="2200" dirty="0"/>
              <a:t>Robotic telescopes, next generation sequencers, complex simulations</a:t>
            </a:r>
          </a:p>
          <a:p>
            <a:r>
              <a:rPr lang="en-US" sz="2200" dirty="0"/>
              <a:t>This also means we have more data to preserve (do we?)</a:t>
            </a:r>
          </a:p>
          <a:p>
            <a:r>
              <a:rPr lang="en-US" sz="2200" b="1" dirty="0"/>
              <a:t>How long can this go on?</a:t>
            </a:r>
            <a:br>
              <a:rPr lang="en-US" sz="2200" b="1" dirty="0"/>
            </a:br>
            <a:endParaRPr lang="en-US" sz="2200" dirty="0"/>
          </a:p>
          <a:p>
            <a:pPr marL="0" indent="0">
              <a:buNone/>
            </a:pPr>
            <a:r>
              <a:rPr lang="en-US" sz="2200" i="1" dirty="0"/>
              <a:t>“Do you have enough data or would you like to have more?”</a:t>
            </a:r>
            <a:br>
              <a:rPr lang="en-US" sz="2200" i="1" dirty="0"/>
            </a:br>
            <a:endParaRPr lang="en-US" sz="2200" i="1" dirty="0"/>
          </a:p>
          <a:p>
            <a:r>
              <a:rPr lang="en-US" sz="2200" dirty="0"/>
              <a:t>No scientist ever wanted less data…</a:t>
            </a:r>
          </a:p>
          <a:p>
            <a:r>
              <a:rPr lang="en-US" sz="2200" dirty="0"/>
              <a:t>But: Big Data is synonymous with Dirty Data, more systematic errors</a:t>
            </a:r>
          </a:p>
          <a:p>
            <a:r>
              <a:rPr lang="en-US" sz="2200" dirty="0"/>
              <a:t>How can we collect data that is </a:t>
            </a:r>
            <a:r>
              <a:rPr lang="en-US" sz="2200" b="1" i="1" dirty="0"/>
              <a:t>more relevant </a:t>
            </a:r>
            <a:r>
              <a:rPr lang="en-US" sz="2200" dirty="0"/>
              <a:t>?</a:t>
            </a:r>
          </a:p>
          <a:p>
            <a:r>
              <a:rPr lang="en-US" sz="2200" dirty="0"/>
              <a:t>We need to improve ideas on survey design….</a:t>
            </a:r>
          </a:p>
          <a:p>
            <a:pPr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71445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C888-4FD1-4086-9805-35D8FE3F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B11C-7C6A-46ED-9E97-454817CD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524000"/>
            <a:ext cx="10591800" cy="4572000"/>
          </a:xfrm>
        </p:spPr>
        <p:txBody>
          <a:bodyPr/>
          <a:lstStyle/>
          <a:p>
            <a:r>
              <a:rPr lang="en-US" dirty="0"/>
              <a:t>Artificial Intelligence in large-scale experimental design</a:t>
            </a:r>
          </a:p>
          <a:p>
            <a:r>
              <a:rPr lang="en-US" dirty="0"/>
              <a:t>Example: Next Generation Astronomical Surveys</a:t>
            </a:r>
          </a:p>
          <a:p>
            <a:r>
              <a:rPr lang="en-US" dirty="0"/>
              <a:t>Observing spectra is 10,000 times more expensive</a:t>
            </a:r>
          </a:p>
          <a:p>
            <a:r>
              <a:rPr lang="en-US" dirty="0"/>
              <a:t>Prime Focus Spectrograph (Subaru telescope) following up on HSC</a:t>
            </a:r>
          </a:p>
          <a:p>
            <a:pPr lvl="1"/>
            <a:r>
              <a:rPr lang="en-US" dirty="0"/>
              <a:t>Japan, USA, Germany, France, China, …</a:t>
            </a:r>
          </a:p>
          <a:p>
            <a:r>
              <a:rPr lang="en-US" dirty="0"/>
              <a:t>Use feedback from observed targets and continuously improve target selection algorithms through machine learning</a:t>
            </a:r>
          </a:p>
          <a:p>
            <a:pPr lvl="1"/>
            <a:r>
              <a:rPr lang="en-US" dirty="0"/>
              <a:t>Reinforcement learning with the telescope in the loop</a:t>
            </a:r>
            <a:br>
              <a:rPr lang="en-US" dirty="0"/>
            </a:br>
            <a:r>
              <a:rPr lang="en-US" dirty="0"/>
              <a:t>(project just starting at JHU and Princeton)</a:t>
            </a:r>
          </a:p>
          <a:p>
            <a:r>
              <a:rPr lang="en-US" b="1" dirty="0"/>
              <a:t>Fifth Paradigm</a:t>
            </a:r>
            <a:r>
              <a:rPr lang="en-US" dirty="0"/>
              <a:t>: when algorithms make the decisions about our experiments (not just driving our cars)?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87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sz="2800" dirty="0"/>
              <a:t>Broad sociological changes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Convergence of Physical and Life Sciences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Data collection in ever larger collaborations 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Virtual Observatories: CERN, IVOA, NCBI, NEON, OOI, LSST…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Analysis decoupled, off archived data by smaller groups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Emergence of  the citizen/internet scientist (</a:t>
            </a:r>
            <a:r>
              <a:rPr lang="en-US" dirty="0" err="1"/>
              <a:t>GalaxyZoo</a:t>
            </a:r>
            <a:r>
              <a:rPr lang="en-US" dirty="0"/>
              <a:t>…)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Need to start training the next generations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П-shaped </a:t>
            </a:r>
            <a:r>
              <a:rPr lang="en-US" dirty="0" err="1"/>
              <a:t>vs</a:t>
            </a:r>
            <a:r>
              <a:rPr lang="en-US" dirty="0"/>
              <a:t> I- and T-shaped people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Early involvement in “Computational thinking”</a:t>
            </a:r>
          </a:p>
          <a:p>
            <a:pPr lvl="1">
              <a:spcBef>
                <a:spcPct val="0"/>
              </a:spcBef>
              <a:spcAft>
                <a:spcPts val="300"/>
              </a:spcAft>
            </a:pPr>
            <a:endParaRPr lang="en-US" dirty="0"/>
          </a:p>
          <a:p>
            <a:pPr>
              <a:buFontTx/>
              <a:buNone/>
            </a:pPr>
            <a:endParaRPr lang="en-US" sz="3200" dirty="0"/>
          </a:p>
        </p:txBody>
      </p:sp>
      <p:pic>
        <p:nvPicPr>
          <p:cNvPr id="4198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5257801"/>
            <a:ext cx="23177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 descr="http://www.ornl.gov/sci/techresources/Human_Genome/images/head/NEW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5181601"/>
            <a:ext cx="92233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sdss-main-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5334000"/>
            <a:ext cx="7953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1" y="5257800"/>
            <a:ext cx="1209675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166452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752600"/>
            <a:ext cx="10287000" cy="4572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Science is increasingly driven by data (big and small)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Changing sociology – survey archives analyzed by individuals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From hypothesis-driven to data-driven science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We need new instruments: “microscopes” and “telescopes” for data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The Fourth Paradigm of Science is already here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Astronomy has been at the cusp of this transition</a:t>
            </a:r>
          </a:p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dirty="0"/>
              <a:t>Our next experiments will be designed by algorithms…</a:t>
            </a:r>
          </a:p>
          <a:p>
            <a:pPr marL="0" indent="0">
              <a:spcBef>
                <a:spcPct val="0"/>
              </a:spcBef>
              <a:spcAft>
                <a:spcPts val="300"/>
              </a:spcAft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945877-F8AC-4A4D-9F4B-ED4773C27AA9}"/>
              </a:ext>
            </a:extLst>
          </p:cNvPr>
          <p:cNvSpPr/>
          <p:nvPr/>
        </p:nvSpPr>
        <p:spPr>
          <a:xfrm>
            <a:off x="1524000" y="0"/>
            <a:ext cx="10134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927E8-4ACB-4205-ADBD-7D0D5088D0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24531" r="-131" b="-179"/>
          <a:stretch/>
        </p:blipFill>
        <p:spPr bwMode="auto">
          <a:xfrm>
            <a:off x="1676400" y="685800"/>
            <a:ext cx="8899921" cy="51314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771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3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Science is Changing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057400" y="1676400"/>
            <a:ext cx="4205288" cy="990600"/>
          </a:xfrm>
          <a:prstGeom prst="rect">
            <a:avLst/>
          </a:prstGeom>
          <a:noFill/>
          <a:ln/>
        </p:spPr>
        <p:txBody>
          <a:bodyPr/>
          <a:lstStyle/>
          <a:p>
            <a:pPr defTabSz="1371600"/>
            <a:r>
              <a:rPr 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THOUSAND YEARS AGO</a:t>
            </a:r>
          </a:p>
          <a:p>
            <a:pPr defTabSz="1371600"/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science was </a:t>
            </a:r>
            <a:r>
              <a:rPr lang="en-US" sz="1800">
                <a:solidFill>
                  <a:schemeClr val="accent2"/>
                </a:solidFill>
                <a:latin typeface="Arial" charset="0"/>
                <a:cs typeface="Arial" charset="0"/>
              </a:rPr>
              <a:t>empirical </a:t>
            </a:r>
            <a:br>
              <a:rPr lang="en-US" sz="1800">
                <a:solidFill>
                  <a:srgbClr val="AAE2CA"/>
                </a:solidFill>
                <a:latin typeface="Arial" charset="0"/>
                <a:cs typeface="Arial" charset="0"/>
              </a:rPr>
            </a:b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describing natural phenomena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468688" y="2933700"/>
            <a:ext cx="377031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371600"/>
            <a:r>
              <a:rPr 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LAST FEW HUNDRED YEARS</a:t>
            </a:r>
          </a:p>
          <a:p>
            <a:pPr defTabSz="1371600"/>
            <a:r>
              <a:rPr lang="en-US" sz="1800">
                <a:solidFill>
                  <a:schemeClr val="accent2"/>
                </a:solidFill>
                <a:latin typeface="Arial" charset="0"/>
                <a:cs typeface="Arial" charset="0"/>
              </a:rPr>
              <a:t>theoretical</a:t>
            </a: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 branch using models, generalizations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057400" y="4114800"/>
            <a:ext cx="3754438" cy="1143000"/>
          </a:xfrm>
          <a:prstGeom prst="rect">
            <a:avLst/>
          </a:prstGeom>
          <a:noFill/>
          <a:ln/>
        </p:spPr>
        <p:txBody>
          <a:bodyPr anchor="ctr"/>
          <a:lstStyle/>
          <a:p>
            <a:pPr defTabSz="1371600"/>
            <a:r>
              <a:rPr 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LAST FEW DECADES</a:t>
            </a:r>
          </a:p>
          <a:p>
            <a:pPr defTabSz="1371600"/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a </a:t>
            </a:r>
            <a:r>
              <a:rPr lang="en-US" sz="1800">
                <a:solidFill>
                  <a:schemeClr val="accent2"/>
                </a:solidFill>
                <a:latin typeface="Arial" charset="0"/>
                <a:cs typeface="Arial" charset="0"/>
              </a:rPr>
              <a:t>computational</a:t>
            </a:r>
            <a:r>
              <a:rPr lang="en-US" sz="1800">
                <a:solidFill>
                  <a:srgbClr val="AAE2CA"/>
                </a:solidFill>
                <a:latin typeface="Arial" charset="0"/>
                <a:cs typeface="Arial" charset="0"/>
              </a:rPr>
              <a:t> </a:t>
            </a: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branch simulating </a:t>
            </a:r>
            <a:b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complex phenomena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505200" y="5334000"/>
            <a:ext cx="487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1371600"/>
            <a:r>
              <a:rPr 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TODAY</a:t>
            </a:r>
          </a:p>
          <a:p>
            <a:pPr defTabSz="1371600"/>
            <a:r>
              <a:rPr lang="en-US" sz="1800">
                <a:solidFill>
                  <a:schemeClr val="accent2"/>
                </a:solidFill>
                <a:latin typeface="Arial" charset="0"/>
                <a:cs typeface="Arial" charset="0"/>
              </a:rPr>
              <a:t>data intensive  science, </a:t>
            </a: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synthesizing theory, </a:t>
            </a:r>
            <a:b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experiment and computation with statistics  </a:t>
            </a:r>
            <a:b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US" sz="1800">
                <a:solidFill>
                  <a:schemeClr val="tx2"/>
                </a:solidFill>
                <a:latin typeface="Arial" charset="0"/>
                <a:cs typeface="Arial" charset="0"/>
              </a:rPr>
              <a:t>►new way of thinking required!</a:t>
            </a:r>
          </a:p>
        </p:txBody>
      </p:sp>
      <p:pic>
        <p:nvPicPr>
          <p:cNvPr id="8" name="Picture 23" descr="alexandria_observa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1" y="1600200"/>
            <a:ext cx="841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6096000" y="1371600"/>
          <a:ext cx="14732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910" name="Image" r:id="rId4" imgW="2972058" imgH="2766300" progId="">
                  <p:embed/>
                </p:oleObj>
              </mc:Choice>
              <mc:Fallback>
                <p:oleObj name="Image" r:id="rId4" imgW="2972058" imgH="27663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371600"/>
                        <a:ext cx="14732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7924800" y="2819400"/>
          <a:ext cx="2057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911" name="Equation" r:id="rId6" imgW="1346040" imgH="647640" progId="Equation.3">
                  <p:embed/>
                </p:oleObj>
              </mc:Choice>
              <mc:Fallback>
                <p:oleObj name="Equation" r:id="rId6" imgW="1346040" imgH="647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819400"/>
                        <a:ext cx="2057400" cy="990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0" descr="Telescope_Side_2-47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4400" y="5334000"/>
            <a:ext cx="1600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2" name="Object 4"/>
          <p:cNvGraphicFramePr>
            <a:graphicFrameLocks noChangeAspect="1"/>
          </p:cNvGraphicFramePr>
          <p:nvPr/>
        </p:nvGraphicFramePr>
        <p:xfrm>
          <a:off x="6019800" y="3886200"/>
          <a:ext cx="1676400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912" name="Image" r:id="rId9" imgW="4676190" imgH="4342857" progId="">
                  <p:embed/>
                </p:oleObj>
              </mc:Choice>
              <mc:Fallback>
                <p:oleObj name="Image" r:id="rId9" imgW="4676190" imgH="434285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886200"/>
                        <a:ext cx="1676400" cy="155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/>
              <a:t>Gray’s Laws of Data Engineering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l="12346" r="15340" b="8889"/>
          <a:stretch>
            <a:fillRect/>
          </a:stretch>
        </p:blipFill>
        <p:spPr bwMode="auto">
          <a:xfrm>
            <a:off x="7848600" y="3355110"/>
            <a:ext cx="2819400" cy="3502891"/>
          </a:xfrm>
          <a:prstGeom prst="rect">
            <a:avLst/>
          </a:prstGeom>
          <a:noFill/>
        </p:spPr>
      </p:pic>
      <p:pic>
        <p:nvPicPr>
          <p:cNvPr id="8" name="Picture 2" descr="http://research.microsoft.com/en-us/collaboration/fourthparadigm/fpcover-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828800"/>
            <a:ext cx="3124200" cy="4511892"/>
          </a:xfrm>
          <a:prstGeom prst="rect">
            <a:avLst/>
          </a:prstGeom>
          <a:noFill/>
          <a:effectLst>
            <a:outerShdw blurRad="546100" sx="102000" sy="102000" algn="ctr" rotWithShape="0">
              <a:prstClr val="black">
                <a:alpha val="9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79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Scientific Data Analysis Today 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8991600" cy="4572000"/>
          </a:xfrm>
        </p:spPr>
        <p:txBody>
          <a:bodyPr/>
          <a:lstStyle/>
          <a:p>
            <a:pPr eaLnBrk="1" hangingPunct="1"/>
            <a:r>
              <a:rPr lang="en-US" dirty="0"/>
              <a:t>Data is everywhere, never will be at a single location</a:t>
            </a:r>
          </a:p>
          <a:p>
            <a:pPr eaLnBrk="1" hangingPunct="1"/>
            <a:r>
              <a:rPr lang="en-US" dirty="0"/>
              <a:t>Data grows as fast as our computing power</a:t>
            </a:r>
          </a:p>
          <a:p>
            <a:pPr lvl="1" eaLnBrk="1" hangingPunct="1"/>
            <a:r>
              <a:rPr lang="en-US" dirty="0"/>
              <a:t>Need randomized, incremental algorithms =&gt; streaming</a:t>
            </a:r>
          </a:p>
          <a:p>
            <a:pPr lvl="1" eaLnBrk="1" hangingPunct="1"/>
            <a:r>
              <a:rPr lang="en-US" dirty="0"/>
              <a:t>Best result in 1 min, 1 hour, 1 day, 1 week</a:t>
            </a:r>
          </a:p>
          <a:p>
            <a:r>
              <a:rPr lang="en-US" b="1" dirty="0"/>
              <a:t>Statistical </a:t>
            </a:r>
            <a:r>
              <a:rPr lang="en-US" b="1" dirty="0" err="1"/>
              <a:t>vs</a:t>
            </a:r>
            <a:r>
              <a:rPr lang="en-US" b="1" dirty="0"/>
              <a:t> systematic errors</a:t>
            </a:r>
          </a:p>
          <a:p>
            <a:r>
              <a:rPr lang="en-US" dirty="0"/>
              <a:t>Both “exploratory” and “confirmatory” searches needed</a:t>
            </a:r>
          </a:p>
          <a:p>
            <a:r>
              <a:rPr lang="en-US" dirty="0"/>
              <a:t>Machine Learning taking off, Python emerging</a:t>
            </a:r>
          </a:p>
          <a:p>
            <a:r>
              <a:rPr lang="en-US" dirty="0"/>
              <a:t>Deep Learning, Neural Networks not a dirty word any more</a:t>
            </a:r>
          </a:p>
          <a:p>
            <a:pPr eaLnBrk="1" hangingPunct="1">
              <a:buNone/>
            </a:pPr>
            <a:endParaRPr lang="en-US" b="1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160C4E-BFF6-4937-AF3F-1D11D1392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0" t="37712" r="57722" b="47594"/>
          <a:stretch/>
        </p:blipFill>
        <p:spPr bwMode="auto">
          <a:xfrm>
            <a:off x="7949772" y="5498151"/>
            <a:ext cx="2438400" cy="116025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E6499A-C39A-4FF7-89F7-625CCE7DD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5" t="10513" r="59460" b="74046"/>
          <a:stretch/>
        </p:blipFill>
        <p:spPr bwMode="auto">
          <a:xfrm>
            <a:off x="3175428" y="5440678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09BD31F-15C2-467D-B123-2B7BEEDA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t="37538" r="78806" b="47021"/>
          <a:stretch/>
        </p:blipFill>
        <p:spPr bwMode="auto">
          <a:xfrm>
            <a:off x="5562600" y="5468679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2400" y="381000"/>
            <a:ext cx="9347200" cy="838200"/>
          </a:xfrm>
        </p:spPr>
        <p:txBody>
          <a:bodyPr/>
          <a:lstStyle/>
          <a:p>
            <a:r>
              <a:rPr lang="en-US" dirty="0"/>
              <a:t>Why Is Astronomy Interesting?</a:t>
            </a:r>
          </a:p>
        </p:txBody>
      </p:sp>
      <p:pic>
        <p:nvPicPr>
          <p:cNvPr id="405511" name="Picture 7" descr="JimIts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0759" y="2971801"/>
            <a:ext cx="2895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9" name="Text Box 5"/>
          <p:cNvSpPr txBox="1">
            <a:spLocks noChangeArrowheads="1"/>
          </p:cNvSpPr>
          <p:nvPr/>
        </p:nvSpPr>
        <p:spPr bwMode="auto">
          <a:xfrm>
            <a:off x="2417380" y="4098606"/>
            <a:ext cx="449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“Exciting, since it is </a:t>
            </a:r>
            <a:r>
              <a:rPr lang="en-US" b="1" i="1" dirty="0"/>
              <a:t>worthless</a:t>
            </a:r>
            <a:r>
              <a:rPr lang="en-US" i="1" dirty="0"/>
              <a:t>!”</a:t>
            </a:r>
          </a:p>
          <a:p>
            <a:pPr algn="r">
              <a:spcBef>
                <a:spcPct val="50000"/>
              </a:spcBef>
            </a:pPr>
            <a:r>
              <a:rPr lang="en-US" i="1" dirty="0">
                <a:latin typeface="Cambria"/>
              </a:rPr>
              <a:t>— </a:t>
            </a:r>
            <a:r>
              <a:rPr lang="en-US" i="1" dirty="0"/>
              <a:t>Jim Gray</a:t>
            </a: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2209800" y="1676401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</a:rPr>
              <a:t>Astronomy has always been data-driven….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now this is becoming more accepted in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other areas as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Sloan Digital Sky Survey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05000" y="1676400"/>
            <a:ext cx="7772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/>
              <a:t>“</a:t>
            </a:r>
            <a:r>
              <a:rPr lang="en-US" sz="2800" b="1" dirty="0"/>
              <a:t>The Cosmic Genome Project</a:t>
            </a:r>
            <a:r>
              <a:rPr lang="en-US" sz="2800" dirty="0"/>
              <a:t>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Started in 1992, SDSS-II finished in 2008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Data is public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chemeClr val="accent2"/>
                </a:solidFill>
              </a:rPr>
              <a:t>2.5 </a:t>
            </a:r>
            <a:r>
              <a:rPr lang="en-US" i="0" dirty="0" err="1">
                <a:solidFill>
                  <a:schemeClr val="accent2"/>
                </a:solidFill>
              </a:rPr>
              <a:t>Terapixels</a:t>
            </a:r>
            <a:r>
              <a:rPr lang="en-US" i="0" dirty="0">
                <a:solidFill>
                  <a:schemeClr val="accent2"/>
                </a:solidFill>
              </a:rPr>
              <a:t> of images =&gt; 5 </a:t>
            </a:r>
            <a:r>
              <a:rPr lang="en-US" i="0" dirty="0" err="1">
                <a:solidFill>
                  <a:schemeClr val="accent2"/>
                </a:solidFill>
              </a:rPr>
              <a:t>Tpx</a:t>
            </a:r>
            <a:r>
              <a:rPr lang="en-US" i="0" dirty="0">
                <a:solidFill>
                  <a:schemeClr val="accent2"/>
                </a:solidFill>
              </a:rPr>
              <a:t> of sky</a:t>
            </a:r>
            <a:endParaRPr lang="en-US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chemeClr val="accent2"/>
                </a:solidFill>
              </a:rPr>
              <a:t>10 TB of raw data =&gt; 100TB processed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i="0" dirty="0">
                <a:solidFill>
                  <a:schemeClr val="accent2"/>
                </a:solidFill>
              </a:rPr>
              <a:t>0.5 TB catalogs =&gt; 35TB in the end</a:t>
            </a:r>
          </a:p>
          <a:p>
            <a:pPr lvl="1" eaLnBrk="1" hangingPunct="1">
              <a:lnSpc>
                <a:spcPct val="90000"/>
              </a:lnSpc>
            </a:pPr>
            <a:endParaRPr lang="en-US" i="0" dirty="0">
              <a:solidFill>
                <a:schemeClr val="accent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/>
              <a:t>Database and spectrograph </a:t>
            </a:r>
            <a:br>
              <a:rPr lang="en-US" dirty="0"/>
            </a:br>
            <a:r>
              <a:rPr lang="en-US" dirty="0"/>
              <a:t>built at JHU (</a:t>
            </a:r>
            <a:r>
              <a:rPr lang="en-US" dirty="0" err="1"/>
              <a:t>SkyServer</a:t>
            </a:r>
            <a:r>
              <a:rPr lang="en-US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Now SDSS-IV, data served from JHU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SDSS-V starting soon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pic>
        <p:nvPicPr>
          <p:cNvPr id="1029" name="Picture 6" descr="sdss-main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3600" y="101600"/>
            <a:ext cx="83343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866016"/>
              </p:ext>
            </p:extLst>
          </p:nvPr>
        </p:nvGraphicFramePr>
        <p:xfrm>
          <a:off x="8382000" y="1250949"/>
          <a:ext cx="3048000" cy="295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58" name="Image" r:id="rId4" imgW="9085714" imgH="8828571" progId="">
                  <p:embed/>
                </p:oleObj>
              </mc:Choice>
              <mc:Fallback>
                <p:oleObj name="Image" r:id="rId4" imgW="9085714" imgH="882857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1250949"/>
                        <a:ext cx="3048000" cy="295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r="9091"/>
          <a:stretch>
            <a:fillRect/>
          </a:stretch>
        </p:blipFill>
        <p:spPr bwMode="auto">
          <a:xfrm>
            <a:off x="8382000" y="4175125"/>
            <a:ext cx="30480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2A3A0CC-6277-4507-A195-93B7FE4590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10719" r="49323" b="73840"/>
          <a:stretch/>
        </p:blipFill>
        <p:spPr bwMode="auto">
          <a:xfrm>
            <a:off x="10134600" y="38100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85902"/>
              </p:ext>
            </p:extLst>
          </p:nvPr>
        </p:nvGraphicFramePr>
        <p:xfrm>
          <a:off x="8458200" y="533400"/>
          <a:ext cx="3276600" cy="3525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82" name="Image" r:id="rId4" imgW="9993651" imgH="8063492" progId="">
                  <p:embed/>
                </p:oleObj>
              </mc:Choice>
              <mc:Fallback>
                <p:oleObj name="Image" r:id="rId4" imgW="9993651" imgH="806349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8200" y="533400"/>
                        <a:ext cx="3276600" cy="3525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66763"/>
            <a:r>
              <a:rPr lang="en-US"/>
              <a:t>Skyserver</a:t>
            </a:r>
          </a:p>
        </p:txBody>
      </p:sp>
      <p:sp>
        <p:nvSpPr>
          <p:cNvPr id="205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cs typeface="Arial" pitchFamily="34" charset="0"/>
              </a:rPr>
              <a:t>Prototype in 21st Century data access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1.2B web hits in 12 years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435M external SQL queries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7,000 papers and 450K citations 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4,000,000 distinct users vs. 15,000 astronomers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The emergence of the “</a:t>
            </a:r>
            <a:r>
              <a:rPr lang="en-US" sz="2400" dirty="0">
                <a:solidFill>
                  <a:srgbClr val="7030A0"/>
                </a:solidFill>
                <a:cs typeface="Arial" pitchFamily="34" charset="0"/>
              </a:rPr>
              <a:t>Internet Scientist</a:t>
            </a:r>
            <a:r>
              <a:rPr lang="en-US" sz="2400" dirty="0">
                <a:cs typeface="Arial" pitchFamily="34" charset="0"/>
              </a:rPr>
              <a:t>”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The world’s  most used astronomy facility today</a:t>
            </a:r>
          </a:p>
          <a:p>
            <a:pPr marL="528638" lvl="1" indent="-239713"/>
            <a:r>
              <a:rPr lang="en-US" sz="2400" dirty="0">
                <a:cs typeface="Arial" pitchFamily="34" charset="0"/>
              </a:rPr>
              <a:t>Collaborative server-side analysis done by 9K</a:t>
            </a:r>
            <a:br>
              <a:rPr lang="en-US" sz="2400" dirty="0">
                <a:cs typeface="Arial" pitchFamily="34" charset="0"/>
              </a:rPr>
            </a:br>
            <a:r>
              <a:rPr lang="en-US" sz="2400" dirty="0">
                <a:cs typeface="Arial" pitchFamily="34" charset="0"/>
              </a:rPr>
              <a:t>astronomers</a:t>
            </a:r>
          </a:p>
          <a:p>
            <a:pPr marL="528638" lvl="1" indent="-239713">
              <a:buNone/>
            </a:pPr>
            <a:endParaRPr lang="en-US" sz="2400" dirty="0">
              <a:cs typeface="Arial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40977B-43B7-4B2F-A451-CDD00707B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9651" r="69054" b="74908"/>
          <a:stretch/>
        </p:blipFill>
        <p:spPr bwMode="auto">
          <a:xfrm>
            <a:off x="9296400" y="5105400"/>
            <a:ext cx="1915886" cy="121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66"/>
      </a:hlink>
      <a:folHlink>
        <a:srgbClr val="0000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5663</TotalTime>
  <Words>1649</Words>
  <Application>Microsoft Office PowerPoint</Application>
  <PresentationFormat>Widescreen</PresentationFormat>
  <Paragraphs>295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Cambria</vt:lpstr>
      <vt:lpstr>Consolas</vt:lpstr>
      <vt:lpstr>Times New Roman</vt:lpstr>
      <vt:lpstr>Default Design</vt:lpstr>
      <vt:lpstr>Image</vt:lpstr>
      <vt:lpstr>Equation</vt:lpstr>
      <vt:lpstr>The Era of Surveys  and the Fifth Paradigm of Science </vt:lpstr>
      <vt:lpstr>Word Trends from astro-ph</vt:lpstr>
      <vt:lpstr>Big Data in Science</vt:lpstr>
      <vt:lpstr>Science is Changing</vt:lpstr>
      <vt:lpstr>Gray’s Laws of Data Engineering</vt:lpstr>
      <vt:lpstr>Scientific Data Analysis Today </vt:lpstr>
      <vt:lpstr>Why Is Astronomy Interesting?</vt:lpstr>
      <vt:lpstr>Sloan Digital Sky Survey</vt:lpstr>
      <vt:lpstr>Skyserver</vt:lpstr>
      <vt:lpstr>Baryon Acoustic Oscillations</vt:lpstr>
      <vt:lpstr>Primordial Sound Waves in SDSS</vt:lpstr>
      <vt:lpstr>Pixel Window vs Object Position</vt:lpstr>
      <vt:lpstr>Adaptive Second Moment</vt:lpstr>
      <vt:lpstr>PowerPoint Presentation</vt:lpstr>
      <vt:lpstr>GalaxyZoo</vt:lpstr>
      <vt:lpstr>The Era of Surveys</vt:lpstr>
      <vt:lpstr>Pan-Starrs Data Usage</vt:lpstr>
      <vt:lpstr>PowerPoint Presentation</vt:lpstr>
      <vt:lpstr>Survey Trends vs Moore’s Law</vt:lpstr>
      <vt:lpstr>Cosmology Simulations</vt:lpstr>
      <vt:lpstr>From SkyServer to SciServer</vt:lpstr>
      <vt:lpstr>Current SciServer Projects</vt:lpstr>
      <vt:lpstr>Long Term Lifecycles</vt:lpstr>
      <vt:lpstr>Failed Disks Over 18 Years</vt:lpstr>
      <vt:lpstr>What is the Value of Data?</vt:lpstr>
      <vt:lpstr>What is the Price of Data?</vt:lpstr>
      <vt:lpstr>What is the Cost of Data?</vt:lpstr>
      <vt:lpstr>Publishing Models </vt:lpstr>
      <vt:lpstr>The Challenges for Long Term Data Sets</vt:lpstr>
      <vt:lpstr>What Happens in 30 Years?</vt:lpstr>
      <vt:lpstr>Astronomy/Machine Learning</vt:lpstr>
      <vt:lpstr>How Do We Prioritize?</vt:lpstr>
      <vt:lpstr>What is Next?</vt:lpstr>
      <vt:lpstr>Trends</vt:lpstr>
      <vt:lpstr>Summary</vt:lpstr>
      <vt:lpstr>PowerPoint Presentation</vt:lpstr>
    </vt:vector>
  </TitlesOfParts>
  <Company>The 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Szalay</dc:creator>
  <cp:lastModifiedBy>Alexander Szalay</cp:lastModifiedBy>
  <cp:revision>593</cp:revision>
  <dcterms:created xsi:type="dcterms:W3CDTF">2000-07-18T20:38:03Z</dcterms:created>
  <dcterms:modified xsi:type="dcterms:W3CDTF">2019-01-10T14:58:45Z</dcterms:modified>
</cp:coreProperties>
</file>