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715" r:id="rId2"/>
    <p:sldId id="716" r:id="rId3"/>
    <p:sldId id="717" r:id="rId4"/>
    <p:sldId id="718" r:id="rId5"/>
    <p:sldId id="719" r:id="rId6"/>
    <p:sldId id="720" r:id="rId7"/>
    <p:sldId id="722" r:id="rId8"/>
    <p:sldId id="721" r:id="rId9"/>
    <p:sldId id="731" r:id="rId10"/>
    <p:sldId id="730" r:id="rId11"/>
    <p:sldId id="732" r:id="rId12"/>
    <p:sldId id="733" r:id="rId13"/>
    <p:sldId id="734" r:id="rId14"/>
    <p:sldId id="735" r:id="rId15"/>
    <p:sldId id="736" r:id="rId16"/>
    <p:sldId id="729" r:id="rId17"/>
    <p:sldId id="723" r:id="rId18"/>
    <p:sldId id="724" r:id="rId19"/>
    <p:sldId id="725" r:id="rId20"/>
    <p:sldId id="738" r:id="rId21"/>
    <p:sldId id="726" r:id="rId22"/>
    <p:sldId id="727" r:id="rId23"/>
    <p:sldId id="73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3333FF"/>
    <a:srgbClr val="CC0000"/>
    <a:srgbClr val="993366"/>
    <a:srgbClr val="FFCCFF"/>
    <a:srgbClr val="CCFFFF"/>
    <a:srgbClr val="009999"/>
    <a:srgbClr val="FFFF66"/>
    <a:srgbClr val="00006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5" autoAdjust="0"/>
    <p:restoredTop sz="94487" autoAdjust="0"/>
  </p:normalViewPr>
  <p:slideViewPr>
    <p:cSldViewPr>
      <p:cViewPr varScale="1">
        <p:scale>
          <a:sx n="60" d="100"/>
          <a:sy n="60" d="100"/>
        </p:scale>
        <p:origin x="1482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63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F7828-ED74-43D6-AB0C-FA3D09B7E6DE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B34D2-B775-4C4B-9EC8-2CDA2F1DA5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39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03506-3C03-4D3A-8C70-D18B009174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907CB-A9D6-49F2-92A8-0A3807D290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144E3-711E-466C-8F30-02D7551E58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10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1722E0C-C31F-4C65-8F1D-6F518612D5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C13B2-12DC-4F8A-B858-32A51E5252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1D471-BDE6-4E0A-87FB-37D8630F09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69FF5-B65F-43E2-B79D-F3F290EA2A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0B87A-B3C5-4FB7-98F1-352AB107AE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7A39B-1A15-418C-80A5-79F077B293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4FBD5-4133-46E7-888F-B5A595CD6F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562D6-4A22-4894-8F5A-A9B5925477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BFAC8-5A69-40C0-A2A2-918BE9DB43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grid"/>
          <p:cNvPicPr>
            <a:picLocks noChangeAspect="1" noChangeArrowheads="1"/>
          </p:cNvPicPr>
          <p:nvPr userDrawn="1"/>
        </p:nvPicPr>
        <p:blipFill>
          <a:blip r:embed="rId14" cstate="print"/>
          <a:srcRect t="32001"/>
          <a:stretch>
            <a:fillRect/>
          </a:stretch>
        </p:blipFill>
        <p:spPr bwMode="auto">
          <a:xfrm>
            <a:off x="762000" y="381000"/>
            <a:ext cx="7620000" cy="80962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1BA54E-BC6A-45E9-92C6-47C1B8D8B57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9" descr="slider"/>
          <p:cNvPicPr>
            <a:picLocks noChangeAspect="1" noChangeArrowheads="1"/>
          </p:cNvPicPr>
          <p:nvPr userDrawn="1"/>
        </p:nvPicPr>
        <p:blipFill>
          <a:blip r:embed="rId15" cstate="print"/>
          <a:srcRect l="28323" r="44508"/>
          <a:stretch>
            <a:fillRect/>
          </a:stretch>
        </p:blipFill>
        <p:spPr bwMode="auto">
          <a:xfrm>
            <a:off x="1371600" y="1174750"/>
            <a:ext cx="7010400" cy="115888"/>
          </a:xfrm>
          <a:prstGeom prst="rect">
            <a:avLst/>
          </a:prstGeom>
          <a:noFill/>
        </p:spPr>
      </p:pic>
      <p:pic>
        <p:nvPicPr>
          <p:cNvPr id="1032" name="Picture 8" descr="slider"/>
          <p:cNvPicPr>
            <a:picLocks noChangeAspect="1" noChangeArrowheads="1"/>
          </p:cNvPicPr>
          <p:nvPr userDrawn="1"/>
        </p:nvPicPr>
        <p:blipFill>
          <a:blip r:embed="rId15" cstate="print"/>
          <a:srcRect l="28323" r="44508"/>
          <a:stretch>
            <a:fillRect/>
          </a:stretch>
        </p:blipFill>
        <p:spPr bwMode="auto">
          <a:xfrm>
            <a:off x="0" y="0"/>
            <a:ext cx="3048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 i="1">
          <a:solidFill>
            <a:srgbClr val="333399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990033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oleObject" Target="../embeddings/oleObject26.bin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60.bin"/><Relationship Id="rId10" Type="http://schemas.openxmlformats.org/officeDocument/2006/relationships/image" Target="../media/image46.png"/><Relationship Id="rId4" Type="http://schemas.openxmlformats.org/officeDocument/2006/relationships/image" Target="../media/image42.wmf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oleObject" Target="../embeddings/oleObject27.bin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2.wmf"/><Relationship Id="rId9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upload.wikimedia.org/wikipedia/commons/2/23/Dijkstras_progress_animation.gi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E9D1B-DB6D-4EC3-8333-886FCC88C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-152400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Graphs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7CDBA5-7277-4315-937F-355CCD401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2600" y="1335716"/>
            <a:ext cx="6400800" cy="645484"/>
          </a:xfrm>
        </p:spPr>
        <p:txBody>
          <a:bodyPr/>
          <a:lstStyle/>
          <a:p>
            <a:r>
              <a:rPr lang="en-US" dirty="0"/>
              <a:t>Alex Szalay, JHU</a:t>
            </a:r>
          </a:p>
        </p:txBody>
      </p:sp>
      <p:pic>
        <p:nvPicPr>
          <p:cNvPr id="18434" name="Picture 2" descr="Influential Communities in Social Network : Simplifi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81200"/>
            <a:ext cx="4797425" cy="437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900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Graph Theory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19200" y="1462087"/>
            <a:ext cx="6945168" cy="521856"/>
            <a:chOff x="1219200" y="1462087"/>
            <a:chExt cx="6945168" cy="521856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5027822"/>
                </p:ext>
              </p:extLst>
            </p:nvPr>
          </p:nvGraphicFramePr>
          <p:xfrm>
            <a:off x="1219200" y="1511659"/>
            <a:ext cx="3116124" cy="472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62" name="Image" r:id="rId3" imgW="10387080" imgH="1574280" progId="Photoshop.Image.13">
                    <p:embed/>
                  </p:oleObj>
                </mc:Choice>
                <mc:Fallback>
                  <p:oleObj name="Image" r:id="rId3" imgW="10387080" imgH="1574280" progId="Photoshop.Image.1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19200" y="1511659"/>
                          <a:ext cx="3116124" cy="47228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4643726"/>
                </p:ext>
              </p:extLst>
            </p:nvPr>
          </p:nvGraphicFramePr>
          <p:xfrm>
            <a:off x="4800600" y="1462087"/>
            <a:ext cx="3363768" cy="5218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63" name="Image" r:id="rId5" imgW="11212560" imgH="1739520" progId="Photoshop.Image.13">
                    <p:embed/>
                  </p:oleObj>
                </mc:Choice>
                <mc:Fallback>
                  <p:oleObj name="Image" r:id="rId5" imgW="11212560" imgH="1739520" progId="Photoshop.Image.1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800600" y="1462087"/>
                          <a:ext cx="3363768" cy="5218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13"/>
          <p:cNvGrpSpPr/>
          <p:nvPr/>
        </p:nvGrpSpPr>
        <p:grpSpPr>
          <a:xfrm>
            <a:off x="1371600" y="2114550"/>
            <a:ext cx="6750888" cy="2114208"/>
            <a:chOff x="1371600" y="2114550"/>
            <a:chExt cx="6750888" cy="2114208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0856059"/>
                </p:ext>
              </p:extLst>
            </p:nvPr>
          </p:nvGraphicFramePr>
          <p:xfrm>
            <a:off x="1371600" y="2743200"/>
            <a:ext cx="1436184" cy="4228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64" name="Image" r:id="rId7" imgW="4787280" imgH="1409400" progId="Photoshop.Image.13">
                    <p:embed/>
                  </p:oleObj>
                </mc:Choice>
                <mc:Fallback>
                  <p:oleObj name="Image" r:id="rId7" imgW="4787280" imgH="1409400" progId="Photoshop.Image.1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371600" y="2743200"/>
                          <a:ext cx="1436184" cy="4228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2896869"/>
                </p:ext>
              </p:extLst>
            </p:nvPr>
          </p:nvGraphicFramePr>
          <p:xfrm>
            <a:off x="5105400" y="2114550"/>
            <a:ext cx="3017088" cy="2114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65" name="Image" r:id="rId9" imgW="10056960" imgH="7047360" progId="Photoshop.Image.13">
                    <p:embed/>
                  </p:oleObj>
                </mc:Choice>
                <mc:Fallback>
                  <p:oleObj name="Image" r:id="rId9" imgW="10056960" imgH="7047360" progId="Photoshop.Image.1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105400" y="2114550"/>
                          <a:ext cx="3017088" cy="21142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2"/>
          <p:cNvGrpSpPr/>
          <p:nvPr/>
        </p:nvGrpSpPr>
        <p:grpSpPr>
          <a:xfrm>
            <a:off x="937211" y="4495800"/>
            <a:ext cx="7497048" cy="1134342"/>
            <a:chOff x="918684" y="4854519"/>
            <a:chExt cx="7497048" cy="1134342"/>
          </a:xfrm>
        </p:grpSpPr>
        <p:grpSp>
          <p:nvGrpSpPr>
            <p:cNvPr id="12" name="Group 11"/>
            <p:cNvGrpSpPr/>
            <p:nvPr/>
          </p:nvGrpSpPr>
          <p:grpSpPr>
            <a:xfrm>
              <a:off x="918684" y="4854519"/>
              <a:ext cx="3653316" cy="1134342"/>
              <a:chOff x="1147284" y="5029200"/>
              <a:chExt cx="3653316" cy="1134342"/>
            </a:xfrm>
          </p:grpSpPr>
          <p:graphicFrame>
            <p:nvGraphicFramePr>
              <p:cNvPr id="9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2877010"/>
                  </p:ext>
                </p:extLst>
              </p:nvPr>
            </p:nvGraphicFramePr>
            <p:xfrm>
              <a:off x="1147284" y="5029200"/>
              <a:ext cx="3653316" cy="4799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966" name="Image" r:id="rId11" imgW="12177720" imgH="1599840" progId="Photoshop.Image.13">
                      <p:embed/>
                    </p:oleObj>
                  </mc:Choice>
                  <mc:Fallback>
                    <p:oleObj name="Image" r:id="rId11" imgW="12177720" imgH="1599840" progId="Photoshop.Image.1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1147284" y="5029200"/>
                            <a:ext cx="3653316" cy="47995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99010472"/>
                  </p:ext>
                </p:extLst>
              </p:nvPr>
            </p:nvGraphicFramePr>
            <p:xfrm>
              <a:off x="1266792" y="5691258"/>
              <a:ext cx="2259036" cy="4722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967" name="Image" r:id="rId13" imgW="7530120" imgH="1574280" progId="Photoshop.Image.13">
                      <p:embed/>
                    </p:oleObj>
                  </mc:Choice>
                  <mc:Fallback>
                    <p:oleObj name="Image" r:id="rId13" imgW="7530120" imgH="1574280" progId="Photoshop.Image.1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1266792" y="5691258"/>
                            <a:ext cx="2259036" cy="47228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5022980"/>
                </p:ext>
              </p:extLst>
            </p:nvPr>
          </p:nvGraphicFramePr>
          <p:xfrm>
            <a:off x="4724400" y="4971825"/>
            <a:ext cx="3691332" cy="10170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68" name="Image" r:id="rId15" imgW="12304440" imgH="3390120" progId="Photoshop.Image.13">
                    <p:embed/>
                  </p:oleObj>
                </mc:Choice>
                <mc:Fallback>
                  <p:oleObj name="Image" r:id="rId15" imgW="12304440" imgH="3390120" progId="Photoshop.Image.1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724400" y="4971825"/>
                          <a:ext cx="3691332" cy="10170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TextBox 15"/>
          <p:cNvSpPr txBox="1"/>
          <p:nvPr/>
        </p:nvSpPr>
        <p:spPr>
          <a:xfrm>
            <a:off x="6163949" y="6457811"/>
            <a:ext cx="29718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from Dan </a:t>
            </a:r>
            <a:r>
              <a:rPr lang="en-US" sz="2000" dirty="0" err="1"/>
              <a:t>Spielman</a:t>
            </a:r>
            <a:r>
              <a:rPr lang="en-US" sz="2000" dirty="0"/>
              <a:t> (Yale)</a:t>
            </a:r>
          </a:p>
        </p:txBody>
      </p:sp>
    </p:spTree>
    <p:extLst>
      <p:ext uri="{BB962C8B-B14F-4D97-AF65-F5344CB8AC3E}">
        <p14:creationId xmlns:p14="http://schemas.microsoft.com/office/powerpoint/2010/main" val="376885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Laplacian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57200" y="2209800"/>
            <a:ext cx="5285064" cy="4037583"/>
            <a:chOff x="457200" y="2514600"/>
            <a:chExt cx="5285064" cy="4037583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9370872"/>
                </p:ext>
              </p:extLst>
            </p:nvPr>
          </p:nvGraphicFramePr>
          <p:xfrm>
            <a:off x="457200" y="2514600"/>
            <a:ext cx="3443287" cy="280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33" name="Image" r:id="rId3" imgW="9180720" imgH="7491960" progId="Photoshop.Image.13">
                    <p:embed/>
                  </p:oleObj>
                </mc:Choice>
                <mc:Fallback>
                  <p:oleObj name="Image" r:id="rId3" imgW="9180720" imgH="7491960" progId="Photoshop.Image.1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57200" y="2514600"/>
                          <a:ext cx="3443287" cy="28098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" name="Group 7"/>
            <p:cNvGrpSpPr/>
            <p:nvPr/>
          </p:nvGrpSpPr>
          <p:grpSpPr>
            <a:xfrm>
              <a:off x="609600" y="5638800"/>
              <a:ext cx="5132664" cy="913383"/>
              <a:chOff x="990600" y="5141913"/>
              <a:chExt cx="5132664" cy="913383"/>
            </a:xfrm>
          </p:grpSpPr>
          <p:graphicFrame>
            <p:nvGraphicFramePr>
              <p:cNvPr id="5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04731338"/>
                  </p:ext>
                </p:extLst>
              </p:nvPr>
            </p:nvGraphicFramePr>
            <p:xfrm>
              <a:off x="990600" y="5141913"/>
              <a:ext cx="4932000" cy="3402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934" name="Image" r:id="rId5" imgW="24660000" imgH="1701360" progId="Photoshop.Image.13">
                      <p:embed/>
                    </p:oleObj>
                  </mc:Choice>
                  <mc:Fallback>
                    <p:oleObj name="Image" r:id="rId5" imgW="24660000" imgH="1701360" progId="Photoshop.Image.1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990600" y="5141913"/>
                            <a:ext cx="4932000" cy="34027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32744620"/>
                  </p:ext>
                </p:extLst>
              </p:nvPr>
            </p:nvGraphicFramePr>
            <p:xfrm>
              <a:off x="990600" y="5562600"/>
              <a:ext cx="5132664" cy="4926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935" name="Image" r:id="rId7" imgW="25663320" imgH="2463480" progId="Photoshop.Image.13">
                      <p:embed/>
                    </p:oleObj>
                  </mc:Choice>
                  <mc:Fallback>
                    <p:oleObj name="Image" r:id="rId7" imgW="25663320" imgH="2463480" progId="Photoshop.Image.1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990600" y="5562600"/>
                            <a:ext cx="5132664" cy="49269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0" name="Group 9"/>
          <p:cNvGrpSpPr/>
          <p:nvPr/>
        </p:nvGrpSpPr>
        <p:grpSpPr>
          <a:xfrm>
            <a:off x="5257800" y="1602061"/>
            <a:ext cx="3162420" cy="3785682"/>
            <a:chOff x="5257800" y="1457256"/>
            <a:chExt cx="3162420" cy="3785682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7631031"/>
                </p:ext>
              </p:extLst>
            </p:nvPr>
          </p:nvGraphicFramePr>
          <p:xfrm>
            <a:off x="5257800" y="1457256"/>
            <a:ext cx="2928240" cy="726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36" name="Image" r:id="rId9" imgW="14641200" imgH="3631680" progId="Photoshop.Image.13">
                    <p:embed/>
                  </p:oleObj>
                </mc:Choice>
                <mc:Fallback>
                  <p:oleObj name="Image" r:id="rId9" imgW="14641200" imgH="3631680" progId="Photoshop.Image.1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257800" y="1457256"/>
                          <a:ext cx="2928240" cy="7263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9576745"/>
                </p:ext>
              </p:extLst>
            </p:nvPr>
          </p:nvGraphicFramePr>
          <p:xfrm>
            <a:off x="5486400" y="2514600"/>
            <a:ext cx="2933820" cy="2728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37" name="Image" r:id="rId11" imgW="13053960" imgH="12139560" progId="Photoshop.Image.13">
                    <p:embed/>
                  </p:oleObj>
                </mc:Choice>
                <mc:Fallback>
                  <p:oleObj name="Image" r:id="rId11" imgW="13053960" imgH="12139560" progId="Photoshop.Image.1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486400" y="2514600"/>
                          <a:ext cx="2933820" cy="27283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extBox 11"/>
          <p:cNvSpPr txBox="1"/>
          <p:nvPr/>
        </p:nvSpPr>
        <p:spPr>
          <a:xfrm>
            <a:off x="6172200" y="6457890"/>
            <a:ext cx="29718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from Dan </a:t>
            </a:r>
            <a:r>
              <a:rPr lang="en-US" sz="2000" dirty="0" err="1"/>
              <a:t>Spielman</a:t>
            </a:r>
            <a:r>
              <a:rPr lang="en-US" sz="2000" dirty="0"/>
              <a:t> (Yale)</a:t>
            </a:r>
          </a:p>
        </p:txBody>
      </p:sp>
    </p:spTree>
    <p:extLst>
      <p:ext uri="{BB962C8B-B14F-4D97-AF65-F5344CB8AC3E}">
        <p14:creationId xmlns:p14="http://schemas.microsoft.com/office/powerpoint/2010/main" val="289270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Work?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Quadratic expression with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x(i), i=1..n</a:t>
            </a: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Graph is only connected if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895181"/>
              </p:ext>
            </p:extLst>
          </p:nvPr>
        </p:nvGraphicFramePr>
        <p:xfrm>
          <a:off x="1524000" y="2393764"/>
          <a:ext cx="3886200" cy="804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1" name="Image" r:id="rId3" imgW="16063200" imgH="3326760" progId="Photoshop.Image.13">
                  <p:embed/>
                </p:oleObj>
              </mc:Choice>
              <mc:Fallback>
                <p:oleObj name="Image" r:id="rId3" imgW="16063200" imgH="33267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2393764"/>
                        <a:ext cx="3886200" cy="804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471771"/>
              </p:ext>
            </p:extLst>
          </p:nvPr>
        </p:nvGraphicFramePr>
        <p:xfrm>
          <a:off x="1513036" y="3276600"/>
          <a:ext cx="3352800" cy="44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2" name="Image" r:id="rId5" imgW="16660080" imgH="2196720" progId="Photoshop.Image.13">
                  <p:embed/>
                </p:oleObj>
              </mc:Choice>
              <mc:Fallback>
                <p:oleObj name="Image" r:id="rId5" imgW="16660080" imgH="21967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13036" y="3276600"/>
                        <a:ext cx="3352800" cy="44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329950"/>
              </p:ext>
            </p:extLst>
          </p:nvPr>
        </p:nvGraphicFramePr>
        <p:xfrm>
          <a:off x="1524000" y="3962400"/>
          <a:ext cx="3124199" cy="510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3" name="Image" r:id="rId7" imgW="14311080" imgH="2336400" progId="Photoshop.Image.13">
                  <p:embed/>
                </p:oleObj>
              </mc:Choice>
              <mc:Fallback>
                <p:oleObj name="Image" r:id="rId7" imgW="14311080" imgH="23364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4000" y="3962400"/>
                        <a:ext cx="3124199" cy="5100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8043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as Spring Networks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312631"/>
              </p:ext>
            </p:extLst>
          </p:nvPr>
        </p:nvGraphicFramePr>
        <p:xfrm>
          <a:off x="1524000" y="1752600"/>
          <a:ext cx="6332414" cy="3654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8" name="Image" r:id="rId3" imgW="24355440" imgH="14056920" progId="Photoshop.Image.13">
                  <p:embed/>
                </p:oleObj>
              </mc:Choice>
              <mc:Fallback>
                <p:oleObj name="Image" r:id="rId3" imgW="24355440" imgH="140569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1752600"/>
                        <a:ext cx="6332414" cy="3654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62600" y="6392498"/>
            <a:ext cx="35814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from Dan </a:t>
            </a:r>
            <a:r>
              <a:rPr lang="en-US" dirty="0" err="1"/>
              <a:t>Spielman</a:t>
            </a:r>
            <a:r>
              <a:rPr lang="en-US" dirty="0"/>
              <a:t> (Yale)</a:t>
            </a:r>
          </a:p>
        </p:txBody>
      </p:sp>
    </p:spTree>
    <p:extLst>
      <p:ext uri="{BB962C8B-B14F-4D97-AF65-F5344CB8AC3E}">
        <p14:creationId xmlns:p14="http://schemas.microsoft.com/office/powerpoint/2010/main" val="2819907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as Spring Networks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61878"/>
              </p:ext>
            </p:extLst>
          </p:nvPr>
        </p:nvGraphicFramePr>
        <p:xfrm>
          <a:off x="1676400" y="1752600"/>
          <a:ext cx="6104592" cy="3859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2" name="Image" r:id="rId3" imgW="23479200" imgH="14844240" progId="Photoshop.Image.13">
                  <p:embed/>
                </p:oleObj>
              </mc:Choice>
              <mc:Fallback>
                <p:oleObj name="Image" r:id="rId3" imgW="23479200" imgH="148442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1752600"/>
                        <a:ext cx="6104592" cy="3859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562600" y="6393202"/>
            <a:ext cx="35814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from Dan </a:t>
            </a:r>
            <a:r>
              <a:rPr lang="en-US" dirty="0" err="1"/>
              <a:t>Spielman</a:t>
            </a:r>
            <a:r>
              <a:rPr lang="en-US" dirty="0"/>
              <a:t> (Yale)</a:t>
            </a:r>
          </a:p>
        </p:txBody>
      </p:sp>
    </p:spTree>
    <p:extLst>
      <p:ext uri="{BB962C8B-B14F-4D97-AF65-F5344CB8AC3E}">
        <p14:creationId xmlns:p14="http://schemas.microsoft.com/office/powerpoint/2010/main" val="803252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as Spring Networks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147223"/>
              </p:ext>
            </p:extLst>
          </p:nvPr>
        </p:nvGraphicFramePr>
        <p:xfrm>
          <a:off x="1676400" y="1752600"/>
          <a:ext cx="6187147" cy="3843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6" name="Image" r:id="rId3" imgW="23796720" imgH="14780880" progId="Photoshop.Image.13">
                  <p:embed/>
                </p:oleObj>
              </mc:Choice>
              <mc:Fallback>
                <p:oleObj name="Image" r:id="rId3" imgW="23796720" imgH="147808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1752600"/>
                        <a:ext cx="6187147" cy="3843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562600" y="6393202"/>
            <a:ext cx="35814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from Dan </a:t>
            </a:r>
            <a:r>
              <a:rPr lang="en-US" dirty="0" err="1"/>
              <a:t>Spielman</a:t>
            </a:r>
            <a:r>
              <a:rPr lang="en-US" dirty="0"/>
              <a:t> (Yale)</a:t>
            </a:r>
          </a:p>
        </p:txBody>
      </p:sp>
    </p:spTree>
    <p:extLst>
      <p:ext uri="{BB962C8B-B14F-4D97-AF65-F5344CB8AC3E}">
        <p14:creationId xmlns:p14="http://schemas.microsoft.com/office/powerpoint/2010/main" val="493206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What is the shortest path between nodes</a:t>
            </a:r>
          </a:p>
          <a:p>
            <a:r>
              <a:rPr lang="en-US" sz="2000" dirty="0"/>
              <a:t>Count the number of hops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80605" y="1401043"/>
            <a:ext cx="8463395" cy="2738235"/>
            <a:chOff x="680605" y="1401043"/>
            <a:chExt cx="8463395" cy="2738235"/>
          </a:xfrm>
        </p:grpSpPr>
        <p:sp>
          <p:nvSpPr>
            <p:cNvPr id="4" name="TextBox 3"/>
            <p:cNvSpPr txBox="1"/>
            <p:nvPr/>
          </p:nvSpPr>
          <p:spPr>
            <a:xfrm>
              <a:off x="680605" y="2667000"/>
              <a:ext cx="58592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+mn-lt"/>
                </a:rPr>
                <a:t>Adjacency matrix: nodes exactly one hop away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491864" y="1401043"/>
              <a:ext cx="2652136" cy="2738235"/>
              <a:chOff x="2667000" y="2120900"/>
              <a:chExt cx="2652136" cy="2738235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5" name="Object 4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892503155"/>
                      </p:ext>
                    </p:extLst>
                  </p:nvPr>
                </p:nvGraphicFramePr>
                <p:xfrm>
                  <a:off x="3505200" y="2120900"/>
                  <a:ext cx="1373548" cy="10795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8704" name="Image" r:id="rId3" imgW="6044400" imgH="4749120" progId="Photoshop.Image.13">
                          <p:embed/>
                        </p:oleObj>
                      </mc:Choice>
                      <mc:Fallback>
                        <p:oleObj name="Image" r:id="rId3" imgW="6044400" imgH="4749120" progId="Photoshop.Image.13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4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3505200" y="2120900"/>
                                <a:ext cx="1373548" cy="10795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5" name="Object 4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892503155"/>
                      </p:ext>
                    </p:extLst>
                  </p:nvPr>
                </p:nvGraphicFramePr>
                <p:xfrm>
                  <a:off x="3505200" y="2120900"/>
                  <a:ext cx="1373548" cy="10795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8683" name="Image" r:id="rId5" imgW="6044400" imgH="4749120" progId="Photoshop.Image.13">
                          <p:embed/>
                        </p:oleObj>
                      </mc:Choice>
                      <mc:Fallback>
                        <p:oleObj name="Image" r:id="rId5" imgW="6044400" imgH="4749120" progId="Photoshop.Image.13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6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3505200" y="2120900"/>
                                <a:ext cx="1373548" cy="10795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2667000" y="3429000"/>
                    <a:ext cx="2652136" cy="143013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67000" y="3429000"/>
                    <a:ext cx="2652136" cy="143013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78399" y="4878016"/>
                <a:ext cx="1124988" cy="1430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399" y="4878016"/>
                <a:ext cx="1124988" cy="143013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50229" y="4901040"/>
                <a:ext cx="4079835" cy="1430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229" y="4901040"/>
                <a:ext cx="4079835" cy="143013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680605" y="3285319"/>
            <a:ext cx="5044971" cy="1227498"/>
            <a:chOff x="680605" y="3285319"/>
            <a:chExt cx="5044971" cy="1227498"/>
          </a:xfrm>
        </p:grpSpPr>
        <p:sp>
          <p:nvSpPr>
            <p:cNvPr id="11" name="TextBox 10"/>
            <p:cNvSpPr txBox="1"/>
            <p:nvPr/>
          </p:nvSpPr>
          <p:spPr>
            <a:xfrm>
              <a:off x="680605" y="3285319"/>
              <a:ext cx="504497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+mn-lt"/>
                </a:rPr>
                <a:t>Which nodes can we reach from node 5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with a single hop 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378532" y="4112707"/>
                  <a:ext cx="132472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8532" y="4112707"/>
                  <a:ext cx="1324722" cy="40011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15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Nodes Reachable in Two Hops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We apply recursion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872674"/>
              </p:ext>
            </p:extLst>
          </p:nvPr>
        </p:nvGraphicFramePr>
        <p:xfrm>
          <a:off x="7467600" y="1524000"/>
          <a:ext cx="137354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9" name="Image" r:id="rId3" imgW="6044400" imgH="4749120" progId="Photoshop.Image.13">
                  <p:embed/>
                </p:oleObj>
              </mc:Choice>
              <mc:Fallback>
                <p:oleObj name="Image" r:id="rId3" imgW="6044400" imgH="47491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67600" y="1524000"/>
                        <a:ext cx="1373548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15590" y="4718586"/>
                <a:ext cx="2822183" cy="14513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590" y="4718586"/>
                <a:ext cx="2822183" cy="14513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43000" y="2930766"/>
                <a:ext cx="6417078" cy="14497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930766"/>
                <a:ext cx="6417078" cy="144975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00400" y="2203390"/>
                <a:ext cx="21873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.(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203390"/>
                <a:ext cx="2187394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1613595" y="4807564"/>
            <a:ext cx="2409634" cy="2011843"/>
            <a:chOff x="3089280" y="4721017"/>
            <a:chExt cx="2409634" cy="2011843"/>
          </a:xfrm>
        </p:grpSpPr>
        <p:grpSp>
          <p:nvGrpSpPr>
            <p:cNvPr id="18" name="Group 17"/>
            <p:cNvGrpSpPr/>
            <p:nvPr/>
          </p:nvGrpSpPr>
          <p:grpSpPr>
            <a:xfrm>
              <a:off x="3392632" y="4721017"/>
              <a:ext cx="1704629" cy="1272581"/>
              <a:chOff x="5831032" y="4792695"/>
              <a:chExt cx="1704629" cy="1272581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5831032" y="4792695"/>
                <a:ext cx="152400" cy="152400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128904" y="5036128"/>
                <a:ext cx="152400" cy="152400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6441079" y="5259579"/>
                <a:ext cx="152400" cy="152400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781280" y="5455676"/>
                <a:ext cx="152400" cy="152400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078461" y="5680364"/>
                <a:ext cx="152400" cy="152400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7383261" y="5912876"/>
                <a:ext cx="152400" cy="152400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3089280" y="6332750"/>
              <a:ext cx="24096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Eliminate self-loops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75950" y="4718585"/>
            <a:ext cx="3089542" cy="1430135"/>
            <a:chOff x="3982285" y="4718585"/>
            <a:chExt cx="3089542" cy="14301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815825" y="4718585"/>
                  <a:ext cx="2256002" cy="14301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6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60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60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6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60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6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6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6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6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6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5825" y="4718585"/>
                  <a:ext cx="2256002" cy="143013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ight Arrow 21"/>
            <p:cNvSpPr/>
            <p:nvPr/>
          </p:nvSpPr>
          <p:spPr>
            <a:xfrm>
              <a:off x="3982285" y="5382710"/>
              <a:ext cx="751178" cy="105232"/>
            </a:xfrm>
            <a:prstGeom prst="rightArrow">
              <a:avLst>
                <a:gd name="adj1" fmla="val 64771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501256" y="4718583"/>
                <a:ext cx="871905" cy="1426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256" y="4718583"/>
                <a:ext cx="871905" cy="142692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92772" y="4718584"/>
                <a:ext cx="661015" cy="1430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772" y="4718584"/>
                <a:ext cx="661015" cy="143013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499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4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Numerical algorithm to find shortest path</a:t>
            </a:r>
          </a:p>
          <a:p>
            <a:pPr lvl="1"/>
            <a:r>
              <a:rPr lang="en-US" sz="1800" dirty="0"/>
              <a:t>Between two given nodes</a:t>
            </a:r>
          </a:p>
          <a:p>
            <a:pPr lvl="1"/>
            <a:r>
              <a:rPr lang="en-US" sz="1800" dirty="0"/>
              <a:t>From a single source node to all other nodes on the graph</a:t>
            </a:r>
          </a:p>
          <a:p>
            <a:r>
              <a:rPr lang="en-US" sz="2000" dirty="0"/>
              <a:t>Steps</a:t>
            </a:r>
          </a:p>
          <a:p>
            <a:pPr lvl="1"/>
            <a:r>
              <a:rPr lang="en-US" sz="1800" dirty="0"/>
              <a:t>Pick the unvisited vertex with the lowest distance</a:t>
            </a:r>
          </a:p>
          <a:p>
            <a:pPr lvl="1"/>
            <a:r>
              <a:rPr lang="en-US" sz="1800" dirty="0"/>
              <a:t>Calculate the distance to each unvisited neighbor</a:t>
            </a:r>
          </a:p>
          <a:p>
            <a:pPr lvl="1"/>
            <a:r>
              <a:rPr lang="en-US" sz="1800" dirty="0"/>
              <a:t>Update the neighbor's distance if smaller </a:t>
            </a:r>
          </a:p>
          <a:p>
            <a:pPr lvl="1"/>
            <a:r>
              <a:rPr lang="en-US" sz="1800" dirty="0"/>
              <a:t>Mark visited when done with neighbors</a:t>
            </a:r>
          </a:p>
        </p:txBody>
      </p:sp>
    </p:spTree>
    <p:extLst>
      <p:ext uri="{BB962C8B-B14F-4D97-AF65-F5344CB8AC3E}">
        <p14:creationId xmlns:p14="http://schemas.microsoft.com/office/powerpoint/2010/main" val="2341693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 of Dijkstra</a:t>
            </a:r>
          </a:p>
        </p:txBody>
      </p:sp>
      <p:pic>
        <p:nvPicPr>
          <p:cNvPr id="4" name="Picture 6" descr="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95450"/>
            <a:ext cx="714375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 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30" y="1714500"/>
            <a:ext cx="6934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 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95450"/>
            <a:ext cx="71628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  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9"/>
          <a:stretch/>
        </p:blipFill>
        <p:spPr bwMode="auto">
          <a:xfrm>
            <a:off x="925364" y="1676400"/>
            <a:ext cx="729615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43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Components:</a:t>
            </a:r>
          </a:p>
          <a:p>
            <a:pPr lvl="1"/>
            <a:r>
              <a:rPr lang="en-US" sz="1800" dirty="0"/>
              <a:t>Nodes/vertices (V)</a:t>
            </a:r>
          </a:p>
          <a:p>
            <a:pPr lvl="1"/>
            <a:r>
              <a:rPr lang="en-US" sz="1800" dirty="0"/>
              <a:t>Edges (E)</a:t>
            </a:r>
          </a:p>
          <a:p>
            <a:r>
              <a:rPr lang="en-US" sz="2000" dirty="0"/>
              <a:t>Nodes:</a:t>
            </a:r>
          </a:p>
          <a:p>
            <a:pPr lvl="1"/>
            <a:r>
              <a:rPr lang="en-US" sz="1800" dirty="0"/>
              <a:t>List of vertices V={1..N}</a:t>
            </a:r>
          </a:p>
          <a:p>
            <a:r>
              <a:rPr lang="en-US" sz="2000" dirty="0"/>
              <a:t>Edges</a:t>
            </a:r>
          </a:p>
          <a:p>
            <a:pPr lvl="1"/>
            <a:r>
              <a:rPr lang="en-US" sz="1800" dirty="0"/>
              <a:t>List are ordered pairs (</a:t>
            </a:r>
            <a:r>
              <a:rPr lang="en-US" sz="1800" dirty="0" err="1"/>
              <a:t>i,j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Connection between i and j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265054" y="1621556"/>
            <a:ext cx="3603871" cy="1381126"/>
            <a:chOff x="5265054" y="1621556"/>
            <a:chExt cx="3603871" cy="1381126"/>
          </a:xfrm>
        </p:grpSpPr>
        <p:pic>
          <p:nvPicPr>
            <p:cNvPr id="19458" name="Picture 2" descr="https://upload.wikimedia.org/wikipedia/commons/thumb/5/5b/6n-graf.svg/220px-6n-graf.sv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3425" y="1621556"/>
              <a:ext cx="2095500" cy="1381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265054" y="2201435"/>
              <a:ext cx="1675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Undirected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88759" y="3373755"/>
            <a:ext cx="2480941" cy="902970"/>
            <a:chOff x="6488759" y="3373755"/>
            <a:chExt cx="2480941" cy="902970"/>
          </a:xfrm>
        </p:grpSpPr>
        <p:pic>
          <p:nvPicPr>
            <p:cNvPr id="19460" name="Picture 4" descr="https://upload.wikimedia.org/wikipedia/commons/thumb/a/a2/Directed.svg/220px-Directed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6400" y="3373755"/>
              <a:ext cx="1003300" cy="902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488759" y="3649800"/>
              <a:ext cx="1332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Directed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19600" y="4853611"/>
            <a:ext cx="4425544" cy="1795413"/>
            <a:chOff x="4419600" y="4853611"/>
            <a:chExt cx="4425544" cy="1795413"/>
          </a:xfrm>
        </p:grpSpPr>
        <p:pic>
          <p:nvPicPr>
            <p:cNvPr id="19462" name="Picture 6" descr="https://upload.wikimedia.org/wikipedia/commons/thumb/9/9a/Weighted_network.png/220px-Weighted_network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421" y="4853611"/>
              <a:ext cx="3482723" cy="1583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419600" y="6187359"/>
              <a:ext cx="14807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Weighted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470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Larger Animation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physical analogy</a:t>
            </a:r>
          </a:p>
          <a:p>
            <a:pPr lvl="1"/>
            <a:r>
              <a:rPr lang="en-US" sz="1800" dirty="0"/>
              <a:t>Think of the propagation of a forest fire</a:t>
            </a:r>
          </a:p>
          <a:p>
            <a:endParaRPr lang="en-US" dirty="0"/>
          </a:p>
          <a:p>
            <a:r>
              <a:rPr lang="en-US" dirty="0"/>
              <a:t>Animation from Wikipedia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1200" y="3505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hlinkClick r:id="rId2"/>
              </a:rPr>
              <a:t>https://upload.wikimedia.org/wikipedia/commons/2/23/Dijkstras_progress_animation.gif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80024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Spanning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77200" cy="4572000"/>
          </a:xfrm>
        </p:spPr>
        <p:txBody>
          <a:bodyPr/>
          <a:lstStyle/>
          <a:p>
            <a:r>
              <a:rPr lang="en-US" sz="2000" dirty="0"/>
              <a:t>A subset of the edges of a connected, (edge-weighted) undirected graph connecting all vertices together, without cycles (with the minimum possible total edge weight)</a:t>
            </a:r>
          </a:p>
          <a:p>
            <a:r>
              <a:rPr lang="en-US" sz="2000" dirty="0"/>
              <a:t>Various algorithms, and even more applications</a:t>
            </a:r>
          </a:p>
          <a:p>
            <a:r>
              <a:rPr lang="en-US" sz="2000" dirty="0"/>
              <a:t>Simplest is </a:t>
            </a:r>
            <a:r>
              <a:rPr lang="en-US" sz="2000" dirty="0" err="1"/>
              <a:t>Kruskal’s</a:t>
            </a:r>
            <a:r>
              <a:rPr lang="en-US" sz="2000" dirty="0"/>
              <a:t> “greedy” algorithm</a:t>
            </a:r>
          </a:p>
        </p:txBody>
      </p:sp>
      <p:pic>
        <p:nvPicPr>
          <p:cNvPr id="39938" name="Picture 2" descr="10 Networks and Trees | Modern Statistics for Modern Biolog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2890" r="4000" b="25110"/>
          <a:stretch/>
        </p:blipFill>
        <p:spPr bwMode="auto">
          <a:xfrm>
            <a:off x="5486400" y="3657600"/>
            <a:ext cx="3200400" cy="281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Minimum Spanning Tree - Learnero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990550"/>
            <a:ext cx="28575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461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Greedy: Step By Step</a:t>
            </a:r>
          </a:p>
        </p:txBody>
      </p:sp>
      <p:pic>
        <p:nvPicPr>
          <p:cNvPr id="31746" name="Picture 2" descr="https://media.geeksforgeeks.org/wp-content/cdn-uploads/Fig-0-300x1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575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81025" y="1607669"/>
            <a:ext cx="1234630" cy="733396"/>
            <a:chOff x="685801" y="1576387"/>
            <a:chExt cx="1195736" cy="733396"/>
          </a:xfrm>
        </p:grpSpPr>
        <p:pic>
          <p:nvPicPr>
            <p:cNvPr id="31748" name="Picture 4" descr="https://media.geeksforgeeks.org/wp-content/cdn-uploads/Fig-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081183"/>
              <a:ext cx="811795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85801" y="1576387"/>
              <a:ext cx="11957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1. Pick 7-6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57126" y="2960204"/>
            <a:ext cx="1857375" cy="1791355"/>
            <a:chOff x="3810001" y="3085356"/>
            <a:chExt cx="1857375" cy="1791355"/>
          </a:xfrm>
        </p:grpSpPr>
        <p:pic>
          <p:nvPicPr>
            <p:cNvPr id="31756" name="Picture 12" descr="https://media.geeksforgeeks.org/wp-content/cdn-uploads/Fig-5-300x175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1" y="3793242"/>
              <a:ext cx="1857375" cy="1083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960995" y="3085356"/>
              <a:ext cx="1555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5. Pick 2-5,</a:t>
              </a:r>
              <a:br>
                <a:rPr lang="en-US" sz="1600" dirty="0">
                  <a:latin typeface="+mn-lt"/>
                </a:rPr>
              </a:br>
              <a:r>
                <a:rPr lang="en-US" sz="1600" dirty="0">
                  <a:latin typeface="+mn-lt"/>
                </a:rPr>
                <a:t>    no cycle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07815" y="1508848"/>
            <a:ext cx="1857375" cy="1763489"/>
            <a:chOff x="-697637" y="2779442"/>
            <a:chExt cx="1857375" cy="1763489"/>
          </a:xfrm>
        </p:grpSpPr>
        <p:pic>
          <p:nvPicPr>
            <p:cNvPr id="31754" name="Picture 10" descr="https://media.geeksforgeeks.org/wp-content/cdn-uploads/Fig-4-300x175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97637" y="3459462"/>
              <a:ext cx="1857375" cy="1083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-685800" y="2779442"/>
              <a:ext cx="12822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4. Pick 0-1,</a:t>
              </a:r>
              <a:br>
                <a:rPr lang="en-US" sz="1600" dirty="0">
                  <a:latin typeface="+mn-lt"/>
                </a:rPr>
              </a:br>
              <a:r>
                <a:rPr lang="en-US" sz="1600" dirty="0">
                  <a:latin typeface="+mn-lt"/>
                </a:rPr>
                <a:t>    no cycle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21209" y="1530362"/>
            <a:ext cx="2012036" cy="1126521"/>
            <a:chOff x="6324600" y="1592605"/>
            <a:chExt cx="2012036" cy="1126521"/>
          </a:xfrm>
        </p:grpSpPr>
        <p:pic>
          <p:nvPicPr>
            <p:cNvPr id="31752" name="Picture 8" descr="https://media.geeksforgeeks.org/wp-content/cdn-uploads/Fig-3-300x232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886" y="1614226"/>
              <a:ext cx="1428750" cy="1104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324600" y="1592605"/>
              <a:ext cx="1219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3. Pick 6-5, </a:t>
              </a:r>
              <a:br>
                <a:rPr lang="en-US" sz="1600" dirty="0">
                  <a:latin typeface="+mn-lt"/>
                </a:rPr>
              </a:br>
              <a:r>
                <a:rPr lang="en-US" sz="1600" dirty="0">
                  <a:latin typeface="+mn-lt"/>
                </a:rPr>
                <a:t>    no cycle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175543" y="1580577"/>
            <a:ext cx="1534301" cy="1031950"/>
            <a:chOff x="3266184" y="1585770"/>
            <a:chExt cx="1534301" cy="1031950"/>
          </a:xfrm>
        </p:grpSpPr>
        <p:pic>
          <p:nvPicPr>
            <p:cNvPr id="31750" name="Picture 6" descr="https://media.geeksforgeeks.org/wp-content/cdn-uploads/Fig-2-241x300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7051" y="1617595"/>
              <a:ext cx="803434" cy="10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266184" y="1585770"/>
              <a:ext cx="13296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2. Next 8-2,</a:t>
              </a:r>
              <a:br>
                <a:rPr lang="en-US" sz="1600" dirty="0">
                  <a:latin typeface="+mn-lt"/>
                </a:rPr>
              </a:br>
              <a:r>
                <a:rPr lang="en-US" sz="1600" dirty="0">
                  <a:latin typeface="+mn-lt"/>
                </a:rPr>
                <a:t>    no cycle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92811" y="2953953"/>
            <a:ext cx="1747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6. Pick 8-6,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    cycle, drop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01035" y="5294019"/>
            <a:ext cx="1678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10. Pick 1,2,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cycle, drop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212939" y="2953952"/>
            <a:ext cx="1857375" cy="1783401"/>
            <a:chOff x="7322825" y="3145295"/>
            <a:chExt cx="1857375" cy="1783401"/>
          </a:xfrm>
        </p:grpSpPr>
        <p:sp>
          <p:nvSpPr>
            <p:cNvPr id="26" name="TextBox 25"/>
            <p:cNvSpPr txBox="1"/>
            <p:nvPr/>
          </p:nvSpPr>
          <p:spPr>
            <a:xfrm>
              <a:off x="7410263" y="3145295"/>
              <a:ext cx="1555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7. Pick 2-3,</a:t>
              </a:r>
              <a:br>
                <a:rPr lang="en-US" sz="1600" dirty="0">
                  <a:latin typeface="+mn-lt"/>
                </a:rPr>
              </a:br>
              <a:r>
                <a:rPr lang="en-US" sz="1600" dirty="0">
                  <a:latin typeface="+mn-lt"/>
                </a:rPr>
                <a:t>    no cycle</a:t>
              </a:r>
            </a:p>
          </p:txBody>
        </p:sp>
        <p:pic>
          <p:nvPicPr>
            <p:cNvPr id="31758" name="Picture 14" descr="https://media.geeksforgeeks.org/wp-content/cdn-uploads/Fig-6-300x175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2825" y="3845227"/>
              <a:ext cx="1857375" cy="1083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TextBox 34"/>
          <p:cNvSpPr txBox="1"/>
          <p:nvPr/>
        </p:nvSpPr>
        <p:spPr>
          <a:xfrm>
            <a:off x="7382883" y="3668090"/>
            <a:ext cx="1307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8. Pick 8-7,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cycle, drop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463834" y="4751559"/>
            <a:ext cx="1857375" cy="1735686"/>
            <a:chOff x="2799089" y="5122314"/>
            <a:chExt cx="1857375" cy="1735686"/>
          </a:xfrm>
        </p:grpSpPr>
        <p:sp>
          <p:nvSpPr>
            <p:cNvPr id="28" name="TextBox 27"/>
            <p:cNvSpPr txBox="1"/>
            <p:nvPr/>
          </p:nvSpPr>
          <p:spPr>
            <a:xfrm>
              <a:off x="3016615" y="5122314"/>
              <a:ext cx="1555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9. Pick 0-7,</a:t>
              </a:r>
              <a:br>
                <a:rPr lang="en-US" sz="1600" dirty="0">
                  <a:latin typeface="+mn-lt"/>
                </a:rPr>
              </a:br>
              <a:r>
                <a:rPr lang="en-US" sz="1600" dirty="0">
                  <a:latin typeface="+mn-lt"/>
                </a:rPr>
                <a:t>    no cycle</a:t>
              </a:r>
            </a:p>
          </p:txBody>
        </p:sp>
        <p:pic>
          <p:nvPicPr>
            <p:cNvPr id="31760" name="Picture 16" descr="https://media.geeksforgeeks.org/wp-content/cdn-uploads/Fig-7-300x175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9089" y="5774531"/>
              <a:ext cx="1857375" cy="1083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6682674" y="4674383"/>
            <a:ext cx="2260600" cy="1811048"/>
            <a:chOff x="6584950" y="4990175"/>
            <a:chExt cx="2260600" cy="1811048"/>
          </a:xfrm>
        </p:grpSpPr>
        <p:sp>
          <p:nvSpPr>
            <p:cNvPr id="29" name="TextBox 28"/>
            <p:cNvSpPr txBox="1"/>
            <p:nvPr/>
          </p:nvSpPr>
          <p:spPr>
            <a:xfrm>
              <a:off x="6996179" y="4990175"/>
              <a:ext cx="1733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11. Pick 3-4,</a:t>
              </a:r>
              <a:br>
                <a:rPr lang="en-US" sz="1600" dirty="0">
                  <a:latin typeface="+mn-lt"/>
                </a:rPr>
              </a:br>
              <a:r>
                <a:rPr lang="en-US" sz="1600" dirty="0">
                  <a:latin typeface="+mn-lt"/>
                </a:rPr>
                <a:t>    no cycle</a:t>
              </a:r>
            </a:p>
          </p:txBody>
        </p:sp>
        <p:pic>
          <p:nvPicPr>
            <p:cNvPr id="31762" name="Picture 18" descr="https://media.geeksforgeeks.org/wp-content/cdn-uploads/fig8new.jpe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4950" y="5759823"/>
              <a:ext cx="22606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304800" y="6421760"/>
            <a:ext cx="215903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From </a:t>
            </a:r>
            <a:r>
              <a:rPr lang="en-US" sz="1800" dirty="0" err="1"/>
              <a:t>GeeksforGeeks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9468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 properties, nodes/edges</a:t>
            </a:r>
          </a:p>
          <a:p>
            <a:r>
              <a:rPr lang="en-US" dirty="0"/>
              <a:t>Connectivity</a:t>
            </a:r>
          </a:p>
          <a:p>
            <a:r>
              <a:rPr lang="en-US" dirty="0"/>
              <a:t>History</a:t>
            </a:r>
          </a:p>
          <a:p>
            <a:r>
              <a:rPr lang="en-US" dirty="0"/>
              <a:t>Degree of a node</a:t>
            </a:r>
          </a:p>
          <a:p>
            <a:r>
              <a:rPr lang="en-US" dirty="0"/>
              <a:t>Graph matrices, adjacency, Laplacian</a:t>
            </a:r>
          </a:p>
          <a:p>
            <a:r>
              <a:rPr lang="en-US" dirty="0"/>
              <a:t>Spectral representations</a:t>
            </a:r>
          </a:p>
          <a:p>
            <a:r>
              <a:rPr lang="en-US" dirty="0"/>
              <a:t>Spring model</a:t>
            </a:r>
          </a:p>
          <a:p>
            <a:r>
              <a:rPr lang="en-US" dirty="0"/>
              <a:t>Shortest path</a:t>
            </a:r>
          </a:p>
          <a:p>
            <a:r>
              <a:rPr lang="en-US" dirty="0"/>
              <a:t>Minimum spanning tree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908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Connectivity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368813" y="4271526"/>
            <a:ext cx="2095500" cy="2586474"/>
            <a:chOff x="6705600" y="1569357"/>
            <a:chExt cx="2095500" cy="2586474"/>
          </a:xfrm>
        </p:grpSpPr>
        <p:pic>
          <p:nvPicPr>
            <p:cNvPr id="20482" name="Picture 2" descr="https://upload.wikimedia.org/wikipedia/commons/thumb/e/e8/Simple-bipartite-graph.svg/220px-Simple-bipartite-graph.sv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2060330"/>
              <a:ext cx="2095500" cy="2095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781800" y="1569357"/>
              <a:ext cx="12394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Bi-Partite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14400" y="4191000"/>
            <a:ext cx="2857500" cy="1888217"/>
            <a:chOff x="914400" y="4191000"/>
            <a:chExt cx="2857500" cy="1888217"/>
          </a:xfrm>
        </p:grpSpPr>
        <p:pic>
          <p:nvPicPr>
            <p:cNvPr id="6" name="Picture 8" descr="https://upload.wikimedia.org/wikipedia/commons/thumb/c/cb/Sample-graph.jpg/220px-Sample-graph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4640942"/>
              <a:ext cx="2095500" cy="1438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914400" y="4191000"/>
              <a:ext cx="17395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Disconnected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62000" y="1472694"/>
            <a:ext cx="2628900" cy="2583508"/>
            <a:chOff x="762000" y="1369367"/>
            <a:chExt cx="2628900" cy="2583508"/>
          </a:xfrm>
        </p:grpSpPr>
        <p:pic>
          <p:nvPicPr>
            <p:cNvPr id="20484" name="Picture 4" descr="https://upload.wikimedia.org/wikipedia/commons/thumb/f/f4/Network_Community_Structure.svg/220px-Network_Community_Structure.sv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752600"/>
              <a:ext cx="2095500" cy="2200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62000" y="1369367"/>
              <a:ext cx="14253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Connected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693502" y="1559134"/>
            <a:ext cx="1714500" cy="2309516"/>
            <a:chOff x="7063154" y="4343400"/>
            <a:chExt cx="1714500" cy="2309516"/>
          </a:xfrm>
        </p:grpSpPr>
        <p:pic>
          <p:nvPicPr>
            <p:cNvPr id="20486" name="Picture 6" descr="Tree graph.sv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3154" y="4652665"/>
              <a:ext cx="1714500" cy="2000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7162800" y="4343400"/>
              <a:ext cx="7025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Tree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73313" y="1559134"/>
            <a:ext cx="2095500" cy="2798885"/>
            <a:chOff x="4302369" y="2667000"/>
            <a:chExt cx="2095500" cy="2798885"/>
          </a:xfrm>
        </p:grpSpPr>
        <p:pic>
          <p:nvPicPr>
            <p:cNvPr id="20488" name="Picture 8" descr="File:Directed acyclic graph.svg - Simple English Wikipedia, the ...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369" y="4208585"/>
              <a:ext cx="2095500" cy="125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4683911" y="2667000"/>
              <a:ext cx="114005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Directed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Acyclic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Graph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(DAG)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864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Detour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Konigsberg Problem (Euler 1736)</a:t>
            </a:r>
          </a:p>
          <a:p>
            <a:pPr lvl="1"/>
            <a:r>
              <a:rPr lang="en-US" sz="1800" dirty="0"/>
              <a:t>Two islands on the river </a:t>
            </a:r>
            <a:r>
              <a:rPr lang="en-US" sz="1800" dirty="0" err="1"/>
              <a:t>Pregel</a:t>
            </a:r>
            <a:r>
              <a:rPr lang="en-US" sz="1800" dirty="0"/>
              <a:t>, seven bridges</a:t>
            </a:r>
          </a:p>
          <a:p>
            <a:pPr lvl="1"/>
            <a:r>
              <a:rPr lang="en-US" sz="1800" i="0" dirty="0"/>
              <a:t>Devise a walk through the city that would cross each of those bridges once and only once</a:t>
            </a:r>
            <a:endParaRPr lang="en-US" sz="1800" dirty="0"/>
          </a:p>
        </p:txBody>
      </p:sp>
      <p:pic>
        <p:nvPicPr>
          <p:cNvPr id="22530" name="Picture 2" descr="Konigsberg brid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08" y="3133725"/>
            <a:ext cx="1714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987005" y="3128963"/>
            <a:ext cx="2437482" cy="1362075"/>
            <a:chOff x="2987005" y="3430832"/>
            <a:chExt cx="2437482" cy="1362075"/>
          </a:xfrm>
        </p:grpSpPr>
        <p:pic>
          <p:nvPicPr>
            <p:cNvPr id="22532" name="Picture 4" descr="7 bridge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512" y="3430832"/>
              <a:ext cx="1704975" cy="1362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ight Arrow 3"/>
            <p:cNvSpPr/>
            <p:nvPr/>
          </p:nvSpPr>
          <p:spPr>
            <a:xfrm>
              <a:off x="2987005" y="4002882"/>
              <a:ext cx="512884" cy="2179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656934" y="3124200"/>
            <a:ext cx="2305966" cy="1371601"/>
            <a:chOff x="5656934" y="3426069"/>
            <a:chExt cx="2305966" cy="1371601"/>
          </a:xfrm>
        </p:grpSpPr>
        <p:pic>
          <p:nvPicPr>
            <p:cNvPr id="22534" name="Picture 6" descr="Königsberg graph.sv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426069"/>
              <a:ext cx="1714500" cy="1371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ight Arrow 7"/>
            <p:cNvSpPr/>
            <p:nvPr/>
          </p:nvSpPr>
          <p:spPr>
            <a:xfrm>
              <a:off x="5656934" y="4002882"/>
              <a:ext cx="512884" cy="2179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76654" y="4724400"/>
            <a:ext cx="7833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</a:rPr>
              <a:t>Degree </a:t>
            </a:r>
            <a:r>
              <a:rPr lang="en-US" sz="2000" dirty="0">
                <a:latin typeface="+mn-lt"/>
              </a:rPr>
              <a:t>of a node of an undirected graph is the number of edges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6654" y="5112787"/>
            <a:ext cx="7535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To traverse through a node ( excluding endpoints) requires an even number of edges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0792" y="5774461"/>
            <a:ext cx="7833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We can have at most two nodes with even ranks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=&gt; the Konigsberg problem is unsolvable</a:t>
            </a:r>
          </a:p>
        </p:txBody>
      </p:sp>
    </p:spTree>
    <p:extLst>
      <p:ext uri="{BB962C8B-B14F-4D97-AF65-F5344CB8AC3E}">
        <p14:creationId xmlns:p14="http://schemas.microsoft.com/office/powerpoint/2010/main" val="342576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Graph is represented by a matrix A</a:t>
            </a:r>
          </a:p>
          <a:p>
            <a:pPr lvl="1"/>
            <a:r>
              <a:rPr lang="en-US" sz="1800" dirty="0"/>
              <a:t>Each row and column corresponds to a node</a:t>
            </a:r>
          </a:p>
          <a:p>
            <a:pPr lvl="1"/>
            <a:endParaRPr lang="en-US" sz="1800" dirty="0"/>
          </a:p>
        </p:txBody>
      </p:sp>
      <p:pic>
        <p:nvPicPr>
          <p:cNvPr id="23554" name="Picture 2" descr="6n-graph2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2133600"/>
            <a:ext cx="19050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875224"/>
              </p:ext>
            </p:extLst>
          </p:nvPr>
        </p:nvGraphicFramePr>
        <p:xfrm>
          <a:off x="2667000" y="2743200"/>
          <a:ext cx="2820178" cy="250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6" name="Image" r:id="rId4" imgW="5980680" imgH="5320440" progId="Photoshop.Image.13">
                  <p:embed/>
                </p:oleObj>
              </mc:Choice>
              <mc:Fallback>
                <p:oleObj name="Image" r:id="rId4" imgW="5980680" imgH="53204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7000" y="2743200"/>
                        <a:ext cx="2820178" cy="2508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541020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The adjacency matrix of an undirected graph is symmetric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584829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The degree of a node is the sum of the matrix along its row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(or column)</a:t>
            </a:r>
          </a:p>
        </p:txBody>
      </p:sp>
    </p:spTree>
    <p:extLst>
      <p:ext uri="{BB962C8B-B14F-4D97-AF65-F5344CB8AC3E}">
        <p14:creationId xmlns:p14="http://schemas.microsoft.com/office/powerpoint/2010/main" val="47336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960186"/>
              </p:ext>
            </p:extLst>
          </p:nvPr>
        </p:nvGraphicFramePr>
        <p:xfrm>
          <a:off x="904606" y="2514600"/>
          <a:ext cx="3743593" cy="4000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1" name="Image" r:id="rId3" imgW="8876160" imgH="9485640" progId="Photoshop.Image.13">
                  <p:embed/>
                </p:oleObj>
              </mc:Choice>
              <mc:Fallback>
                <p:oleObj name="Image" r:id="rId3" imgW="8876160" imgH="94856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4606" y="2514600"/>
                        <a:ext cx="3743593" cy="4000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adjacency matrix is </a:t>
            </a:r>
            <a:r>
              <a:rPr lang="en-US" sz="2000" b="1" dirty="0"/>
              <a:t>asymmetric</a:t>
            </a:r>
          </a:p>
          <a:p>
            <a:r>
              <a:rPr lang="en-US" sz="2000" dirty="0"/>
              <a:t>Columns are incoming edges, rows are outgoing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752943"/>
              </p:ext>
            </p:extLst>
          </p:nvPr>
        </p:nvGraphicFramePr>
        <p:xfrm>
          <a:off x="4953000" y="3048000"/>
          <a:ext cx="3881352" cy="300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2" name="Image" r:id="rId5" imgW="6793560" imgH="5257080" progId="Photoshop.Image.13">
                  <p:embed/>
                </p:oleObj>
              </mc:Choice>
              <mc:Fallback>
                <p:oleObj name="Image" r:id="rId5" imgW="6793560" imgH="52570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53000" y="3048000"/>
                        <a:ext cx="3881352" cy="3004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2289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Matrix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degree matrix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 is a diagonal matrix, contains the degree of each node </a:t>
            </a:r>
          </a:p>
        </p:txBody>
      </p:sp>
      <p:pic>
        <p:nvPicPr>
          <p:cNvPr id="25602" name="Picture 2" descr="6n-graph2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19400"/>
            <a:ext cx="202468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191000" y="2819400"/>
            <a:ext cx="3276600" cy="2349987"/>
            <a:chOff x="4191000" y="2819400"/>
            <a:chExt cx="3276600" cy="2349987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0107167"/>
                </p:ext>
              </p:extLst>
            </p:nvPr>
          </p:nvGraphicFramePr>
          <p:xfrm>
            <a:off x="4953000" y="2819400"/>
            <a:ext cx="2514600" cy="2349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1" name="Image" r:id="rId4" imgW="5625360" imgH="5257080" progId="Photoshop.Image.13">
                    <p:embed/>
                  </p:oleObj>
                </mc:Choice>
                <mc:Fallback>
                  <p:oleObj name="Image" r:id="rId4" imgW="5625360" imgH="5257080" progId="Photoshop.Image.1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953000" y="2819400"/>
                          <a:ext cx="2514600" cy="23499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4191000" y="3657600"/>
              <a:ext cx="6858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 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321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Laplacian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Laplacian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/>
              <a:t> is the difference of the degree and adjacency matrices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The sum of each row and each column is zero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781528"/>
              </p:ext>
            </p:extLst>
          </p:nvPr>
        </p:nvGraphicFramePr>
        <p:xfrm>
          <a:off x="457200" y="4648200"/>
          <a:ext cx="8418286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0" name="Image" r:id="rId3" imgW="27580680" imgH="6336360" progId="Photoshop.Image.13">
                  <p:embed/>
                </p:oleObj>
              </mc:Choice>
              <mc:Fallback>
                <p:oleObj name="Image" r:id="rId3" imgW="27580680" imgH="63363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4648200"/>
                        <a:ext cx="8418286" cy="193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411575"/>
              </p:ext>
            </p:extLst>
          </p:nvPr>
        </p:nvGraphicFramePr>
        <p:xfrm>
          <a:off x="3114634" y="2209800"/>
          <a:ext cx="1524000" cy="49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1" name="Image" r:id="rId5" imgW="3529800" imgH="1155240" progId="Photoshop.Image.13">
                  <p:embed/>
                </p:oleObj>
              </mc:Choice>
              <mc:Fallback>
                <p:oleObj name="Image" r:id="rId5" imgW="3529800" imgH="11552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14634" y="2209800"/>
                        <a:ext cx="1524000" cy="49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228828"/>
              </p:ext>
            </p:extLst>
          </p:nvPr>
        </p:nvGraphicFramePr>
        <p:xfrm>
          <a:off x="1905000" y="2821782"/>
          <a:ext cx="4772025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2" name="Image" r:id="rId7" imgW="12723480" imgH="2425320" progId="Photoshop.Image.13">
                  <p:embed/>
                </p:oleObj>
              </mc:Choice>
              <mc:Fallback>
                <p:oleObj name="Image" r:id="rId7" imgW="12723480" imgH="24253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05000" y="2821782"/>
                        <a:ext cx="4772025" cy="909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4030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Graph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Understand graphs through the eigenvalues and eigenvectors of their associated matrices (A, L)</a:t>
            </a:r>
          </a:p>
          <a:p>
            <a:endParaRPr lang="en-US" sz="2000" dirty="0"/>
          </a:p>
          <a:p>
            <a:r>
              <a:rPr lang="en-US" sz="2000" dirty="0"/>
              <a:t>Aid graph partitioning</a:t>
            </a:r>
          </a:p>
          <a:p>
            <a:endParaRPr lang="en-US" sz="2000" dirty="0"/>
          </a:p>
          <a:p>
            <a:r>
              <a:rPr lang="en-US" sz="2000" dirty="0"/>
              <a:t>Simple physical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378125406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66"/>
      </a:hlink>
      <a:folHlink>
        <a:srgbClr val="0000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15259</TotalTime>
  <Words>703</Words>
  <Application>Microsoft Office PowerPoint</Application>
  <PresentationFormat>On-screen Show (4:3)</PresentationFormat>
  <Paragraphs>136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Times New Roman</vt:lpstr>
      <vt:lpstr>Default Design</vt:lpstr>
      <vt:lpstr>Image</vt:lpstr>
      <vt:lpstr>Graphs</vt:lpstr>
      <vt:lpstr>Graph Definitions</vt:lpstr>
      <vt:lpstr>Graph Connectivity</vt:lpstr>
      <vt:lpstr>Historical Detour</vt:lpstr>
      <vt:lpstr>Adjacency Matrix</vt:lpstr>
      <vt:lpstr>Directed Graphs</vt:lpstr>
      <vt:lpstr>Degree Matrix </vt:lpstr>
      <vt:lpstr>Graph Laplacian</vt:lpstr>
      <vt:lpstr>Spectral Graph Theory</vt:lpstr>
      <vt:lpstr>Spectral Graph Theory</vt:lpstr>
      <vt:lpstr>Using the Laplacian</vt:lpstr>
      <vt:lpstr>Why Does this Work?</vt:lpstr>
      <vt:lpstr>Graphs as Spring Networks</vt:lpstr>
      <vt:lpstr>Graphs as Spring Networks</vt:lpstr>
      <vt:lpstr>Graphs as Spring Networks</vt:lpstr>
      <vt:lpstr>Shortest Path</vt:lpstr>
      <vt:lpstr>Nodes Reachable in Two Hops</vt:lpstr>
      <vt:lpstr>Dijkstra’s Algorithm</vt:lpstr>
      <vt:lpstr>Animation of Dijkstra</vt:lpstr>
      <vt:lpstr>Larger Animation</vt:lpstr>
      <vt:lpstr>Minimum Spanning Tree</vt:lpstr>
      <vt:lpstr>Greedy: Step By Step</vt:lpstr>
      <vt:lpstr>Summary</vt:lpstr>
    </vt:vector>
  </TitlesOfParts>
  <Company>The Johns Hopkins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Szalay</dc:creator>
  <cp:lastModifiedBy>Alexander Szalay</cp:lastModifiedBy>
  <cp:revision>735</cp:revision>
  <dcterms:created xsi:type="dcterms:W3CDTF">2000-07-18T20:38:03Z</dcterms:created>
  <dcterms:modified xsi:type="dcterms:W3CDTF">2022-04-04T22:41:48Z</dcterms:modified>
</cp:coreProperties>
</file>