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715" r:id="rId2"/>
    <p:sldId id="718" r:id="rId3"/>
    <p:sldId id="716" r:id="rId4"/>
    <p:sldId id="717" r:id="rId5"/>
    <p:sldId id="719" r:id="rId6"/>
    <p:sldId id="721" r:id="rId7"/>
    <p:sldId id="725" r:id="rId8"/>
    <p:sldId id="720" r:id="rId9"/>
    <p:sldId id="735" r:id="rId10"/>
    <p:sldId id="736" r:id="rId11"/>
    <p:sldId id="734" r:id="rId12"/>
    <p:sldId id="726" r:id="rId13"/>
    <p:sldId id="727" r:id="rId14"/>
    <p:sldId id="731" r:id="rId15"/>
    <p:sldId id="732" r:id="rId16"/>
    <p:sldId id="733" r:id="rId17"/>
    <p:sldId id="729" r:id="rId18"/>
    <p:sldId id="745" r:id="rId19"/>
    <p:sldId id="722" r:id="rId20"/>
    <p:sldId id="724" r:id="rId21"/>
    <p:sldId id="737" r:id="rId22"/>
    <p:sldId id="738" r:id="rId23"/>
    <p:sldId id="739" r:id="rId24"/>
    <p:sldId id="741" r:id="rId25"/>
    <p:sldId id="742" r:id="rId26"/>
    <p:sldId id="743" r:id="rId27"/>
    <p:sldId id="74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7C80"/>
    <a:srgbClr val="66FF33"/>
    <a:srgbClr val="33CCCC"/>
    <a:srgbClr val="CCFFFF"/>
    <a:srgbClr val="FF9933"/>
    <a:srgbClr val="993366"/>
    <a:srgbClr val="CC3399"/>
    <a:srgbClr val="CC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5" autoAdjust="0"/>
    <p:restoredTop sz="94487" autoAdjust="0"/>
  </p:normalViewPr>
  <p:slideViewPr>
    <p:cSldViewPr>
      <p:cViewPr varScale="1">
        <p:scale>
          <a:sx n="145" d="100"/>
          <a:sy n="145" d="100"/>
        </p:scale>
        <p:origin x="104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8" d="100"/>
        <a:sy n="128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F7828-ED74-43D6-AB0C-FA3D09B7E6DE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34D2-B775-4C4B-9EC8-2CDA2F1DA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3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6A4E8-313F-4DA3-B4EF-24016B6BBB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4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03506-3C03-4D3A-8C70-D18B00917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907CB-A9D6-49F2-92A8-0A3807D29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144E3-711E-466C-8F30-02D7551E5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10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722E0C-C31F-4C65-8F1D-6F518612D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C13B2-12DC-4F8A-B858-32A51E525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1D471-BDE6-4E0A-87FB-37D8630F09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9FF5-B65F-43E2-B79D-F3F290EA2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0B87A-B3C5-4FB7-98F1-352AB107A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7A39B-1A15-418C-80A5-79F077B29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4FBD5-4133-46E7-888F-B5A595CD6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562D6-4A22-4894-8F5A-A9B592547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FAC8-5A69-40C0-A2A2-918BE9DB4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grid"/>
          <p:cNvPicPr>
            <a:picLocks noChangeAspect="1" noChangeArrowheads="1"/>
          </p:cNvPicPr>
          <p:nvPr userDrawn="1"/>
        </p:nvPicPr>
        <p:blipFill>
          <a:blip r:embed="rId14" cstate="print"/>
          <a:srcRect t="32001"/>
          <a:stretch>
            <a:fillRect/>
          </a:stretch>
        </p:blipFill>
        <p:spPr bwMode="auto">
          <a:xfrm>
            <a:off x="762000" y="381000"/>
            <a:ext cx="7620000" cy="8096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1BA54E-BC6A-45E9-92C6-47C1B8D8B57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slider"/>
          <p:cNvPicPr>
            <a:picLocks noChangeAspect="1" noChangeArrowheads="1"/>
          </p:cNvPicPr>
          <p:nvPr userDrawn="1"/>
        </p:nvPicPr>
        <p:blipFill>
          <a:blip r:embed="rId15" cstate="print"/>
          <a:srcRect l="28323" r="44508"/>
          <a:stretch>
            <a:fillRect/>
          </a:stretch>
        </p:blipFill>
        <p:spPr bwMode="auto">
          <a:xfrm>
            <a:off x="1371600" y="1174750"/>
            <a:ext cx="7010400" cy="115888"/>
          </a:xfrm>
          <a:prstGeom prst="rect">
            <a:avLst/>
          </a:prstGeom>
          <a:noFill/>
        </p:spPr>
      </p:pic>
      <p:pic>
        <p:nvPicPr>
          <p:cNvPr id="1032" name="Picture 8" descr="slider"/>
          <p:cNvPicPr>
            <a:picLocks noChangeAspect="1" noChangeArrowheads="1"/>
          </p:cNvPicPr>
          <p:nvPr userDrawn="1"/>
        </p:nvPicPr>
        <p:blipFill>
          <a:blip r:embed="rId15" cstate="print"/>
          <a:srcRect l="28323" r="44508"/>
          <a:stretch>
            <a:fillRect/>
          </a:stretch>
        </p:blipFill>
        <p:spPr bwMode="auto">
          <a:xfrm>
            <a:off x="0" y="0"/>
            <a:ext cx="3048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800" i="1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9900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9D1B-DB6D-4EC3-8333-886FCC88C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1524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Clustering </a:t>
            </a:r>
            <a:r>
              <a:rPr lang="en-US" dirty="0"/>
              <a:t>and Nearest Neighbors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CDBA5-7277-4315-937F-355CCD401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1335716"/>
            <a:ext cx="6400800" cy="645484"/>
          </a:xfrm>
        </p:spPr>
        <p:txBody>
          <a:bodyPr/>
          <a:lstStyle/>
          <a:p>
            <a:r>
              <a:rPr lang="en-US" dirty="0"/>
              <a:t>Alex Szalay, JHU</a:t>
            </a:r>
          </a:p>
        </p:txBody>
      </p:sp>
      <p:pic>
        <p:nvPicPr>
          <p:cNvPr id="58370" name="Picture 2" descr="https://upload.wikimedia.org/wikipedia/commons/thumb/e/e7/KnnClassification.svg/220px-KnnClassific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52" y="1999291"/>
            <a:ext cx="1600200" cy="14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Clustering Algorithms: K-Means, EMC and Affinity Propagation | Topt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12995" r="6302" b="15755"/>
          <a:stretch/>
        </p:blipFill>
        <p:spPr bwMode="auto">
          <a:xfrm>
            <a:off x="5181600" y="3429000"/>
            <a:ext cx="359744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An illustrated introduction to the t-SNE algorithm – O'Reil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46301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0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050925" y="12049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6096000" cy="46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en-US" sz="2200" b="1">
                <a:solidFill>
                  <a:srgbClr val="CC3300"/>
                </a:solidFill>
                <a:latin typeface="Arial" panose="020B0604020202020204" pitchFamily="34" charset="0"/>
                <a:sym typeface="Math A" pitchFamily="18" charset="2"/>
              </a:rPr>
              <a:t>Continuous data rate of 8 Mbytes/sec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2200" b="1">
                <a:solidFill>
                  <a:srgbClr val="CC0000"/>
                </a:solidFill>
                <a:latin typeface="Arial" panose="020B0604020202020204" pitchFamily="34" charset="0"/>
              </a:rPr>
              <a:t>Northern Galactic Cap</a:t>
            </a:r>
          </a:p>
          <a:p>
            <a:pPr eaLnBrk="0" hangingPunct="0"/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     drift scan of 10,000 square degrees</a:t>
            </a:r>
          </a:p>
          <a:p>
            <a:pPr eaLnBrk="0" hangingPunct="0"/>
            <a:r>
              <a:rPr lang="en-US" altLang="en-US" sz="1800">
                <a:solidFill>
                  <a:srgbClr val="000066"/>
                </a:solidFill>
                <a:latin typeface="Arial" panose="020B0604020202020204" pitchFamily="34" charset="0"/>
              </a:rPr>
              <a:t>      </a:t>
            </a:r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5 broad-band filters</a:t>
            </a:r>
            <a:r>
              <a:rPr lang="en-US" altLang="en-US" sz="2000" i="1">
                <a:solidFill>
                  <a:srgbClr val="990033"/>
                </a:solidFill>
                <a:latin typeface="Arial" panose="020B0604020202020204" pitchFamily="34" charset="0"/>
              </a:rPr>
              <a:t>  </a:t>
            </a:r>
            <a:endParaRPr lang="en-US" altLang="en-US" sz="2000">
              <a:solidFill>
                <a:srgbClr val="990033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     exposure time: 55 sec</a:t>
            </a:r>
          </a:p>
          <a:p>
            <a:pPr eaLnBrk="0" hangingPunct="0"/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     pixel size: 0.4 arcsec</a:t>
            </a:r>
            <a:b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     astrometry: 60 mas</a:t>
            </a:r>
          </a:p>
          <a:p>
            <a:pPr eaLnBrk="0" hangingPunct="0"/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     calibration: 2% at r'=19.8</a:t>
            </a:r>
          </a:p>
          <a:p>
            <a:pPr eaLnBrk="0" hangingPunct="0"/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     done only in best seeing </a:t>
            </a:r>
            <a:b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	(20 nights/year)  </a:t>
            </a:r>
            <a:endParaRPr lang="en-US" altLang="en-US" sz="20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2200" b="1">
                <a:solidFill>
                  <a:srgbClr val="CC0000"/>
                </a:solidFill>
                <a:latin typeface="Arial" panose="020B0604020202020204" pitchFamily="34" charset="0"/>
              </a:rPr>
              <a:t>Southern Galactic Cap</a:t>
            </a:r>
          </a:p>
          <a:p>
            <a:pPr eaLnBrk="0" hangingPunct="0"/>
            <a:r>
              <a:rPr lang="en-US" altLang="en-US" sz="2000" i="1">
                <a:solidFill>
                  <a:srgbClr val="000066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multiple scans (&gt; 30 times)</a:t>
            </a:r>
            <a:b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     of the same stripe</a:t>
            </a:r>
          </a:p>
          <a:p>
            <a:pPr eaLnBrk="0" hangingPunct="0">
              <a:lnSpc>
                <a:spcPct val="125000"/>
              </a:lnSpc>
            </a:pPr>
            <a:endParaRPr lang="en-US" altLang="en-US" sz="2000">
              <a:solidFill>
                <a:srgbClr val="000066"/>
              </a:solidFill>
              <a:latin typeface="Arial" panose="020B0604020202020204" pitchFamily="34" charset="0"/>
              <a:sym typeface="Math A" pitchFamily="18" charset="2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Photometric Survey</a:t>
            </a:r>
          </a:p>
        </p:txBody>
      </p:sp>
      <p:pic>
        <p:nvPicPr>
          <p:cNvPr id="93189" name="Picture 5" descr="D:\Alex\Presentations\Images\Fil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>
            <a:fillRect/>
          </a:stretch>
        </p:blipFill>
        <p:spPr bwMode="auto">
          <a:xfrm>
            <a:off x="4267200" y="2971800"/>
            <a:ext cx="4648200" cy="32527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486400" y="1952625"/>
            <a:ext cx="3429000" cy="714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i="1">
                <a:solidFill>
                  <a:srgbClr val="990033"/>
                </a:solidFill>
                <a:latin typeface="Arial" panose="020B0604020202020204" pitchFamily="34" charset="0"/>
              </a:rPr>
              <a:t>  u‘       g'       r‘       i '       z’  </a:t>
            </a:r>
            <a:endParaRPr lang="en-US" altLang="en-US" sz="2000">
              <a:solidFill>
                <a:srgbClr val="990033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2000" i="1">
                <a:solidFill>
                  <a:srgbClr val="990033"/>
                </a:solidFill>
                <a:latin typeface="Arial" panose="020B0604020202020204" pitchFamily="34" charset="0"/>
              </a:rPr>
              <a:t>22.3  23.3  23.1  22.3  20.8</a:t>
            </a:r>
            <a:endParaRPr lang="en-US" altLang="en-US" sz="1800" b="1">
              <a:solidFill>
                <a:srgbClr val="000066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50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Redshifts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spectra for about 1M galaxies in SDSS (90% of time)</a:t>
            </a:r>
          </a:p>
          <a:p>
            <a:r>
              <a:rPr lang="en-US" dirty="0"/>
              <a:t>There are 500M galaxies in SDSS with 5-band images (10%)</a:t>
            </a:r>
          </a:p>
          <a:p>
            <a:r>
              <a:rPr lang="en-US" dirty="0"/>
              <a:t>Use these as a 5-band spectrum!</a:t>
            </a:r>
          </a:p>
          <a:p>
            <a:endParaRPr lang="en-US" dirty="0"/>
          </a:p>
          <a:p>
            <a:r>
              <a:rPr lang="en-US" dirty="0"/>
              <a:t>Training set is the 1M SDSS galaxies with spectra</a:t>
            </a:r>
          </a:p>
          <a:p>
            <a:pPr lvl="1"/>
            <a:r>
              <a:rPr lang="en-US" dirty="0"/>
              <a:t>Ground truth about redshift is from the spectrum</a:t>
            </a:r>
          </a:p>
          <a:p>
            <a:r>
              <a:rPr lang="en-US" dirty="0"/>
              <a:t>Applied to 128M SDSS galaxies</a:t>
            </a:r>
          </a:p>
          <a:p>
            <a:r>
              <a:rPr lang="en-US" dirty="0"/>
              <a:t>Soon billions from LSST</a:t>
            </a:r>
          </a:p>
        </p:txBody>
      </p:sp>
    </p:spTree>
    <p:extLst>
      <p:ext uri="{BB962C8B-B14F-4D97-AF65-F5344CB8AC3E}">
        <p14:creationId xmlns:p14="http://schemas.microsoft.com/office/powerpoint/2010/main" val="203243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Photometric Redshift</a:t>
            </a:r>
            <a:r>
              <a:rPr lang="en-US" dirty="0"/>
              <a:t>s</a:t>
            </a:r>
            <a:endParaRPr lang="en-US" sz="3600" dirty="0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Phenomenological (</a:t>
            </a:r>
            <a:r>
              <a:rPr lang="en-US" dirty="0" err="1"/>
              <a:t>PolyFit</a:t>
            </a:r>
            <a:r>
              <a:rPr lang="en-US" dirty="0"/>
              <a:t>, </a:t>
            </a:r>
            <a:r>
              <a:rPr lang="en-US" dirty="0" err="1"/>
              <a:t>ANNz</a:t>
            </a:r>
            <a:r>
              <a:rPr lang="en-US" dirty="0"/>
              <a:t>, </a:t>
            </a:r>
            <a:r>
              <a:rPr lang="en-US" dirty="0" err="1"/>
              <a:t>kNN</a:t>
            </a:r>
            <a:r>
              <a:rPr lang="en-US" dirty="0"/>
              <a:t>, Random Forest)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Simple, quite accurate, fairly robust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Little physical insight, difficult to extrapolate, </a:t>
            </a:r>
            <a:r>
              <a:rPr lang="en-US" dirty="0" err="1">
                <a:solidFill>
                  <a:srgbClr val="CC0000"/>
                </a:solidFill>
              </a:rPr>
              <a:t>Malmquist</a:t>
            </a:r>
            <a:endParaRPr lang="en-US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Template-based (KL, </a:t>
            </a:r>
            <a:r>
              <a:rPr lang="en-US" dirty="0" err="1"/>
              <a:t>HyperZ</a:t>
            </a:r>
            <a:r>
              <a:rPr lang="en-US" dirty="0">
                <a:latin typeface="Times New Roman"/>
              </a:rPr>
              <a:t>…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Simple, physical model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Calibrations, templates, issues with accuracy</a:t>
            </a:r>
          </a:p>
          <a:p>
            <a:pPr>
              <a:lnSpc>
                <a:spcPct val="90000"/>
              </a:lnSpc>
            </a:pPr>
            <a:r>
              <a:rPr lang="en-US" dirty="0"/>
              <a:t>Hybrid (</a:t>
            </a:r>
            <a:r>
              <a:rPr lang="en-US" dirty="0">
                <a:latin typeface="Times New Roman"/>
              </a:rPr>
              <a:t>‘</a:t>
            </a:r>
            <a:r>
              <a:rPr lang="en-US" dirty="0"/>
              <a:t>base learner</a:t>
            </a:r>
            <a:r>
              <a:rPr lang="en-US" dirty="0">
                <a:latin typeface="Times New Roman"/>
              </a:rPr>
              <a:t>’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Physical basis, adaptive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Complicated, compute intensive</a:t>
            </a:r>
          </a:p>
          <a:p>
            <a:pPr>
              <a:lnSpc>
                <a:spcPct val="90000"/>
              </a:lnSpc>
            </a:pPr>
            <a:r>
              <a:rPr lang="en-US" dirty="0"/>
              <a:t>Important for next generation surveys!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We must understand the errors!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Most errors systematic…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Lessons from Netflix challenge…</a:t>
            </a:r>
          </a:p>
        </p:txBody>
      </p:sp>
    </p:spTree>
    <p:extLst>
      <p:ext uri="{BB962C8B-B14F-4D97-AF65-F5344CB8AC3E}">
        <p14:creationId xmlns:p14="http://schemas.microsoft.com/office/powerpoint/2010/main" val="77352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Redshifts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Galaxies in SDSS have 5-band images</a:t>
            </a:r>
          </a:p>
          <a:p>
            <a:r>
              <a:rPr lang="en-US" dirty="0"/>
              <a:t>Use these as a 5-band spectrum</a:t>
            </a:r>
          </a:p>
          <a:p>
            <a:r>
              <a:rPr lang="en-US" dirty="0"/>
              <a:t>From a training set create regression trees</a:t>
            </a:r>
          </a:p>
          <a:p>
            <a:r>
              <a:rPr lang="en-US" dirty="0"/>
              <a:t>Random Forest algorithm (Leo Berman):</a:t>
            </a:r>
          </a:p>
          <a:p>
            <a:pPr lvl="1"/>
            <a:r>
              <a:rPr lang="en-US" dirty="0"/>
              <a:t>Use many tree-based regression estimators (50 here)</a:t>
            </a:r>
          </a:p>
          <a:p>
            <a:pPr lvl="1"/>
            <a:r>
              <a:rPr lang="en-US" dirty="0"/>
              <a:t>Average of the tree estimators is the forest estimator</a:t>
            </a:r>
          </a:p>
          <a:p>
            <a:pPr lvl="1"/>
            <a:r>
              <a:rPr lang="en-US" dirty="0"/>
              <a:t>Gaussian errors!!! </a:t>
            </a:r>
          </a:p>
          <a:p>
            <a:pPr lvl="1"/>
            <a:r>
              <a:rPr lang="en-US" dirty="0"/>
              <a:t>Extremely robust</a:t>
            </a:r>
          </a:p>
          <a:p>
            <a:r>
              <a:rPr lang="en-US" dirty="0"/>
              <a:t>Training set 500K SDSS galaxies with spectra</a:t>
            </a:r>
          </a:p>
          <a:p>
            <a:r>
              <a:rPr lang="en-US" dirty="0"/>
              <a:t>Applied to 128M SDSS galaxies</a:t>
            </a:r>
          </a:p>
          <a:p>
            <a:r>
              <a:rPr lang="en-US" dirty="0"/>
              <a:t>Soon billions from LSST</a:t>
            </a:r>
          </a:p>
        </p:txBody>
      </p:sp>
    </p:spTree>
    <p:extLst>
      <p:ext uri="{BB962C8B-B14F-4D97-AF65-F5344CB8AC3E}">
        <p14:creationId xmlns:p14="http://schemas.microsoft.com/office/powerpoint/2010/main" val="15906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Zspec vs Zrf</a:t>
            </a:r>
          </a:p>
        </p:txBody>
      </p:sp>
      <p:pic>
        <p:nvPicPr>
          <p:cNvPr id="1028" name="Picture 4" descr="testZSpecVSzRF"/>
          <p:cNvPicPr>
            <a:picLocks noChangeAspect="1" noChangeArrowheads="1"/>
          </p:cNvPicPr>
          <p:nvPr/>
        </p:nvPicPr>
        <p:blipFill>
          <a:blip r:embed="rId3" cstate="print"/>
          <a:srcRect t="14667" r="24094"/>
          <a:stretch>
            <a:fillRect/>
          </a:stretch>
        </p:blipFill>
        <p:spPr bwMode="auto">
          <a:xfrm>
            <a:off x="304800" y="20574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testStandD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6002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1295400" y="56388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Carliles et al 2009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15000" y="5486400"/>
          <a:ext cx="18288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Equation" r:id="rId5" imgW="1028520" imgH="444240" progId="Equation.3">
                  <p:embed/>
                </p:oleObj>
              </mc:Choice>
              <mc:Fallback>
                <p:oleObj name="Equation" r:id="rId5" imgW="1028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86400"/>
                        <a:ext cx="1828800" cy="788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51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Does it Work?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Robustness: </a:t>
            </a:r>
          </a:p>
          <a:p>
            <a:pPr lvl="1" eaLnBrk="1" hangingPunct="1"/>
            <a:r>
              <a:rPr lang="en-US" dirty="0"/>
              <a:t>There are always bad points in the training set</a:t>
            </a:r>
          </a:p>
          <a:p>
            <a:pPr lvl="1" eaLnBrk="1" hangingPunct="1"/>
            <a:r>
              <a:rPr lang="en-US" dirty="0"/>
              <a:t>Through the random sampling (~50%) these only make it into half of the neighborhoods</a:t>
            </a:r>
          </a:p>
          <a:p>
            <a:pPr lvl="1" eaLnBrk="1" hangingPunct="1"/>
            <a:r>
              <a:rPr lang="en-US" dirty="0"/>
              <a:t>Whenever a bad point is there, estimator is on the tail</a:t>
            </a:r>
          </a:p>
          <a:p>
            <a:pPr lvl="1" eaLnBrk="1" hangingPunct="1"/>
            <a:r>
              <a:rPr lang="en-US" dirty="0"/>
              <a:t>Whenever bad point is missing, Gaussian</a:t>
            </a:r>
          </a:p>
          <a:p>
            <a:pPr eaLnBrk="1" hangingPunct="1"/>
            <a:r>
              <a:rPr lang="en-US" dirty="0" err="1"/>
              <a:t>Gaussianity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Through the sampling and averaging, we are creating a new random variable with much better statistical properties than the original estimates with a high </a:t>
            </a:r>
            <a:r>
              <a:rPr lang="en-US" dirty="0" err="1"/>
              <a:t>skewness</a:t>
            </a:r>
            <a:r>
              <a:rPr lang="en-US" dirty="0"/>
              <a:t> and kurtosis</a:t>
            </a:r>
          </a:p>
          <a:p>
            <a:pPr lvl="1" eaLnBrk="1" hangingPunct="1"/>
            <a:r>
              <a:rPr lang="en-US" dirty="0"/>
              <a:t>Central Limit Theorem at work</a:t>
            </a:r>
          </a:p>
          <a:p>
            <a:pPr lvl="1" eaLnBrk="1" hangingPunct="1"/>
            <a:r>
              <a:rPr lang="en-US" dirty="0"/>
              <a:t>The main question is, how are we approaching the asymptotic limit?</a:t>
            </a:r>
          </a:p>
        </p:txBody>
      </p:sp>
    </p:spTree>
    <p:extLst>
      <p:ext uri="{BB962C8B-B14F-4D97-AF65-F5344CB8AC3E}">
        <p14:creationId xmlns:p14="http://schemas.microsoft.com/office/powerpoint/2010/main" val="137848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05800" cy="838200"/>
          </a:xfrm>
        </p:spPr>
        <p:txBody>
          <a:bodyPr/>
          <a:lstStyle/>
          <a:p>
            <a:pPr eaLnBrk="1" hangingPunct="1"/>
            <a:r>
              <a:rPr lang="en-US" dirty="0"/>
              <a:t>Why are the RF Errors Gaussian?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Random Forest technique approximates a kernel density estimator based integration over the training set</a:t>
            </a:r>
          </a:p>
          <a:p>
            <a:pPr eaLnBrk="1" hangingPunct="1"/>
            <a:r>
              <a:rPr lang="en-US" dirty="0"/>
              <a:t>The convergence primarily depends on the size of the kernel, i.e. the sampling rate</a:t>
            </a:r>
          </a:p>
          <a:p>
            <a:pPr eaLnBrk="1" hangingPunct="1"/>
            <a:r>
              <a:rPr lang="en-US" dirty="0"/>
              <a:t>There has to be an optimum bandwidth (sampling rate), possibly variable over our photo-z domain to minimize the MSE</a:t>
            </a:r>
          </a:p>
        </p:txBody>
      </p:sp>
    </p:spTree>
    <p:extLst>
      <p:ext uri="{BB962C8B-B14F-4D97-AF65-F5344CB8AC3E}">
        <p14:creationId xmlns:p14="http://schemas.microsoft.com/office/powerpoint/2010/main" val="2835052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25" y="1981200"/>
            <a:ext cx="53594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Photo-z Bias vs. Galaxy Inclination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eaLnBrk="1" hangingPunct="1"/>
            <a:r>
              <a:rPr lang="en-US" sz="2000" dirty="0"/>
              <a:t>Edge-on galaxies  are redder, mimic higher </a:t>
            </a:r>
            <a:r>
              <a:rPr lang="en-US" sz="2000" dirty="0" err="1"/>
              <a:t>redshift</a:t>
            </a:r>
            <a:r>
              <a:rPr lang="en-US" sz="2000" dirty="0"/>
              <a:t>  galaxies</a:t>
            </a:r>
          </a:p>
          <a:p>
            <a:r>
              <a:rPr lang="en-US" sz="2000" dirty="0"/>
              <a:t>SDSS disk galaxies, </a:t>
            </a:r>
            <a:br>
              <a:rPr lang="en-US" sz="2000" dirty="0"/>
            </a:br>
            <a:r>
              <a:rPr lang="en-US" sz="2000" dirty="0" err="1">
                <a:latin typeface="Times New Roman"/>
                <a:cs typeface="Times New Roman"/>
              </a:rPr>
              <a:t>Δz</a:t>
            </a:r>
            <a:r>
              <a:rPr lang="en-US" sz="2000" dirty="0"/>
              <a:t> = 0.05-0.075, </a:t>
            </a:r>
            <a:br>
              <a:rPr lang="en-US" sz="2000" dirty="0"/>
            </a:br>
            <a:r>
              <a:rPr lang="en-US" sz="2000" dirty="0"/>
              <a:t>a 30% effect!</a:t>
            </a:r>
          </a:p>
          <a:p>
            <a:pPr eaLnBrk="1" hangingPunct="1"/>
            <a:r>
              <a:rPr lang="en-US" sz="2000" dirty="0"/>
              <a:t>Photo-z bias is -0.02 for face-on galaxies</a:t>
            </a:r>
          </a:p>
          <a:p>
            <a:pPr eaLnBrk="1" hangingPunct="1"/>
            <a:r>
              <a:rPr lang="en-US" sz="2000" dirty="0"/>
              <a:t>Once axial ratio is</a:t>
            </a:r>
            <a:br>
              <a:rPr lang="en-US" sz="2000" dirty="0"/>
            </a:br>
            <a:r>
              <a:rPr lang="en-US" sz="2000" dirty="0"/>
              <a:t>included in training, </a:t>
            </a:r>
            <a:br>
              <a:rPr lang="en-US" sz="2000" dirty="0"/>
            </a:br>
            <a:r>
              <a:rPr lang="en-US" sz="2000" dirty="0"/>
              <a:t>the bias goes away</a:t>
            </a:r>
          </a:p>
        </p:txBody>
      </p:sp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6019800" y="6216650"/>
            <a:ext cx="271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C-W Yip et al. 2011 </a:t>
            </a:r>
          </a:p>
        </p:txBody>
      </p:sp>
    </p:spTree>
    <p:extLst>
      <p:ext uri="{BB962C8B-B14F-4D97-AF65-F5344CB8AC3E}">
        <p14:creationId xmlns:p14="http://schemas.microsoft.com/office/powerpoint/2010/main" val="341679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F8E5D-3BFF-4DDF-9B41-60244981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a/b ratio</a:t>
            </a:r>
          </a:p>
        </p:txBody>
      </p:sp>
      <p:pic>
        <p:nvPicPr>
          <p:cNvPr id="618498" name="Picture 2" descr="https://cdn.iopscience.com/images/0004-637X/730/1/54/Full/apj383076f5_lr.jpg">
            <a:extLst>
              <a:ext uri="{FF2B5EF4-FFF2-40B4-BE49-F238E27FC236}">
                <a16:creationId xmlns:a16="http://schemas.microsoft.com/office/drawing/2014/main" id="{AF5BD035-85AB-4D4C-BAE5-DE8C6551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51499"/>
            <a:ext cx="4443564" cy="49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E90D8B-CF97-4EC6-80F1-F488C9DAFD27}"/>
              </a:ext>
            </a:extLst>
          </p:cNvPr>
          <p:cNvSpPr/>
          <p:nvPr/>
        </p:nvSpPr>
        <p:spPr>
          <a:xfrm>
            <a:off x="762000" y="18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latin typeface="+mn-lt"/>
              </a:rPr>
              <a:t>Once axial ratio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included in training,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bias goes away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A589934-F1E6-4599-9493-C278FDF9E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64287"/>
            <a:ext cx="271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C-W Yip et al. 2011 </a:t>
            </a:r>
          </a:p>
        </p:txBody>
      </p:sp>
    </p:spTree>
    <p:extLst>
      <p:ext uri="{BB962C8B-B14F-4D97-AF65-F5344CB8AC3E}">
        <p14:creationId xmlns:p14="http://schemas.microsoft.com/office/powerpoint/2010/main" val="362318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96200" cy="838200"/>
          </a:xfrm>
        </p:spPr>
        <p:txBody>
          <a:bodyPr/>
          <a:lstStyle/>
          <a:p>
            <a:r>
              <a:rPr lang="en-US" dirty="0"/>
              <a:t>Non-linear Dimensional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</a:t>
            </a:r>
            <a:r>
              <a:rPr lang="en-US" dirty="0" err="1"/>
              <a:t>dimnensional</a:t>
            </a:r>
            <a:r>
              <a:rPr lang="en-US" dirty="0"/>
              <a:t> </a:t>
            </a:r>
            <a:r>
              <a:rPr lang="en-US" dirty="0" err="1"/>
              <a:t>embeddings</a:t>
            </a:r>
            <a:endParaRPr lang="en-US" dirty="0"/>
          </a:p>
          <a:p>
            <a:r>
              <a:rPr lang="en-US" dirty="0"/>
              <a:t>Examples so far</a:t>
            </a:r>
          </a:p>
          <a:p>
            <a:pPr lvl="1"/>
            <a:r>
              <a:rPr lang="en-US" dirty="0"/>
              <a:t>PCA, random projections</a:t>
            </a:r>
          </a:p>
          <a:p>
            <a:pPr lvl="1"/>
            <a:r>
              <a:rPr lang="en-US" dirty="0"/>
              <a:t>Similarity graph Laplacian embedding </a:t>
            </a:r>
          </a:p>
          <a:p>
            <a:pPr lvl="1"/>
            <a:endParaRPr lang="en-US" dirty="0"/>
          </a:p>
        </p:txBody>
      </p:sp>
      <p:pic>
        <p:nvPicPr>
          <p:cNvPr id="61444" name="Picture 4" descr="https://upload.wikimedia.org/wikipedia/en/thumb/9/9c/Nldr.jpg/500px-Nld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0"/>
          <a:stretch/>
        </p:blipFill>
        <p:spPr bwMode="auto">
          <a:xfrm>
            <a:off x="838200" y="3657600"/>
            <a:ext cx="22860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en/thumb/9/9c/Nldr.jpg/500px-Nld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0"/>
          <a:stretch/>
        </p:blipFill>
        <p:spPr bwMode="auto">
          <a:xfrm>
            <a:off x="6248400" y="3733800"/>
            <a:ext cx="21717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https://upload.wikimedia.org/wikipedia/en/e/e1/Letters_p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810000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0637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Original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6050" y="60637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NLDR</a:t>
            </a:r>
          </a:p>
        </p:txBody>
      </p:sp>
    </p:spTree>
    <p:extLst>
      <p:ext uri="{BB962C8B-B14F-4D97-AF65-F5344CB8AC3E}">
        <p14:creationId xmlns:p14="http://schemas.microsoft.com/office/powerpoint/2010/main" val="69899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063402"/>
              </p:ext>
            </p:extLst>
          </p:nvPr>
        </p:nvGraphicFramePr>
        <p:xfrm>
          <a:off x="2819400" y="4038600"/>
          <a:ext cx="3668712" cy="61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1" name="Image" r:id="rId3" imgW="6882480" imgH="1155240" progId="Photoshop.Image.13">
                  <p:embed/>
                </p:oleObj>
              </mc:Choice>
              <mc:Fallback>
                <p:oleObj name="Image" r:id="rId3" imgW="6882480" imgH="1155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4038600"/>
                        <a:ext cx="3668712" cy="616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Curse of Dimensionality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305800" cy="4572000"/>
          </a:xfrm>
        </p:spPr>
        <p:txBody>
          <a:bodyPr/>
          <a:lstStyle/>
          <a:p>
            <a:r>
              <a:rPr lang="en-US" dirty="0"/>
              <a:t>When the dimension of the data becomes large (d&gt;10), everything is different!</a:t>
            </a:r>
          </a:p>
          <a:p>
            <a:r>
              <a:rPr lang="en-US" dirty="0"/>
              <a:t>E.g. sampling a cube</a:t>
            </a:r>
          </a:p>
          <a:p>
            <a:pPr lvl="1"/>
            <a:r>
              <a:rPr lang="en-US" dirty="0"/>
              <a:t>Take 10 subdivision per dimension</a:t>
            </a:r>
          </a:p>
          <a:p>
            <a:pPr lvl="1"/>
            <a:r>
              <a:rPr lang="en-US" dirty="0"/>
              <a:t>In 3D : 1000 samples, in 10D: 10</a:t>
            </a:r>
            <a:r>
              <a:rPr lang="en-US" baseline="30000" dirty="0"/>
              <a:t>10</a:t>
            </a:r>
            <a:r>
              <a:rPr lang="en-US" dirty="0"/>
              <a:t> = 10B</a:t>
            </a:r>
          </a:p>
          <a:p>
            <a:r>
              <a:rPr lang="en-US" dirty="0"/>
              <a:t>The volume of a d-dimensional hypersphere is</a:t>
            </a:r>
          </a:p>
          <a:p>
            <a:r>
              <a:rPr lang="en-US" dirty="0"/>
              <a:t>The same for enclosing hypercube is</a:t>
            </a:r>
          </a:p>
          <a:p>
            <a:r>
              <a:rPr lang="en-US" dirty="0"/>
              <a:t>Their ratio is </a:t>
            </a:r>
          </a:p>
          <a:p>
            <a:endParaRPr lang="en-US" dirty="0"/>
          </a:p>
          <a:p>
            <a:r>
              <a:rPr lang="en-US" dirty="0"/>
              <a:t>The volume of the sphere is insignificant compared to the cube</a:t>
            </a:r>
          </a:p>
          <a:p>
            <a:r>
              <a:rPr lang="en-US" dirty="0"/>
              <a:t>The distance of the vertices of the cube from the center is</a:t>
            </a:r>
          </a:p>
          <a:p>
            <a:r>
              <a:rPr lang="en-US" dirty="0"/>
              <a:t>Points in high dimensions are very far apart! </a:t>
            </a:r>
          </a:p>
          <a:p>
            <a:r>
              <a:rPr lang="en-US"/>
              <a:t>Almost </a:t>
            </a:r>
            <a:r>
              <a:rPr lang="en-US" dirty="0"/>
              <a:t>all the points are at the same distance from </a:t>
            </a:r>
            <a:r>
              <a:rPr lang="en-US"/>
              <a:t>the center!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75610"/>
              </p:ext>
            </p:extLst>
          </p:nvPr>
        </p:nvGraphicFramePr>
        <p:xfrm>
          <a:off x="6488112" y="3307771"/>
          <a:ext cx="750888" cy="54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2" name="Image" r:id="rId5" imgW="1498320" imgH="1091880" progId="Photoshop.Image.13">
                  <p:embed/>
                </p:oleObj>
              </mc:Choice>
              <mc:Fallback>
                <p:oleObj name="Image" r:id="rId5" imgW="1498320" imgH="1091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8112" y="3307771"/>
                        <a:ext cx="750888" cy="547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8180"/>
              </p:ext>
            </p:extLst>
          </p:nvPr>
        </p:nvGraphicFramePr>
        <p:xfrm>
          <a:off x="5373296" y="3818124"/>
          <a:ext cx="467996" cy="28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3" name="Image" r:id="rId7" imgW="838080" imgH="507600" progId="Photoshop.Image.13">
                  <p:embed/>
                </p:oleObj>
              </mc:Choice>
              <mc:Fallback>
                <p:oleObj name="Image" r:id="rId7" imgW="838080" imgH="507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73296" y="3818124"/>
                        <a:ext cx="467996" cy="283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521882"/>
              </p:ext>
            </p:extLst>
          </p:nvPr>
        </p:nvGraphicFramePr>
        <p:xfrm>
          <a:off x="7666471" y="5222605"/>
          <a:ext cx="533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4" name="Image" r:id="rId9" imgW="711000" imgH="495000" progId="Photoshop.Image.13">
                  <p:embed/>
                </p:oleObj>
              </mc:Choice>
              <mc:Fallback>
                <p:oleObj name="Image" r:id="rId9" imgW="711000" imgH="495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66471" y="5222605"/>
                        <a:ext cx="5334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604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 Linear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Reconstruct the original high-dimensional data using lower-dimensional points while maintaining geometric properties of the neighborhoods in the original data</a:t>
            </a:r>
          </a:p>
          <a:p>
            <a:r>
              <a:rPr lang="en-US" dirty="0"/>
              <a:t>Determine the neighbors of each point.</a:t>
            </a:r>
          </a:p>
          <a:p>
            <a:pPr lvl="1"/>
            <a:r>
              <a:rPr lang="en-US" dirty="0"/>
              <a:t>K</a:t>
            </a:r>
            <a:r>
              <a:rPr lang="en-US" i="0" dirty="0"/>
              <a:t> nearest neighbors.</a:t>
            </a:r>
          </a:p>
          <a:p>
            <a:r>
              <a:rPr lang="en-US" dirty="0"/>
              <a:t>Construct a neighborhood graph.</a:t>
            </a:r>
          </a:p>
          <a:p>
            <a:pPr lvl="1"/>
            <a:r>
              <a:rPr lang="en-US" i="0" dirty="0"/>
              <a:t>Each point is connected to other if it is a </a:t>
            </a:r>
            <a:r>
              <a:rPr lang="en-US" dirty="0"/>
              <a:t>K</a:t>
            </a:r>
            <a:r>
              <a:rPr lang="en-US" i="0" dirty="0"/>
              <a:t> nearest neighbor.</a:t>
            </a:r>
          </a:p>
          <a:p>
            <a:pPr lvl="1"/>
            <a:r>
              <a:rPr lang="en-US" i="0" dirty="0"/>
              <a:t>Edge length equal to Euclidean distance.</a:t>
            </a:r>
          </a:p>
          <a:p>
            <a:r>
              <a:rPr lang="en-US" dirty="0"/>
              <a:t>Compute shortest path between two nodes</a:t>
            </a:r>
          </a:p>
          <a:p>
            <a:r>
              <a:rPr lang="en-US" dirty="0"/>
              <a:t>Compute lower-dimensional embedding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4514" name="Picture 2" descr="Nonlinear Dimensionality Reduction by Locally Linear Embeddi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4191000" cy="139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75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“Vector quantization”</a:t>
            </a:r>
          </a:p>
          <a:p>
            <a:r>
              <a:rPr lang="en-US" dirty="0"/>
              <a:t>Partition </a:t>
            </a:r>
            <a:r>
              <a:rPr lang="en-US" i="1" dirty="0"/>
              <a:t>n</a:t>
            </a:r>
            <a:r>
              <a:rPr lang="en-US" dirty="0"/>
              <a:t> observations into </a:t>
            </a:r>
            <a:r>
              <a:rPr lang="en-US" i="1" dirty="0"/>
              <a:t>k</a:t>
            </a:r>
            <a:r>
              <a:rPr lang="en-US" dirty="0"/>
              <a:t> clusters in which each observation belongs to the cluster with the nearest mean</a:t>
            </a:r>
          </a:p>
          <a:p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an initial set of </a:t>
            </a:r>
            <a:r>
              <a:rPr lang="en-US" altLang="en-US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means </a:t>
            </a:r>
            <a:r>
              <a:rPr lang="en-US" altLang="en-US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1600" baseline="-30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baseline="30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,...,</a:t>
            </a:r>
            <a:r>
              <a:rPr lang="en-US" altLang="en-US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1600" i="1" baseline="-30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1600" baseline="30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(see below), the algorithm proceeds by alternating between two steps</a:t>
            </a:r>
          </a:p>
          <a:p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</a:t>
            </a: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each observation to the cluster with the nearest mean: that with the least squared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Euclidean distance</a:t>
            </a: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(partition the observations by the 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Voronoi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diagram </a:t>
            </a:r>
          </a:p>
          <a:p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\generated by the means)</a:t>
            </a:r>
          </a:p>
          <a:p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for observations </a:t>
            </a:r>
            <a:b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to each cluster</a:t>
            </a:r>
          </a:p>
          <a:p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algorithm has converged when </a:t>
            </a:r>
            <a:b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assignments no longer change</a:t>
            </a:r>
          </a:p>
          <a:p>
            <a:endParaRPr lang="en-US" alt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AutoShape 8" descr="S_{i}^{(t)}={\big \{}x_{p}:{\big \|}x_{p}-m_{i}^{(t)}{\big \|}^{2}\leq {\big \|}x_{p}-m_{j}^{(t)}{\big \|}^{2}\ \forall j,1\leq j\leq k{\big \}},"/>
          <p:cNvSpPr>
            <a:spLocks noChangeAspect="1" noChangeArrowheads="1"/>
          </p:cNvSpPr>
          <p:nvPr/>
        </p:nvSpPr>
        <p:spPr bwMode="auto">
          <a:xfrm>
            <a:off x="288925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9" descr="x_{p}"/>
          <p:cNvSpPr>
            <a:spLocks noChangeAspect="1" noChangeArrowheads="1"/>
          </p:cNvSpPr>
          <p:nvPr/>
        </p:nvSpPr>
        <p:spPr bwMode="auto">
          <a:xfrm>
            <a:off x="976313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S^{(t)}"/>
          <p:cNvSpPr>
            <a:spLocks noChangeAspect="1" noChangeArrowheads="1"/>
          </p:cNvSpPr>
          <p:nvPr/>
        </p:nvSpPr>
        <p:spPr bwMode="auto">
          <a:xfrm>
            <a:off x="2592388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1" descr="{\displaystyle m_{i}^{(t+1)}={\frac {1}{\left|S_{i}^{(t)}\right|}}\sum _{x_{j}\in S_{i}^{(t)}}x_{j}}"/>
          <p:cNvSpPr>
            <a:spLocks noChangeAspect="1" noChangeArrowheads="1"/>
          </p:cNvSpPr>
          <p:nvPr/>
        </p:nvSpPr>
        <p:spPr bwMode="auto">
          <a:xfrm>
            <a:off x="288925" y="53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13963"/>
            <a:ext cx="2667000" cy="25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T-distributed Stochastic Neighbor Embedding</a:t>
            </a:r>
          </a:p>
          <a:p>
            <a:r>
              <a:rPr lang="en-US" dirty="0"/>
              <a:t>Select a low-dimensional subset of the feature space (PCA)</a:t>
            </a:r>
          </a:p>
          <a:p>
            <a:r>
              <a:rPr lang="en-US" dirty="0"/>
              <a:t>Measure similarities in high-dimensions with Gaussian kernel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a Cauchy (t) kernel to define neighborhoods in the low-dimensional space</a:t>
            </a:r>
          </a:p>
          <a:p>
            <a:r>
              <a:rPr lang="en-US" dirty="0"/>
              <a:t>If two points are close in </a:t>
            </a:r>
            <a:r>
              <a:rPr lang="en-US" dirty="0" err="1"/>
              <a:t>lowD</a:t>
            </a:r>
            <a:r>
              <a:rPr lang="en-US" dirty="0"/>
              <a:t>, but far away in </a:t>
            </a:r>
            <a:r>
              <a:rPr lang="en-US" dirty="0" err="1"/>
              <a:t>highD</a:t>
            </a:r>
            <a:r>
              <a:rPr lang="en-US" dirty="0"/>
              <a:t>, repulse</a:t>
            </a:r>
          </a:p>
          <a:p>
            <a:r>
              <a:rPr lang="en-US" dirty="0"/>
              <a:t>If points are close in both, attract</a:t>
            </a:r>
          </a:p>
          <a:p>
            <a:r>
              <a:rPr lang="en-US" dirty="0"/>
              <a:t>Use mutual information (entropy) as the cost function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6562" name="Picture 2" descr="https://miro.medium.com/max/5233/1*1dWlX9m9ZOcZ77uhpl21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50" y="2971800"/>
            <a:ext cx="25377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s://miro.medium.com/max/5184/1*bLzoEHeWHZIMas9vJb7c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1"/>
            <a:ext cx="2607678" cy="14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11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t-SNE to PCA</a:t>
            </a:r>
          </a:p>
        </p:txBody>
      </p:sp>
      <p:sp>
        <p:nvSpPr>
          <p:cNvPr id="4" name="AutoShape 2" descr="Part 5: Training the network to read handwritten dig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90" name="Picture 6" descr="Sample of the MNIST dataset of handwritten digits. | Downlo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89238"/>
            <a:ext cx="2038350" cy="20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8" descr="https://miro.medium.com/max/1243/1*yhUp_8EpUN95Q5H-ZUIP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3" y="2105526"/>
            <a:ext cx="2705100" cy="24574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10" descr="https://miro.medium.com/max/1185/1*gMTWqXrJuA3PnFj15ynKz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3146"/>
            <a:ext cx="2579370" cy="2449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2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t-SNE does not scale well</a:t>
            </a:r>
          </a:p>
          <a:p>
            <a:r>
              <a:rPr lang="en-US" dirty="0"/>
              <a:t>Only works well in 2-3 projection dimensions (only good for </a:t>
            </a:r>
            <a:r>
              <a:rPr lang="en-US" dirty="0" err="1"/>
              <a:t>viz</a:t>
            </a:r>
            <a:r>
              <a:rPr lang="en-US" dirty="0"/>
              <a:t>)</a:t>
            </a:r>
          </a:p>
          <a:p>
            <a:r>
              <a:rPr lang="en-US" dirty="0"/>
              <a:t>UMAP uses exponential probabilities in the high dimensions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Effective number of nearest neighbors</a:t>
            </a:r>
          </a:p>
          <a:p>
            <a:r>
              <a:rPr lang="en-US" dirty="0"/>
              <a:t>UMAP uses </a:t>
            </a:r>
            <a:r>
              <a:rPr lang="en-US" b="1" dirty="0"/>
              <a:t>binary cross-entropy (CE)</a:t>
            </a:r>
            <a:r>
              <a:rPr lang="en-US" dirty="0"/>
              <a:t> as a cost function instead of the KL-divergence like t-SNE does</a:t>
            </a:r>
          </a:p>
          <a:p>
            <a:r>
              <a:rPr lang="en-US" dirty="0"/>
              <a:t>UMAP assigns initial low-dimensional coordinates using </a:t>
            </a:r>
            <a:r>
              <a:rPr lang="en-US" b="1" dirty="0"/>
              <a:t>Graph Laplacian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994762"/>
              </p:ext>
            </p:extLst>
          </p:nvPr>
        </p:nvGraphicFramePr>
        <p:xfrm>
          <a:off x="1752600" y="2895600"/>
          <a:ext cx="185393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Image" r:id="rId3" imgW="7377480" imgH="2425320" progId="Photoshop.Image.13">
                  <p:embed/>
                </p:oleObj>
              </mc:Choice>
              <mc:Fallback>
                <p:oleObj name="Image" r:id="rId3" imgW="7377480" imgH="24253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895600"/>
                        <a:ext cx="185393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54642" y="3031123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ym typeface="Symbol" panose="05050102010706020507" pitchFamily="18" charset="2"/>
              </a:rPr>
              <a:t></a:t>
            </a:r>
            <a:r>
              <a:rPr lang="en-US" sz="1600" i="1" baseline="-25000" dirty="0">
                <a:sym typeface="Symbol" panose="05050102010706020507" pitchFamily="18" charset="2"/>
              </a:rPr>
              <a:t>i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is the distance to the nearest neighbor 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444700"/>
              </p:ext>
            </p:extLst>
          </p:nvPr>
        </p:nvGraphicFramePr>
        <p:xfrm>
          <a:off x="5638800" y="3429000"/>
          <a:ext cx="1143000" cy="516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5" name="Image" r:id="rId5" imgW="4075920" imgH="1841040" progId="Photoshop.Image.13">
                  <p:embed/>
                </p:oleObj>
              </mc:Choice>
              <mc:Fallback>
                <p:oleObj name="Image" r:id="rId5" imgW="4075920" imgH="1841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429000"/>
                        <a:ext cx="1143000" cy="516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8278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vs t-SNE</a:t>
            </a:r>
          </a:p>
        </p:txBody>
      </p:sp>
      <p:pic>
        <p:nvPicPr>
          <p:cNvPr id="69634" name="Picture 2" descr="Reduce Dimensions for Single Cell - Towards Data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105775" cy="47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23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Autoencoder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 for dimensional reduction</a:t>
            </a:r>
          </a:p>
          <a:p>
            <a:r>
              <a:rPr lang="en-US" dirty="0"/>
              <a:t>Three parts: encoder, latent layer, decoder</a:t>
            </a:r>
          </a:p>
          <a:p>
            <a:r>
              <a:rPr lang="en-US" dirty="0"/>
              <a:t>The narrow cross section is the latent</a:t>
            </a:r>
          </a:p>
          <a:p>
            <a:pPr lvl="1"/>
            <a:r>
              <a:rPr lang="en-US" dirty="0"/>
              <a:t>Number of nodes is the dimensionality</a:t>
            </a:r>
          </a:p>
          <a:p>
            <a:r>
              <a:rPr lang="en-US" dirty="0"/>
              <a:t>Output is trained to reproduce input</a:t>
            </a:r>
          </a:p>
        </p:txBody>
      </p:sp>
      <p:pic>
        <p:nvPicPr>
          <p:cNvPr id="70658" name="Picture 2" descr="Auto-encoder in biology – mc.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61160"/>
            <a:ext cx="2968625" cy="14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Figure 6 from Digital WPI Major Qualifying Projects ( All Year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7" y="3946358"/>
            <a:ext cx="5423993" cy="25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63490" name="Picture 2" descr="Dimension reduction techniques for exploring the unlabelled samp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407222" cy="47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4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Nearest Neighbors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Non-parametric method for regression and classification</a:t>
            </a:r>
          </a:p>
          <a:p>
            <a:r>
              <a:rPr lang="en-US" i="1" dirty="0"/>
              <a:t>k</a:t>
            </a:r>
            <a:r>
              <a:rPr lang="en-US" dirty="0"/>
              <a:t>-NN classification: output is a class label</a:t>
            </a:r>
          </a:p>
          <a:p>
            <a:r>
              <a:rPr lang="en-US" i="1" dirty="0"/>
              <a:t>k</a:t>
            </a:r>
            <a:r>
              <a:rPr lang="en-US" dirty="0"/>
              <a:t>-NN regression: output is a property value</a:t>
            </a:r>
          </a:p>
          <a:p>
            <a:r>
              <a:rPr lang="en-US" dirty="0"/>
              <a:t>Decision is based on weighted neighbors</a:t>
            </a:r>
          </a:p>
          <a:p>
            <a:r>
              <a:rPr lang="en-US" dirty="0"/>
              <a:t>Training:</a:t>
            </a:r>
          </a:p>
          <a:p>
            <a:pPr lvl="1"/>
            <a:r>
              <a:rPr lang="en-US" dirty="0"/>
              <a:t>Store positions and class values of points</a:t>
            </a:r>
          </a:p>
          <a:p>
            <a:r>
              <a:rPr lang="en-US" dirty="0"/>
              <a:t>Classification:</a:t>
            </a:r>
          </a:p>
          <a:p>
            <a:pPr lvl="1"/>
            <a:r>
              <a:rPr lang="en-US" dirty="0"/>
              <a:t>Query point is assigned the most frequent </a:t>
            </a:r>
            <a:br>
              <a:rPr lang="en-US" dirty="0"/>
            </a:br>
            <a:r>
              <a:rPr lang="en-US" dirty="0"/>
              <a:t>class (value) of the k nearest neighbors</a:t>
            </a:r>
          </a:p>
          <a:p>
            <a:r>
              <a:rPr lang="en-US" dirty="0"/>
              <a:t>Majority voting</a:t>
            </a:r>
          </a:p>
          <a:p>
            <a:pPr lvl="1"/>
            <a:r>
              <a:rPr lang="en-US" dirty="0"/>
              <a:t>Sensitive to noise</a:t>
            </a:r>
          </a:p>
          <a:p>
            <a:pPr lvl="1"/>
            <a:r>
              <a:rPr lang="en-US" dirty="0"/>
              <a:t>Good to pick odd k, to avoid ties</a:t>
            </a:r>
          </a:p>
          <a:p>
            <a:r>
              <a:rPr lang="en-US" dirty="0"/>
              <a:t>Variable kernel size, but always same number of points</a:t>
            </a:r>
          </a:p>
          <a:p>
            <a:r>
              <a:rPr lang="en-US" dirty="0"/>
              <a:t>Fixed kernel can have no neighbors</a:t>
            </a:r>
          </a:p>
        </p:txBody>
      </p:sp>
      <p:pic>
        <p:nvPicPr>
          <p:cNvPr id="6" name="Picture 2" descr="https://upload.wikimedia.org/wikipedia/commons/thumb/e/e7/KnnClassification.svg/220px-KnnClassific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2095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4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Dimensional reduction =&gt; feature extraction</a:t>
            </a:r>
          </a:p>
          <a:p>
            <a:r>
              <a:rPr lang="en-US" dirty="0"/>
              <a:t>Transform input data into a lower dimensional “feature vector”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Principal Component Analysis (PCA)</a:t>
            </a:r>
          </a:p>
          <a:p>
            <a:pPr lvl="1"/>
            <a:r>
              <a:rPr lang="en-US" dirty="0"/>
              <a:t>Wavelet transform</a:t>
            </a:r>
          </a:p>
          <a:p>
            <a:pPr lvl="1"/>
            <a:r>
              <a:rPr lang="en-US" dirty="0"/>
              <a:t>Random projections</a:t>
            </a:r>
          </a:p>
          <a:p>
            <a:r>
              <a:rPr lang="en-US" dirty="0"/>
              <a:t>Neighbors are found in this feature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3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 partitioning</a:t>
            </a:r>
          </a:p>
          <a:p>
            <a:r>
              <a:rPr lang="en-US" dirty="0"/>
              <a:t>Approximate nearest neighbors</a:t>
            </a:r>
          </a:p>
          <a:p>
            <a:pPr lvl="1"/>
            <a:r>
              <a:rPr lang="en-US" dirty="0"/>
              <a:t>Greedy search of proximity graphs</a:t>
            </a:r>
          </a:p>
          <a:p>
            <a:pPr lvl="1"/>
            <a:r>
              <a:rPr lang="en-US" dirty="0"/>
              <a:t>Locality sensitive hashing</a:t>
            </a:r>
          </a:p>
          <a:p>
            <a:pPr lvl="1"/>
            <a:r>
              <a:rPr lang="en-US" dirty="0"/>
              <a:t>Projected radial search (use low dimensional projections)</a:t>
            </a:r>
          </a:p>
          <a:p>
            <a:pPr lvl="1"/>
            <a:r>
              <a:rPr lang="en-US" dirty="0"/>
              <a:t>K nearest neighbor search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1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upload.wikimedia.org/wikipedia/commons/thumb/f/f3/CART_tree_titanic_survivors.png/240px-CART_tree_titanic_surviv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2860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and Regression Tree (CART)</a:t>
            </a:r>
          </a:p>
          <a:p>
            <a:r>
              <a:rPr lang="en-US" dirty="0"/>
              <a:t>Training data split by recursive partitioning</a:t>
            </a:r>
          </a:p>
          <a:p>
            <a:pPr lvl="1"/>
            <a:r>
              <a:rPr lang="en-US" dirty="0"/>
              <a:t>Recursion stops when leaves are homogeneous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Simple to understand and interpret</a:t>
            </a:r>
          </a:p>
          <a:p>
            <a:pPr lvl="1"/>
            <a:r>
              <a:rPr lang="en-US" dirty="0"/>
              <a:t>Able to handle both numerical and categorical data</a:t>
            </a:r>
          </a:p>
          <a:p>
            <a:pPr lvl="1"/>
            <a:r>
              <a:rPr lang="en-US" dirty="0"/>
              <a:t>Requires little data preparation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Trees can be very fragile (non-robust) to errors in training data</a:t>
            </a:r>
          </a:p>
          <a:p>
            <a:pPr lvl="1"/>
            <a:r>
              <a:rPr lang="en-US" dirty="0"/>
              <a:t>Easy to generate overly complex trees (overfitting)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0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Aggregating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Bootstrap Aggregating (Bagging)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Take training set of size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Create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subsets of size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/>
              <a:t> with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create duplicates and missing points in each subsample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models are fitted and results averaged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Bad data points in the training set are “missing” in some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Their effect will cause “bad” model fits to be outliers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are much more robust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100 bootstrap samples, polynomial smoother</a:t>
            </a:r>
            <a:br>
              <a:rPr lang="en-US" dirty="0"/>
            </a:br>
            <a:r>
              <a:rPr lang="en-US" dirty="0"/>
              <a:t>in moving window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Red line is the average of the fits</a:t>
            </a:r>
          </a:p>
          <a:p>
            <a:endParaRPr lang="en-US" dirty="0"/>
          </a:p>
        </p:txBody>
      </p:sp>
      <p:pic>
        <p:nvPicPr>
          <p:cNvPr id="62466" name="Picture 2" descr="Oz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740240" cy="20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2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r>
              <a:rPr lang="en-US" dirty="0"/>
              <a:t>Invented by Tin Kam Ho, Leo Berman and Adele Cutler</a:t>
            </a:r>
          </a:p>
          <a:p>
            <a:r>
              <a:rPr lang="en-US" dirty="0"/>
              <a:t>Generalization of Decision Trees</a:t>
            </a:r>
          </a:p>
          <a:p>
            <a:r>
              <a:rPr lang="en-US" dirty="0"/>
              <a:t>Idea:</a:t>
            </a:r>
          </a:p>
          <a:p>
            <a:pPr lvl="1"/>
            <a:r>
              <a:rPr lang="en-US" sz="1600" dirty="0"/>
              <a:t>Create random subsamples of training data (bagging)</a:t>
            </a:r>
          </a:p>
          <a:p>
            <a:pPr lvl="1"/>
            <a:r>
              <a:rPr lang="en-US" sz="1600" dirty="0"/>
              <a:t>Build a randomized partitioning tree for each</a:t>
            </a:r>
          </a:p>
          <a:p>
            <a:pPr lvl="1"/>
            <a:r>
              <a:rPr lang="en-US" sz="1600" dirty="0"/>
              <a:t>Alternate splits between dimensions randomly</a:t>
            </a:r>
          </a:p>
          <a:p>
            <a:pPr lvl="1"/>
            <a:r>
              <a:rPr lang="en-US" sz="1600" dirty="0"/>
              <a:t>Continue until there is approximately d+1 points at the leaf nodes</a:t>
            </a:r>
          </a:p>
          <a:p>
            <a:pPr lvl="1"/>
            <a:r>
              <a:rPr lang="en-US" sz="1600" dirty="0"/>
              <a:t>Union of trees is a “forest”</a:t>
            </a:r>
          </a:p>
          <a:p>
            <a:r>
              <a:rPr lang="en-US" dirty="0"/>
              <a:t>Query:</a:t>
            </a:r>
          </a:p>
          <a:p>
            <a:pPr lvl="1"/>
            <a:r>
              <a:rPr lang="en-US" sz="1600" dirty="0"/>
              <a:t>Find leaf node containing Q in each tree, and use neighbors to predict</a:t>
            </a:r>
          </a:p>
          <a:p>
            <a:pPr lvl="1"/>
            <a:r>
              <a:rPr lang="en-US" sz="1600" dirty="0"/>
              <a:t>Result is a probability distribution</a:t>
            </a:r>
          </a:p>
          <a:p>
            <a:pPr lvl="1"/>
            <a:r>
              <a:rPr lang="en-US" sz="1600" dirty="0"/>
              <a:t>Different ways to get a single number: mean, median, mode</a:t>
            </a:r>
          </a:p>
          <a:p>
            <a:r>
              <a:rPr lang="en-US" dirty="0"/>
              <a:t>Provides an unbiased estimator (mean of the difference over the training set is zero)</a:t>
            </a:r>
          </a:p>
          <a:p>
            <a:r>
              <a:rPr lang="en-US" dirty="0"/>
              <a:t>An example of </a:t>
            </a:r>
            <a:r>
              <a:rPr lang="en-US"/>
              <a:t>“Ensemble Learning”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1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838200"/>
          </a:xfrm>
        </p:spPr>
        <p:txBody>
          <a:bodyPr/>
          <a:lstStyle/>
          <a:p>
            <a:r>
              <a:rPr lang="en-US" sz="2800" dirty="0"/>
              <a:t>Galaxy Properties from Galaxy Spectra</a:t>
            </a:r>
          </a:p>
        </p:txBody>
      </p:sp>
      <p:pic>
        <p:nvPicPr>
          <p:cNvPr id="4" name="Content Placeholder 3" descr="Galaxy_Elliptical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50281" y="1524000"/>
            <a:ext cx="2377440" cy="2377440"/>
          </a:xfrm>
        </p:spPr>
      </p:pic>
      <p:pic>
        <p:nvPicPr>
          <p:cNvPr id="5" name="Picture 4" descr="Galaxy_Spiral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0280" y="4114800"/>
            <a:ext cx="2377440" cy="2377440"/>
          </a:xfrm>
          <a:prstGeom prst="rect">
            <a:avLst/>
          </a:prstGeom>
        </p:spPr>
      </p:pic>
      <p:pic>
        <p:nvPicPr>
          <p:cNvPr id="7" name="Picture 6" descr="p_RG.spec.nohdr.ep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8720" y="1524000"/>
            <a:ext cx="4160520" cy="2377440"/>
          </a:xfrm>
          <a:prstGeom prst="rect">
            <a:avLst/>
          </a:prstGeom>
        </p:spPr>
      </p:pic>
      <p:pic>
        <p:nvPicPr>
          <p:cNvPr id="8" name="Picture 7" descr="h_BG.spec.nohdr.ep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8720" y="4084320"/>
            <a:ext cx="4160520" cy="2377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200" y="3810000"/>
            <a:ext cx="2895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Continuum Emissions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3810000"/>
            <a:ext cx="2133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Spectral Lines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62200" y="2667000"/>
            <a:ext cx="533400" cy="99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2200" y="4267200"/>
            <a:ext cx="12192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895600" y="2395728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75888" y="4495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979271" y="2046758"/>
            <a:ext cx="3136739" cy="974234"/>
          </a:xfrm>
          <a:custGeom>
            <a:avLst/>
            <a:gdLst>
              <a:gd name="connsiteX0" fmla="*/ 0 w 3136739"/>
              <a:gd name="connsiteY0" fmla="*/ 974234 h 974234"/>
              <a:gd name="connsiteX1" fmla="*/ 57873 w 3136739"/>
              <a:gd name="connsiteY1" fmla="*/ 962660 h 974234"/>
              <a:gd name="connsiteX2" fmla="*/ 81023 w 3136739"/>
              <a:gd name="connsiteY2" fmla="*/ 939510 h 974234"/>
              <a:gd name="connsiteX3" fmla="*/ 150471 w 3136739"/>
              <a:gd name="connsiteY3" fmla="*/ 846913 h 974234"/>
              <a:gd name="connsiteX4" fmla="*/ 219919 w 3136739"/>
              <a:gd name="connsiteY4" fmla="*/ 858488 h 974234"/>
              <a:gd name="connsiteX5" fmla="*/ 231494 w 3136739"/>
              <a:gd name="connsiteY5" fmla="*/ 893212 h 974234"/>
              <a:gd name="connsiteX6" fmla="*/ 289367 w 3136739"/>
              <a:gd name="connsiteY6" fmla="*/ 881637 h 974234"/>
              <a:gd name="connsiteX7" fmla="*/ 324091 w 3136739"/>
              <a:gd name="connsiteY7" fmla="*/ 858488 h 974234"/>
              <a:gd name="connsiteX8" fmla="*/ 347240 w 3136739"/>
              <a:gd name="connsiteY8" fmla="*/ 893212 h 974234"/>
              <a:gd name="connsiteX9" fmla="*/ 358815 w 3136739"/>
              <a:gd name="connsiteY9" fmla="*/ 545971 h 974234"/>
              <a:gd name="connsiteX10" fmla="*/ 497711 w 3136739"/>
              <a:gd name="connsiteY10" fmla="*/ 545971 h 974234"/>
              <a:gd name="connsiteX11" fmla="*/ 532435 w 3136739"/>
              <a:gd name="connsiteY11" fmla="*/ 522822 h 974234"/>
              <a:gd name="connsiteX12" fmla="*/ 555585 w 3136739"/>
              <a:gd name="connsiteY12" fmla="*/ 349201 h 974234"/>
              <a:gd name="connsiteX13" fmla="*/ 590309 w 3136739"/>
              <a:gd name="connsiteY13" fmla="*/ 291328 h 974234"/>
              <a:gd name="connsiteX14" fmla="*/ 625033 w 3136739"/>
              <a:gd name="connsiteY14" fmla="*/ 279753 h 974234"/>
              <a:gd name="connsiteX15" fmla="*/ 648182 w 3136739"/>
              <a:gd name="connsiteY15" fmla="*/ 245029 h 974234"/>
              <a:gd name="connsiteX16" fmla="*/ 671332 w 3136739"/>
              <a:gd name="connsiteY16" fmla="*/ 198731 h 974234"/>
              <a:gd name="connsiteX17" fmla="*/ 740780 w 3136739"/>
              <a:gd name="connsiteY17" fmla="*/ 175581 h 974234"/>
              <a:gd name="connsiteX18" fmla="*/ 821802 w 3136739"/>
              <a:gd name="connsiteY18" fmla="*/ 152432 h 974234"/>
              <a:gd name="connsiteX19" fmla="*/ 833377 w 3136739"/>
              <a:gd name="connsiteY19" fmla="*/ 117708 h 974234"/>
              <a:gd name="connsiteX20" fmla="*/ 914400 w 3136739"/>
              <a:gd name="connsiteY20" fmla="*/ 198731 h 974234"/>
              <a:gd name="connsiteX21" fmla="*/ 995423 w 3136739"/>
              <a:gd name="connsiteY21" fmla="*/ 221880 h 974234"/>
              <a:gd name="connsiteX22" fmla="*/ 1053296 w 3136739"/>
              <a:gd name="connsiteY22" fmla="*/ 82984 h 974234"/>
              <a:gd name="connsiteX23" fmla="*/ 1088020 w 3136739"/>
              <a:gd name="connsiteY23" fmla="*/ 71409 h 974234"/>
              <a:gd name="connsiteX24" fmla="*/ 1203767 w 3136739"/>
              <a:gd name="connsiteY24" fmla="*/ 59834 h 974234"/>
              <a:gd name="connsiteX25" fmla="*/ 1261640 w 3136739"/>
              <a:gd name="connsiteY25" fmla="*/ 36685 h 974234"/>
              <a:gd name="connsiteX26" fmla="*/ 1296364 w 3136739"/>
              <a:gd name="connsiteY26" fmla="*/ 25110 h 974234"/>
              <a:gd name="connsiteX27" fmla="*/ 1331088 w 3136739"/>
              <a:gd name="connsiteY27" fmla="*/ 36685 h 974234"/>
              <a:gd name="connsiteX28" fmla="*/ 1435261 w 3136739"/>
              <a:gd name="connsiteY28" fmla="*/ 36685 h 974234"/>
              <a:gd name="connsiteX29" fmla="*/ 1504709 w 3136739"/>
              <a:gd name="connsiteY29" fmla="*/ 25110 h 974234"/>
              <a:gd name="connsiteX30" fmla="*/ 1539433 w 3136739"/>
              <a:gd name="connsiteY30" fmla="*/ 13536 h 974234"/>
              <a:gd name="connsiteX31" fmla="*/ 1551007 w 3136739"/>
              <a:gd name="connsiteY31" fmla="*/ 48260 h 974234"/>
              <a:gd name="connsiteX32" fmla="*/ 1597306 w 3136739"/>
              <a:gd name="connsiteY32" fmla="*/ 71409 h 974234"/>
              <a:gd name="connsiteX33" fmla="*/ 1608881 w 3136739"/>
              <a:gd name="connsiteY33" fmla="*/ 106133 h 974234"/>
              <a:gd name="connsiteX34" fmla="*/ 1643605 w 3136739"/>
              <a:gd name="connsiteY34" fmla="*/ 82984 h 974234"/>
              <a:gd name="connsiteX35" fmla="*/ 1713053 w 3136739"/>
              <a:gd name="connsiteY35" fmla="*/ 36685 h 974234"/>
              <a:gd name="connsiteX36" fmla="*/ 1770926 w 3136739"/>
              <a:gd name="connsiteY36" fmla="*/ 48260 h 974234"/>
              <a:gd name="connsiteX37" fmla="*/ 1782501 w 3136739"/>
              <a:gd name="connsiteY37" fmla="*/ 82984 h 974234"/>
              <a:gd name="connsiteX38" fmla="*/ 1851949 w 3136739"/>
              <a:gd name="connsiteY38" fmla="*/ 71409 h 974234"/>
              <a:gd name="connsiteX39" fmla="*/ 1886673 w 3136739"/>
              <a:gd name="connsiteY39" fmla="*/ 82984 h 974234"/>
              <a:gd name="connsiteX40" fmla="*/ 1909823 w 3136739"/>
              <a:gd name="connsiteY40" fmla="*/ 106133 h 974234"/>
              <a:gd name="connsiteX41" fmla="*/ 1944547 w 3136739"/>
              <a:gd name="connsiteY41" fmla="*/ 94558 h 974234"/>
              <a:gd name="connsiteX42" fmla="*/ 2106592 w 3136739"/>
              <a:gd name="connsiteY42" fmla="*/ 106133 h 974234"/>
              <a:gd name="connsiteX43" fmla="*/ 2118167 w 3136739"/>
              <a:gd name="connsiteY43" fmla="*/ 152432 h 974234"/>
              <a:gd name="connsiteX44" fmla="*/ 2187615 w 3136739"/>
              <a:gd name="connsiteY44" fmla="*/ 175581 h 974234"/>
              <a:gd name="connsiteX45" fmla="*/ 2199190 w 3136739"/>
              <a:gd name="connsiteY45" fmla="*/ 129283 h 974234"/>
              <a:gd name="connsiteX46" fmla="*/ 2210764 w 3136739"/>
              <a:gd name="connsiteY46" fmla="*/ 59834 h 974234"/>
              <a:gd name="connsiteX47" fmla="*/ 2326511 w 3136739"/>
              <a:gd name="connsiteY47" fmla="*/ 48260 h 974234"/>
              <a:gd name="connsiteX48" fmla="*/ 2361235 w 3136739"/>
              <a:gd name="connsiteY48" fmla="*/ 36685 h 974234"/>
              <a:gd name="connsiteX49" fmla="*/ 2407534 w 3136739"/>
              <a:gd name="connsiteY49" fmla="*/ 129283 h 974234"/>
              <a:gd name="connsiteX50" fmla="*/ 2511706 w 3136739"/>
              <a:gd name="connsiteY50" fmla="*/ 152432 h 974234"/>
              <a:gd name="connsiteX51" fmla="*/ 2639028 w 3136739"/>
              <a:gd name="connsiteY51" fmla="*/ 140857 h 974234"/>
              <a:gd name="connsiteX52" fmla="*/ 2673752 w 3136739"/>
              <a:gd name="connsiteY52" fmla="*/ 129283 h 974234"/>
              <a:gd name="connsiteX53" fmla="*/ 2801073 w 3136739"/>
              <a:gd name="connsiteY53" fmla="*/ 152432 h 974234"/>
              <a:gd name="connsiteX54" fmla="*/ 2824223 w 3136739"/>
              <a:gd name="connsiteY54" fmla="*/ 175581 h 974234"/>
              <a:gd name="connsiteX55" fmla="*/ 2847372 w 3136739"/>
              <a:gd name="connsiteY55" fmla="*/ 210305 h 974234"/>
              <a:gd name="connsiteX56" fmla="*/ 2974694 w 3136739"/>
              <a:gd name="connsiteY56" fmla="*/ 198731 h 974234"/>
              <a:gd name="connsiteX57" fmla="*/ 3136739 w 3136739"/>
              <a:gd name="connsiteY57" fmla="*/ 187156 h 97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136739" h="974234">
                <a:moveTo>
                  <a:pt x="0" y="974234"/>
                </a:moveTo>
                <a:cubicBezTo>
                  <a:pt x="19291" y="970376"/>
                  <a:pt x="39791" y="970410"/>
                  <a:pt x="57873" y="962660"/>
                </a:cubicBezTo>
                <a:cubicBezTo>
                  <a:pt x="67904" y="958361"/>
                  <a:pt x="74475" y="948240"/>
                  <a:pt x="81023" y="939510"/>
                </a:cubicBezTo>
                <a:cubicBezTo>
                  <a:pt x="159548" y="834810"/>
                  <a:pt x="97381" y="900000"/>
                  <a:pt x="150471" y="846913"/>
                </a:cubicBezTo>
                <a:cubicBezTo>
                  <a:pt x="173620" y="850771"/>
                  <a:pt x="199543" y="846844"/>
                  <a:pt x="219919" y="858488"/>
                </a:cubicBezTo>
                <a:cubicBezTo>
                  <a:pt x="230512" y="864541"/>
                  <a:pt x="219919" y="889354"/>
                  <a:pt x="231494" y="893212"/>
                </a:cubicBezTo>
                <a:cubicBezTo>
                  <a:pt x="250158" y="899433"/>
                  <a:pt x="270076" y="885495"/>
                  <a:pt x="289367" y="881637"/>
                </a:cubicBezTo>
                <a:cubicBezTo>
                  <a:pt x="300942" y="873921"/>
                  <a:pt x="310450" y="855760"/>
                  <a:pt x="324091" y="858488"/>
                </a:cubicBezTo>
                <a:cubicBezTo>
                  <a:pt x="337732" y="861216"/>
                  <a:pt x="345704" y="907038"/>
                  <a:pt x="347240" y="893212"/>
                </a:cubicBezTo>
                <a:cubicBezTo>
                  <a:pt x="360029" y="778109"/>
                  <a:pt x="354957" y="661718"/>
                  <a:pt x="358815" y="545971"/>
                </a:cubicBezTo>
                <a:cubicBezTo>
                  <a:pt x="417014" y="565371"/>
                  <a:pt x="409102" y="568123"/>
                  <a:pt x="497711" y="545971"/>
                </a:cubicBezTo>
                <a:cubicBezTo>
                  <a:pt x="511207" y="542597"/>
                  <a:pt x="520860" y="530538"/>
                  <a:pt x="532435" y="522822"/>
                </a:cubicBezTo>
                <a:cubicBezTo>
                  <a:pt x="562008" y="434107"/>
                  <a:pt x="530410" y="538015"/>
                  <a:pt x="555585" y="349201"/>
                </a:cubicBezTo>
                <a:cubicBezTo>
                  <a:pt x="558752" y="325449"/>
                  <a:pt x="569138" y="304031"/>
                  <a:pt x="590309" y="291328"/>
                </a:cubicBezTo>
                <a:cubicBezTo>
                  <a:pt x="600771" y="285051"/>
                  <a:pt x="613458" y="283611"/>
                  <a:pt x="625033" y="279753"/>
                </a:cubicBezTo>
                <a:cubicBezTo>
                  <a:pt x="632749" y="268178"/>
                  <a:pt x="641280" y="257107"/>
                  <a:pt x="648182" y="245029"/>
                </a:cubicBezTo>
                <a:cubicBezTo>
                  <a:pt x="656743" y="230048"/>
                  <a:pt x="657528" y="209084"/>
                  <a:pt x="671332" y="198731"/>
                </a:cubicBezTo>
                <a:cubicBezTo>
                  <a:pt x="690853" y="184090"/>
                  <a:pt x="717631" y="183297"/>
                  <a:pt x="740780" y="175581"/>
                </a:cubicBezTo>
                <a:cubicBezTo>
                  <a:pt x="790584" y="158980"/>
                  <a:pt x="763683" y="166962"/>
                  <a:pt x="821802" y="152432"/>
                </a:cubicBezTo>
                <a:cubicBezTo>
                  <a:pt x="825660" y="140857"/>
                  <a:pt x="821802" y="121566"/>
                  <a:pt x="833377" y="117708"/>
                </a:cubicBezTo>
                <a:cubicBezTo>
                  <a:pt x="952025" y="78160"/>
                  <a:pt x="839329" y="179964"/>
                  <a:pt x="914400" y="198731"/>
                </a:cubicBezTo>
                <a:cubicBezTo>
                  <a:pt x="972536" y="213264"/>
                  <a:pt x="945607" y="205274"/>
                  <a:pt x="995423" y="221880"/>
                </a:cubicBezTo>
                <a:cubicBezTo>
                  <a:pt x="1097197" y="196435"/>
                  <a:pt x="1002419" y="235613"/>
                  <a:pt x="1053296" y="82984"/>
                </a:cubicBezTo>
                <a:cubicBezTo>
                  <a:pt x="1057154" y="71409"/>
                  <a:pt x="1075961" y="73264"/>
                  <a:pt x="1088020" y="71409"/>
                </a:cubicBezTo>
                <a:cubicBezTo>
                  <a:pt x="1126344" y="65513"/>
                  <a:pt x="1165185" y="63692"/>
                  <a:pt x="1203767" y="59834"/>
                </a:cubicBezTo>
                <a:cubicBezTo>
                  <a:pt x="1223058" y="52118"/>
                  <a:pt x="1242186" y="43980"/>
                  <a:pt x="1261640" y="36685"/>
                </a:cubicBezTo>
                <a:cubicBezTo>
                  <a:pt x="1273064" y="32401"/>
                  <a:pt x="1284163" y="25110"/>
                  <a:pt x="1296364" y="25110"/>
                </a:cubicBezTo>
                <a:cubicBezTo>
                  <a:pt x="1308565" y="25110"/>
                  <a:pt x="1319513" y="32827"/>
                  <a:pt x="1331088" y="36685"/>
                </a:cubicBezTo>
                <a:cubicBezTo>
                  <a:pt x="1413734" y="9137"/>
                  <a:pt x="1380233" y="0"/>
                  <a:pt x="1435261" y="36685"/>
                </a:cubicBezTo>
                <a:cubicBezTo>
                  <a:pt x="1458410" y="32827"/>
                  <a:pt x="1481799" y="30201"/>
                  <a:pt x="1504709" y="25110"/>
                </a:cubicBezTo>
                <a:cubicBezTo>
                  <a:pt x="1516619" y="22463"/>
                  <a:pt x="1528520" y="8079"/>
                  <a:pt x="1539433" y="13536"/>
                </a:cubicBezTo>
                <a:cubicBezTo>
                  <a:pt x="1550346" y="18993"/>
                  <a:pt x="1542380" y="39633"/>
                  <a:pt x="1551007" y="48260"/>
                </a:cubicBezTo>
                <a:cubicBezTo>
                  <a:pt x="1563208" y="60461"/>
                  <a:pt x="1581873" y="63693"/>
                  <a:pt x="1597306" y="71409"/>
                </a:cubicBezTo>
                <a:cubicBezTo>
                  <a:pt x="1601164" y="82984"/>
                  <a:pt x="1597044" y="103174"/>
                  <a:pt x="1608881" y="106133"/>
                </a:cubicBezTo>
                <a:cubicBezTo>
                  <a:pt x="1622377" y="109507"/>
                  <a:pt x="1632918" y="91890"/>
                  <a:pt x="1643605" y="82984"/>
                </a:cubicBezTo>
                <a:cubicBezTo>
                  <a:pt x="1701408" y="34816"/>
                  <a:pt x="1652029" y="57027"/>
                  <a:pt x="1713053" y="36685"/>
                </a:cubicBezTo>
                <a:cubicBezTo>
                  <a:pt x="1732344" y="40543"/>
                  <a:pt x="1754557" y="37347"/>
                  <a:pt x="1770926" y="48260"/>
                </a:cubicBezTo>
                <a:cubicBezTo>
                  <a:pt x="1781078" y="55028"/>
                  <a:pt x="1770770" y="79632"/>
                  <a:pt x="1782501" y="82984"/>
                </a:cubicBezTo>
                <a:cubicBezTo>
                  <a:pt x="1805067" y="89431"/>
                  <a:pt x="1828800" y="75267"/>
                  <a:pt x="1851949" y="71409"/>
                </a:cubicBezTo>
                <a:cubicBezTo>
                  <a:pt x="1863524" y="75267"/>
                  <a:pt x="1876211" y="76707"/>
                  <a:pt x="1886673" y="82984"/>
                </a:cubicBezTo>
                <a:cubicBezTo>
                  <a:pt x="1896031" y="88599"/>
                  <a:pt x="1899122" y="103993"/>
                  <a:pt x="1909823" y="106133"/>
                </a:cubicBezTo>
                <a:cubicBezTo>
                  <a:pt x="1921787" y="108526"/>
                  <a:pt x="1932972" y="98416"/>
                  <a:pt x="1944547" y="94558"/>
                </a:cubicBezTo>
                <a:cubicBezTo>
                  <a:pt x="1998562" y="98416"/>
                  <a:pt x="2055218" y="89008"/>
                  <a:pt x="2106592" y="106133"/>
                </a:cubicBezTo>
                <a:cubicBezTo>
                  <a:pt x="2121684" y="111164"/>
                  <a:pt x="2106089" y="142079"/>
                  <a:pt x="2118167" y="152432"/>
                </a:cubicBezTo>
                <a:cubicBezTo>
                  <a:pt x="2136694" y="168312"/>
                  <a:pt x="2187615" y="175581"/>
                  <a:pt x="2187615" y="175581"/>
                </a:cubicBezTo>
                <a:cubicBezTo>
                  <a:pt x="2191473" y="160148"/>
                  <a:pt x="2196070" y="144882"/>
                  <a:pt x="2199190" y="129283"/>
                </a:cubicBezTo>
                <a:cubicBezTo>
                  <a:pt x="2203793" y="106270"/>
                  <a:pt x="2190964" y="72434"/>
                  <a:pt x="2210764" y="59834"/>
                </a:cubicBezTo>
                <a:cubicBezTo>
                  <a:pt x="2243477" y="39017"/>
                  <a:pt x="2287929" y="52118"/>
                  <a:pt x="2326511" y="48260"/>
                </a:cubicBezTo>
                <a:cubicBezTo>
                  <a:pt x="2338086" y="44402"/>
                  <a:pt x="2349271" y="34292"/>
                  <a:pt x="2361235" y="36685"/>
                </a:cubicBezTo>
                <a:cubicBezTo>
                  <a:pt x="2397143" y="43866"/>
                  <a:pt x="2390990" y="123769"/>
                  <a:pt x="2407534" y="129283"/>
                </a:cubicBezTo>
                <a:cubicBezTo>
                  <a:pt x="2464522" y="148278"/>
                  <a:pt x="2430223" y="138851"/>
                  <a:pt x="2511706" y="152432"/>
                </a:cubicBezTo>
                <a:cubicBezTo>
                  <a:pt x="2554147" y="148574"/>
                  <a:pt x="2596841" y="146884"/>
                  <a:pt x="2639028" y="140857"/>
                </a:cubicBezTo>
                <a:cubicBezTo>
                  <a:pt x="2651106" y="139132"/>
                  <a:pt x="2661551" y="129283"/>
                  <a:pt x="2673752" y="129283"/>
                </a:cubicBezTo>
                <a:cubicBezTo>
                  <a:pt x="2715231" y="129283"/>
                  <a:pt x="2760548" y="142300"/>
                  <a:pt x="2801073" y="152432"/>
                </a:cubicBezTo>
                <a:cubicBezTo>
                  <a:pt x="2808790" y="160148"/>
                  <a:pt x="2817406" y="167060"/>
                  <a:pt x="2824223" y="175581"/>
                </a:cubicBezTo>
                <a:cubicBezTo>
                  <a:pt x="2832913" y="186444"/>
                  <a:pt x="2833623" y="208190"/>
                  <a:pt x="2847372" y="210305"/>
                </a:cubicBezTo>
                <a:cubicBezTo>
                  <a:pt x="2889492" y="216785"/>
                  <a:pt x="2932226" y="202270"/>
                  <a:pt x="2974694" y="198731"/>
                </a:cubicBezTo>
                <a:cubicBezTo>
                  <a:pt x="3117147" y="186860"/>
                  <a:pt x="3075769" y="187156"/>
                  <a:pt x="3136739" y="187156"/>
                </a:cubicBezTo>
              </a:path>
            </a:pathLst>
          </a:custGeom>
          <a:ln w="101600">
            <a:solidFill>
              <a:srgbClr val="FF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981200" y="5390147"/>
            <a:ext cx="3112168" cy="280737"/>
          </a:xfrm>
          <a:custGeom>
            <a:avLst/>
            <a:gdLst>
              <a:gd name="connsiteX0" fmla="*/ 0 w 3112168"/>
              <a:gd name="connsiteY0" fmla="*/ 280737 h 280737"/>
              <a:gd name="connsiteX1" fmla="*/ 120316 w 3112168"/>
              <a:gd name="connsiteY1" fmla="*/ 272716 h 280737"/>
              <a:gd name="connsiteX2" fmla="*/ 216568 w 3112168"/>
              <a:gd name="connsiteY2" fmla="*/ 264695 h 280737"/>
              <a:gd name="connsiteX3" fmla="*/ 256674 w 3112168"/>
              <a:gd name="connsiteY3" fmla="*/ 224590 h 280737"/>
              <a:gd name="connsiteX4" fmla="*/ 264695 w 3112168"/>
              <a:gd name="connsiteY4" fmla="*/ 200527 h 280737"/>
              <a:gd name="connsiteX5" fmla="*/ 320842 w 3112168"/>
              <a:gd name="connsiteY5" fmla="*/ 184485 h 280737"/>
              <a:gd name="connsiteX6" fmla="*/ 336884 w 3112168"/>
              <a:gd name="connsiteY6" fmla="*/ 168442 h 280737"/>
              <a:gd name="connsiteX7" fmla="*/ 368968 w 3112168"/>
              <a:gd name="connsiteY7" fmla="*/ 120316 h 280737"/>
              <a:gd name="connsiteX8" fmla="*/ 376989 w 3112168"/>
              <a:gd name="connsiteY8" fmla="*/ 144379 h 280737"/>
              <a:gd name="connsiteX9" fmla="*/ 449179 w 3112168"/>
              <a:gd name="connsiteY9" fmla="*/ 128337 h 280737"/>
              <a:gd name="connsiteX10" fmla="*/ 473242 w 3112168"/>
              <a:gd name="connsiteY10" fmla="*/ 104274 h 280737"/>
              <a:gd name="connsiteX11" fmla="*/ 497305 w 3112168"/>
              <a:gd name="connsiteY11" fmla="*/ 96253 h 280737"/>
              <a:gd name="connsiteX12" fmla="*/ 577516 w 3112168"/>
              <a:gd name="connsiteY12" fmla="*/ 88232 h 280737"/>
              <a:gd name="connsiteX13" fmla="*/ 625642 w 3112168"/>
              <a:gd name="connsiteY13" fmla="*/ 80211 h 280737"/>
              <a:gd name="connsiteX14" fmla="*/ 673768 w 3112168"/>
              <a:gd name="connsiteY14" fmla="*/ 64169 h 280737"/>
              <a:gd name="connsiteX15" fmla="*/ 794084 w 3112168"/>
              <a:gd name="connsiteY15" fmla="*/ 40106 h 280737"/>
              <a:gd name="connsiteX16" fmla="*/ 866274 w 3112168"/>
              <a:gd name="connsiteY16" fmla="*/ 32085 h 280737"/>
              <a:gd name="connsiteX17" fmla="*/ 890337 w 3112168"/>
              <a:gd name="connsiteY17" fmla="*/ 24064 h 280737"/>
              <a:gd name="connsiteX18" fmla="*/ 954505 w 3112168"/>
              <a:gd name="connsiteY18" fmla="*/ 48127 h 280737"/>
              <a:gd name="connsiteX19" fmla="*/ 986589 w 3112168"/>
              <a:gd name="connsiteY19" fmla="*/ 56148 h 280737"/>
              <a:gd name="connsiteX20" fmla="*/ 1050758 w 3112168"/>
              <a:gd name="connsiteY20" fmla="*/ 48127 h 280737"/>
              <a:gd name="connsiteX21" fmla="*/ 1074821 w 3112168"/>
              <a:gd name="connsiteY21" fmla="*/ 24064 h 280737"/>
              <a:gd name="connsiteX22" fmla="*/ 1130968 w 3112168"/>
              <a:gd name="connsiteY22" fmla="*/ 40106 h 280737"/>
              <a:gd name="connsiteX23" fmla="*/ 1187116 w 3112168"/>
              <a:gd name="connsiteY23" fmla="*/ 32085 h 280737"/>
              <a:gd name="connsiteX24" fmla="*/ 1347537 w 3112168"/>
              <a:gd name="connsiteY24" fmla="*/ 0 h 280737"/>
              <a:gd name="connsiteX25" fmla="*/ 1419726 w 3112168"/>
              <a:gd name="connsiteY25" fmla="*/ 8021 h 280737"/>
              <a:gd name="connsiteX26" fmla="*/ 1451811 w 3112168"/>
              <a:gd name="connsiteY26" fmla="*/ 24064 h 280737"/>
              <a:gd name="connsiteX27" fmla="*/ 1475874 w 3112168"/>
              <a:gd name="connsiteY27" fmla="*/ 32085 h 280737"/>
              <a:gd name="connsiteX28" fmla="*/ 1532021 w 3112168"/>
              <a:gd name="connsiteY28" fmla="*/ 16042 h 280737"/>
              <a:gd name="connsiteX29" fmla="*/ 1604211 w 3112168"/>
              <a:gd name="connsiteY29" fmla="*/ 56148 h 280737"/>
              <a:gd name="connsiteX30" fmla="*/ 1628274 w 3112168"/>
              <a:gd name="connsiteY30" fmla="*/ 64169 h 280737"/>
              <a:gd name="connsiteX31" fmla="*/ 1644316 w 3112168"/>
              <a:gd name="connsiteY31" fmla="*/ 40106 h 280737"/>
              <a:gd name="connsiteX32" fmla="*/ 1684421 w 3112168"/>
              <a:gd name="connsiteY32" fmla="*/ 32085 h 280737"/>
              <a:gd name="connsiteX33" fmla="*/ 1876926 w 3112168"/>
              <a:gd name="connsiteY33" fmla="*/ 40106 h 280737"/>
              <a:gd name="connsiteX34" fmla="*/ 2101516 w 3112168"/>
              <a:gd name="connsiteY34" fmla="*/ 48127 h 280737"/>
              <a:gd name="connsiteX35" fmla="*/ 2117558 w 3112168"/>
              <a:gd name="connsiteY35" fmla="*/ 72190 h 280737"/>
              <a:gd name="connsiteX36" fmla="*/ 2165684 w 3112168"/>
              <a:gd name="connsiteY36" fmla="*/ 88232 h 280737"/>
              <a:gd name="connsiteX37" fmla="*/ 2221832 w 3112168"/>
              <a:gd name="connsiteY37" fmla="*/ 80211 h 280737"/>
              <a:gd name="connsiteX38" fmla="*/ 2245895 w 3112168"/>
              <a:gd name="connsiteY38" fmla="*/ 64169 h 280737"/>
              <a:gd name="connsiteX39" fmla="*/ 2269958 w 3112168"/>
              <a:gd name="connsiteY39" fmla="*/ 56148 h 280737"/>
              <a:gd name="connsiteX40" fmla="*/ 2390274 w 3112168"/>
              <a:gd name="connsiteY40" fmla="*/ 64169 h 280737"/>
              <a:gd name="connsiteX41" fmla="*/ 2438400 w 3112168"/>
              <a:gd name="connsiteY41" fmla="*/ 80211 h 280737"/>
              <a:gd name="connsiteX42" fmla="*/ 2510589 w 3112168"/>
              <a:gd name="connsiteY42" fmla="*/ 72190 h 280737"/>
              <a:gd name="connsiteX43" fmla="*/ 2582779 w 3112168"/>
              <a:gd name="connsiteY43" fmla="*/ 80211 h 280737"/>
              <a:gd name="connsiteX44" fmla="*/ 2711116 w 3112168"/>
              <a:gd name="connsiteY44" fmla="*/ 88232 h 280737"/>
              <a:gd name="connsiteX45" fmla="*/ 2735179 w 3112168"/>
              <a:gd name="connsiteY45" fmla="*/ 96253 h 280737"/>
              <a:gd name="connsiteX46" fmla="*/ 2799347 w 3112168"/>
              <a:gd name="connsiteY46" fmla="*/ 72190 h 280737"/>
              <a:gd name="connsiteX47" fmla="*/ 2895600 w 3112168"/>
              <a:gd name="connsiteY47" fmla="*/ 80211 h 280737"/>
              <a:gd name="connsiteX48" fmla="*/ 2903621 w 3112168"/>
              <a:gd name="connsiteY48" fmla="*/ 104274 h 280737"/>
              <a:gd name="connsiteX49" fmla="*/ 2927684 w 3112168"/>
              <a:gd name="connsiteY49" fmla="*/ 112295 h 280737"/>
              <a:gd name="connsiteX50" fmla="*/ 2983832 w 3112168"/>
              <a:gd name="connsiteY50" fmla="*/ 120316 h 280737"/>
              <a:gd name="connsiteX51" fmla="*/ 3039979 w 3112168"/>
              <a:gd name="connsiteY51" fmla="*/ 112295 h 280737"/>
              <a:gd name="connsiteX52" fmla="*/ 3080084 w 3112168"/>
              <a:gd name="connsiteY52" fmla="*/ 120316 h 280737"/>
              <a:gd name="connsiteX53" fmla="*/ 3112168 w 3112168"/>
              <a:gd name="connsiteY53" fmla="*/ 120316 h 28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12168" h="280737">
                <a:moveTo>
                  <a:pt x="0" y="280737"/>
                </a:moveTo>
                <a:cubicBezTo>
                  <a:pt x="54813" y="244195"/>
                  <a:pt x="1224" y="272716"/>
                  <a:pt x="120316" y="272716"/>
                </a:cubicBezTo>
                <a:cubicBezTo>
                  <a:pt x="152511" y="272716"/>
                  <a:pt x="184484" y="267369"/>
                  <a:pt x="216568" y="264695"/>
                </a:cubicBezTo>
                <a:cubicBezTo>
                  <a:pt x="229937" y="251327"/>
                  <a:pt x="250695" y="242526"/>
                  <a:pt x="256674" y="224590"/>
                </a:cubicBezTo>
                <a:cubicBezTo>
                  <a:pt x="259348" y="216569"/>
                  <a:pt x="258716" y="206506"/>
                  <a:pt x="264695" y="200527"/>
                </a:cubicBezTo>
                <a:cubicBezTo>
                  <a:pt x="268531" y="196691"/>
                  <a:pt x="320564" y="184554"/>
                  <a:pt x="320842" y="184485"/>
                </a:cubicBezTo>
                <a:cubicBezTo>
                  <a:pt x="326189" y="179137"/>
                  <a:pt x="334493" y="175616"/>
                  <a:pt x="336884" y="168442"/>
                </a:cubicBezTo>
                <a:cubicBezTo>
                  <a:pt x="357160" y="107612"/>
                  <a:pt x="322023" y="104668"/>
                  <a:pt x="368968" y="120316"/>
                </a:cubicBezTo>
                <a:cubicBezTo>
                  <a:pt x="371642" y="128337"/>
                  <a:pt x="368859" y="142056"/>
                  <a:pt x="376989" y="144379"/>
                </a:cubicBezTo>
                <a:cubicBezTo>
                  <a:pt x="392192" y="148723"/>
                  <a:pt x="431139" y="134350"/>
                  <a:pt x="449179" y="128337"/>
                </a:cubicBezTo>
                <a:cubicBezTo>
                  <a:pt x="457200" y="120316"/>
                  <a:pt x="463804" y="110566"/>
                  <a:pt x="473242" y="104274"/>
                </a:cubicBezTo>
                <a:cubicBezTo>
                  <a:pt x="480277" y="99584"/>
                  <a:pt x="488948" y="97539"/>
                  <a:pt x="497305" y="96253"/>
                </a:cubicBezTo>
                <a:cubicBezTo>
                  <a:pt x="523863" y="92167"/>
                  <a:pt x="550853" y="91565"/>
                  <a:pt x="577516" y="88232"/>
                </a:cubicBezTo>
                <a:cubicBezTo>
                  <a:pt x="593654" y="86215"/>
                  <a:pt x="609864" y="84155"/>
                  <a:pt x="625642" y="80211"/>
                </a:cubicBezTo>
                <a:cubicBezTo>
                  <a:pt x="642047" y="76110"/>
                  <a:pt x="673768" y="64169"/>
                  <a:pt x="673768" y="64169"/>
                </a:cubicBezTo>
                <a:cubicBezTo>
                  <a:pt x="714835" y="23105"/>
                  <a:pt x="680551" y="50427"/>
                  <a:pt x="794084" y="40106"/>
                </a:cubicBezTo>
                <a:cubicBezTo>
                  <a:pt x="818196" y="37914"/>
                  <a:pt x="842211" y="34759"/>
                  <a:pt x="866274" y="32085"/>
                </a:cubicBezTo>
                <a:cubicBezTo>
                  <a:pt x="874295" y="29411"/>
                  <a:pt x="881882" y="24064"/>
                  <a:pt x="890337" y="24064"/>
                </a:cubicBezTo>
                <a:cubicBezTo>
                  <a:pt x="944586" y="24064"/>
                  <a:pt x="915782" y="31531"/>
                  <a:pt x="954505" y="48127"/>
                </a:cubicBezTo>
                <a:cubicBezTo>
                  <a:pt x="964637" y="52469"/>
                  <a:pt x="975894" y="53474"/>
                  <a:pt x="986589" y="56148"/>
                </a:cubicBezTo>
                <a:cubicBezTo>
                  <a:pt x="1007979" y="53474"/>
                  <a:pt x="1030500" y="55494"/>
                  <a:pt x="1050758" y="48127"/>
                </a:cubicBezTo>
                <a:cubicBezTo>
                  <a:pt x="1061418" y="44251"/>
                  <a:pt x="1063534" y="25193"/>
                  <a:pt x="1074821" y="24064"/>
                </a:cubicBezTo>
                <a:cubicBezTo>
                  <a:pt x="1094189" y="22127"/>
                  <a:pt x="1112252" y="34759"/>
                  <a:pt x="1130968" y="40106"/>
                </a:cubicBezTo>
                <a:cubicBezTo>
                  <a:pt x="1149684" y="37432"/>
                  <a:pt x="1168270" y="33593"/>
                  <a:pt x="1187116" y="32085"/>
                </a:cubicBezTo>
                <a:cubicBezTo>
                  <a:pt x="1343771" y="19553"/>
                  <a:pt x="1304229" y="64965"/>
                  <a:pt x="1347537" y="0"/>
                </a:cubicBezTo>
                <a:cubicBezTo>
                  <a:pt x="1371600" y="2674"/>
                  <a:pt x="1396135" y="2577"/>
                  <a:pt x="1419726" y="8021"/>
                </a:cubicBezTo>
                <a:cubicBezTo>
                  <a:pt x="1431377" y="10710"/>
                  <a:pt x="1440820" y="19354"/>
                  <a:pt x="1451811" y="24064"/>
                </a:cubicBezTo>
                <a:cubicBezTo>
                  <a:pt x="1459582" y="27395"/>
                  <a:pt x="1467853" y="29411"/>
                  <a:pt x="1475874" y="32085"/>
                </a:cubicBezTo>
                <a:cubicBezTo>
                  <a:pt x="1487219" y="28303"/>
                  <a:pt x="1521953" y="16042"/>
                  <a:pt x="1532021" y="16042"/>
                </a:cubicBezTo>
                <a:cubicBezTo>
                  <a:pt x="1556205" y="16042"/>
                  <a:pt x="1590483" y="51572"/>
                  <a:pt x="1604211" y="56148"/>
                </a:cubicBezTo>
                <a:lnTo>
                  <a:pt x="1628274" y="64169"/>
                </a:lnTo>
                <a:cubicBezTo>
                  <a:pt x="1633621" y="56148"/>
                  <a:pt x="1635946" y="44889"/>
                  <a:pt x="1644316" y="40106"/>
                </a:cubicBezTo>
                <a:cubicBezTo>
                  <a:pt x="1656153" y="33342"/>
                  <a:pt x="1670788" y="32085"/>
                  <a:pt x="1684421" y="32085"/>
                </a:cubicBezTo>
                <a:cubicBezTo>
                  <a:pt x="1748645" y="32085"/>
                  <a:pt x="1812749" y="37638"/>
                  <a:pt x="1876926" y="40106"/>
                </a:cubicBezTo>
                <a:lnTo>
                  <a:pt x="2101516" y="48127"/>
                </a:lnTo>
                <a:cubicBezTo>
                  <a:pt x="2106863" y="56148"/>
                  <a:pt x="2109383" y="67081"/>
                  <a:pt x="2117558" y="72190"/>
                </a:cubicBezTo>
                <a:cubicBezTo>
                  <a:pt x="2131897" y="81152"/>
                  <a:pt x="2165684" y="88232"/>
                  <a:pt x="2165684" y="88232"/>
                </a:cubicBezTo>
                <a:cubicBezTo>
                  <a:pt x="2184400" y="85558"/>
                  <a:pt x="2203723" y="85644"/>
                  <a:pt x="2221832" y="80211"/>
                </a:cubicBezTo>
                <a:cubicBezTo>
                  <a:pt x="2231065" y="77441"/>
                  <a:pt x="2237273" y="68480"/>
                  <a:pt x="2245895" y="64169"/>
                </a:cubicBezTo>
                <a:cubicBezTo>
                  <a:pt x="2253457" y="60388"/>
                  <a:pt x="2261937" y="58822"/>
                  <a:pt x="2269958" y="56148"/>
                </a:cubicBezTo>
                <a:cubicBezTo>
                  <a:pt x="2310063" y="58822"/>
                  <a:pt x="2350484" y="58485"/>
                  <a:pt x="2390274" y="64169"/>
                </a:cubicBezTo>
                <a:cubicBezTo>
                  <a:pt x="2407014" y="66560"/>
                  <a:pt x="2438400" y="80211"/>
                  <a:pt x="2438400" y="80211"/>
                </a:cubicBezTo>
                <a:cubicBezTo>
                  <a:pt x="2462463" y="77537"/>
                  <a:pt x="2486378" y="72190"/>
                  <a:pt x="2510589" y="72190"/>
                </a:cubicBezTo>
                <a:cubicBezTo>
                  <a:pt x="2534800" y="72190"/>
                  <a:pt x="2558645" y="78280"/>
                  <a:pt x="2582779" y="80211"/>
                </a:cubicBezTo>
                <a:cubicBezTo>
                  <a:pt x="2625505" y="83629"/>
                  <a:pt x="2668337" y="85558"/>
                  <a:pt x="2711116" y="88232"/>
                </a:cubicBezTo>
                <a:cubicBezTo>
                  <a:pt x="2719137" y="90906"/>
                  <a:pt x="2726724" y="96253"/>
                  <a:pt x="2735179" y="96253"/>
                </a:cubicBezTo>
                <a:cubicBezTo>
                  <a:pt x="2769869" y="96253"/>
                  <a:pt x="2774453" y="88786"/>
                  <a:pt x="2799347" y="72190"/>
                </a:cubicBezTo>
                <a:cubicBezTo>
                  <a:pt x="2831431" y="74864"/>
                  <a:pt x="2864828" y="70743"/>
                  <a:pt x="2895600" y="80211"/>
                </a:cubicBezTo>
                <a:cubicBezTo>
                  <a:pt x="2903681" y="82697"/>
                  <a:pt x="2897642" y="98295"/>
                  <a:pt x="2903621" y="104274"/>
                </a:cubicBezTo>
                <a:cubicBezTo>
                  <a:pt x="2909600" y="110253"/>
                  <a:pt x="2919393" y="110637"/>
                  <a:pt x="2927684" y="112295"/>
                </a:cubicBezTo>
                <a:cubicBezTo>
                  <a:pt x="2946223" y="116003"/>
                  <a:pt x="2965116" y="117642"/>
                  <a:pt x="2983832" y="120316"/>
                </a:cubicBezTo>
                <a:cubicBezTo>
                  <a:pt x="3002548" y="117642"/>
                  <a:pt x="3021073" y="112295"/>
                  <a:pt x="3039979" y="112295"/>
                </a:cubicBezTo>
                <a:cubicBezTo>
                  <a:pt x="3053612" y="112295"/>
                  <a:pt x="3066534" y="118810"/>
                  <a:pt x="3080084" y="120316"/>
                </a:cubicBezTo>
                <a:cubicBezTo>
                  <a:pt x="3090713" y="121497"/>
                  <a:pt x="3101473" y="120316"/>
                  <a:pt x="3112168" y="120316"/>
                </a:cubicBezTo>
              </a:path>
            </a:pathLst>
          </a:custGeom>
          <a:ln w="95250">
            <a:solidFill>
              <a:srgbClr val="FF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845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15595</TotalTime>
  <Words>1496</Words>
  <Application>Microsoft Office PowerPoint</Application>
  <PresentationFormat>On-screen Show (4:3)</PresentationFormat>
  <Paragraphs>217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Math A</vt:lpstr>
      <vt:lpstr>Symbol</vt:lpstr>
      <vt:lpstr>Times New Roman</vt:lpstr>
      <vt:lpstr>Default Design</vt:lpstr>
      <vt:lpstr>Image</vt:lpstr>
      <vt:lpstr>Equation</vt:lpstr>
      <vt:lpstr>Clustering and Nearest Neighbors</vt:lpstr>
      <vt:lpstr>The Curse of Dimensionality</vt:lpstr>
      <vt:lpstr>Finding Nearest Neighbors</vt:lpstr>
      <vt:lpstr>Data Preparation</vt:lpstr>
      <vt:lpstr>Algorithms</vt:lpstr>
      <vt:lpstr>Decision Tree Learning</vt:lpstr>
      <vt:lpstr>Bootstrap Aggregating</vt:lpstr>
      <vt:lpstr>Random Forest</vt:lpstr>
      <vt:lpstr>Galaxy Properties from Galaxy Spectra</vt:lpstr>
      <vt:lpstr>The Photometric Survey</vt:lpstr>
      <vt:lpstr>Photometric Redshifts</vt:lpstr>
      <vt:lpstr>Photometric Redshifts</vt:lpstr>
      <vt:lpstr>Photometric Redshifts</vt:lpstr>
      <vt:lpstr>Zspec vs Zrf</vt:lpstr>
      <vt:lpstr>Why Does it Work?</vt:lpstr>
      <vt:lpstr>Why are the RF Errors Gaussian?</vt:lpstr>
      <vt:lpstr>Photo-z Bias vs. Galaxy Inclination</vt:lpstr>
      <vt:lpstr>Including a/b ratio</vt:lpstr>
      <vt:lpstr>Non-linear Dimensional Reduction</vt:lpstr>
      <vt:lpstr>Locally Linear Embedding</vt:lpstr>
      <vt:lpstr>K-means Clustering</vt:lpstr>
      <vt:lpstr>T-SNE</vt:lpstr>
      <vt:lpstr>Compare t-SNE to PCA</vt:lpstr>
      <vt:lpstr>UMAP</vt:lpstr>
      <vt:lpstr>UMAP vs t-SNE</vt:lpstr>
      <vt:lpstr>Autoencoder</vt:lpstr>
      <vt:lpstr>Comparison</vt:lpstr>
    </vt:vector>
  </TitlesOfParts>
  <Company>The 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Szalay</dc:creator>
  <cp:lastModifiedBy>Alex Szalay</cp:lastModifiedBy>
  <cp:revision>792</cp:revision>
  <dcterms:created xsi:type="dcterms:W3CDTF">2000-07-18T20:38:03Z</dcterms:created>
  <dcterms:modified xsi:type="dcterms:W3CDTF">2022-04-07T12:17:31Z</dcterms:modified>
</cp:coreProperties>
</file>