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715" r:id="rId2"/>
    <p:sldId id="716" r:id="rId3"/>
    <p:sldId id="722" r:id="rId4"/>
    <p:sldId id="728" r:id="rId5"/>
    <p:sldId id="717" r:id="rId6"/>
    <p:sldId id="718" r:id="rId7"/>
    <p:sldId id="719" r:id="rId8"/>
    <p:sldId id="726" r:id="rId9"/>
    <p:sldId id="727" r:id="rId10"/>
    <p:sldId id="721" r:id="rId11"/>
    <p:sldId id="720" r:id="rId12"/>
    <p:sldId id="723" r:id="rId13"/>
    <p:sldId id="724" r:id="rId14"/>
    <p:sldId id="725" r:id="rId15"/>
    <p:sldId id="729" r:id="rId16"/>
    <p:sldId id="730" r:id="rId17"/>
    <p:sldId id="731" r:id="rId18"/>
    <p:sldId id="732" r:id="rId19"/>
    <p:sldId id="733" r:id="rId20"/>
    <p:sldId id="736" r:id="rId21"/>
    <p:sldId id="737" r:id="rId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0000"/>
    <a:srgbClr val="993366"/>
    <a:srgbClr val="FFCCFF"/>
    <a:srgbClr val="CC3399"/>
    <a:srgbClr val="CCFFFF"/>
    <a:srgbClr val="009999"/>
    <a:srgbClr val="FFFF66"/>
    <a:srgbClr val="00006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5" autoAdjust="0"/>
    <p:restoredTop sz="94487" autoAdjust="0"/>
  </p:normalViewPr>
  <p:slideViewPr>
    <p:cSldViewPr>
      <p:cViewPr varScale="1">
        <p:scale>
          <a:sx n="156" d="100"/>
          <a:sy n="156" d="100"/>
        </p:scale>
        <p:origin x="1992" y="128"/>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37" d="100"/>
        <a:sy n="137" d="100"/>
      </p:scale>
      <p:origin x="0" y="-72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F7828-ED74-43D6-AB0C-FA3D09B7E6DE}" type="datetimeFigureOut">
              <a:rPr lang="en-US" smtClean="0"/>
              <a:pPr/>
              <a:t>3/30/2021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4B34D2-B775-4C4B-9EC8-2CDA2F1DA5A0}" type="slidenum">
              <a:rPr lang="en-US" smtClean="0"/>
              <a:pPr/>
              <a:t>‹#›</a:t>
            </a:fld>
            <a:endParaRPr lang="en-US"/>
          </a:p>
        </p:txBody>
      </p:sp>
    </p:spTree>
    <p:extLst>
      <p:ext uri="{BB962C8B-B14F-4D97-AF65-F5344CB8AC3E}">
        <p14:creationId xmlns:p14="http://schemas.microsoft.com/office/powerpoint/2010/main" val="251363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A03506-3C03-4D3A-8C70-D18B0091748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A907CB-A9D6-49F2-92A8-0A3807D290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A144E3-711E-466C-8F30-02D7551E585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10400" cy="838200"/>
          </a:xfrm>
        </p:spPr>
        <p:txBody>
          <a:bodyPr/>
          <a:lstStyle/>
          <a:p>
            <a:r>
              <a:rPr lang="en-US"/>
              <a:t>Click to edit Master title style</a:t>
            </a:r>
          </a:p>
        </p:txBody>
      </p:sp>
      <p:sp>
        <p:nvSpPr>
          <p:cNvPr id="3" name="Text Placeholder 2"/>
          <p:cNvSpPr>
            <a:spLocks noGrp="1"/>
          </p:cNvSpPr>
          <p:nvPr>
            <p:ph type="body" sz="half" idx="1"/>
          </p:nvPr>
        </p:nvSpPr>
        <p:spPr>
          <a:xfrm>
            <a:off x="685800" y="16764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1722E0C-C31F-4C65-8F1D-6F518612D51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4C13B2-12DC-4F8A-B858-32A51E52527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31D471-BDE6-4E0A-87FB-37D8630F09B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869FF5-B65F-43E2-B79D-F3F290EA2AB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A0B87A-B3C5-4FB7-98F1-352AB107AEA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767A39B-1A15-418C-80A5-79F077B293B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434FBD5-4133-46E7-888F-B5A595CD6F9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9562D6-4A22-4894-8F5A-A9B59254771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CBFAC8-5A69-40C0-A2A2-918BE9DB438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descr="grid"/>
          <p:cNvPicPr>
            <a:picLocks noChangeAspect="1" noChangeArrowheads="1"/>
          </p:cNvPicPr>
          <p:nvPr userDrawn="1"/>
        </p:nvPicPr>
        <p:blipFill>
          <a:blip r:embed="rId14" cstate="print"/>
          <a:srcRect t="32001"/>
          <a:stretch>
            <a:fillRect/>
          </a:stretch>
        </p:blipFill>
        <p:spPr bwMode="auto">
          <a:xfrm>
            <a:off x="762000" y="381000"/>
            <a:ext cx="7620000" cy="809625"/>
          </a:xfrm>
          <a:prstGeom prst="rect">
            <a:avLst/>
          </a:prstGeom>
          <a:noFill/>
        </p:spPr>
      </p:pic>
      <p:sp>
        <p:nvSpPr>
          <p:cNvPr id="1026" name="Rectangle 2"/>
          <p:cNvSpPr>
            <a:spLocks noGrp="1" noChangeArrowheads="1"/>
          </p:cNvSpPr>
          <p:nvPr>
            <p:ph type="title"/>
          </p:nvPr>
        </p:nvSpPr>
        <p:spPr bwMode="auto">
          <a:xfrm>
            <a:off x="1066800" y="381000"/>
            <a:ext cx="7010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76400"/>
            <a:ext cx="7772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31BA54E-BC6A-45E9-92C6-47C1B8D8B574}" type="slidenum">
              <a:rPr lang="en-US"/>
              <a:pPr/>
              <a:t>‹#›</a:t>
            </a:fld>
            <a:endParaRPr lang="en-US"/>
          </a:p>
        </p:txBody>
      </p:sp>
      <p:pic>
        <p:nvPicPr>
          <p:cNvPr id="1033" name="Picture 9" descr="slider"/>
          <p:cNvPicPr>
            <a:picLocks noChangeAspect="1" noChangeArrowheads="1"/>
          </p:cNvPicPr>
          <p:nvPr userDrawn="1"/>
        </p:nvPicPr>
        <p:blipFill>
          <a:blip r:embed="rId15" cstate="print"/>
          <a:srcRect l="28323" r="44508"/>
          <a:stretch>
            <a:fillRect/>
          </a:stretch>
        </p:blipFill>
        <p:spPr bwMode="auto">
          <a:xfrm>
            <a:off x="1371600" y="1174750"/>
            <a:ext cx="7010400" cy="115888"/>
          </a:xfrm>
          <a:prstGeom prst="rect">
            <a:avLst/>
          </a:prstGeom>
          <a:noFill/>
        </p:spPr>
      </p:pic>
      <p:pic>
        <p:nvPicPr>
          <p:cNvPr id="1032" name="Picture 8" descr="slider"/>
          <p:cNvPicPr>
            <a:picLocks noChangeAspect="1" noChangeArrowheads="1"/>
          </p:cNvPicPr>
          <p:nvPr userDrawn="1"/>
        </p:nvPicPr>
        <p:blipFill>
          <a:blip r:embed="rId15" cstate="print"/>
          <a:srcRect l="28323" r="44508"/>
          <a:stretch>
            <a:fillRect/>
          </a:stretch>
        </p:blipFill>
        <p:spPr bwMode="auto">
          <a:xfrm>
            <a:off x="0" y="0"/>
            <a:ext cx="3048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3600" b="1">
          <a:solidFill>
            <a:schemeClr val="tx1"/>
          </a:solidFill>
          <a:latin typeface="+mj-lt"/>
          <a:ea typeface="+mj-ea"/>
          <a:cs typeface="+mj-cs"/>
        </a:defRPr>
      </a:lvl1pPr>
      <a:lvl2pPr algn="ctr" rtl="0" fontAlgn="base">
        <a:spcBef>
          <a:spcPct val="0"/>
        </a:spcBef>
        <a:spcAft>
          <a:spcPct val="0"/>
        </a:spcAft>
        <a:defRPr sz="3600" b="1">
          <a:solidFill>
            <a:schemeClr val="tx1"/>
          </a:solidFill>
          <a:latin typeface="Arial" charset="0"/>
        </a:defRPr>
      </a:lvl2pPr>
      <a:lvl3pPr algn="ctr" rtl="0" fontAlgn="base">
        <a:spcBef>
          <a:spcPct val="0"/>
        </a:spcBef>
        <a:spcAft>
          <a:spcPct val="0"/>
        </a:spcAft>
        <a:defRPr sz="3600" b="1">
          <a:solidFill>
            <a:schemeClr val="tx1"/>
          </a:solidFill>
          <a:latin typeface="Arial" charset="0"/>
        </a:defRPr>
      </a:lvl3pPr>
      <a:lvl4pPr algn="ctr" rtl="0" fontAlgn="base">
        <a:spcBef>
          <a:spcPct val="0"/>
        </a:spcBef>
        <a:spcAft>
          <a:spcPct val="0"/>
        </a:spcAft>
        <a:defRPr sz="3600" b="1">
          <a:solidFill>
            <a:schemeClr val="tx1"/>
          </a:solidFill>
          <a:latin typeface="Arial" charset="0"/>
        </a:defRPr>
      </a:lvl4pPr>
      <a:lvl5pPr algn="ctr" rtl="0" fontAlgn="base">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i="1">
          <a:solidFill>
            <a:srgbClr val="333399"/>
          </a:solidFill>
          <a:latin typeface="+mn-lt"/>
        </a:defRPr>
      </a:lvl2pPr>
      <a:lvl3pPr marL="1143000" indent="-228600" algn="l" rtl="0" fontAlgn="base">
        <a:spcBef>
          <a:spcPct val="20000"/>
        </a:spcBef>
        <a:spcAft>
          <a:spcPct val="0"/>
        </a:spcAft>
        <a:buChar char="•"/>
        <a:defRPr>
          <a:solidFill>
            <a:srgbClr val="990033"/>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6.bin"/><Relationship Id="rId18" Type="http://schemas.openxmlformats.org/officeDocument/2006/relationships/image" Target="../media/image2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4.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26.wmf"/><Relationship Id="rId1" Type="http://schemas.openxmlformats.org/officeDocument/2006/relationships/vmlDrawing" Target="../drawings/vmlDrawing1.vml"/><Relationship Id="rId6" Type="http://schemas.openxmlformats.org/officeDocument/2006/relationships/image" Target="../media/image21.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4.bin"/><Relationship Id="rId14" Type="http://schemas.openxmlformats.org/officeDocument/2006/relationships/image" Target="../media/image25.wmf"/></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9D1B-DB6D-4EC3-8333-886FCC88C051}"/>
              </a:ext>
            </a:extLst>
          </p:cNvPr>
          <p:cNvSpPr>
            <a:spLocks noGrp="1"/>
          </p:cNvSpPr>
          <p:nvPr>
            <p:ph type="ctrTitle"/>
          </p:nvPr>
        </p:nvSpPr>
        <p:spPr>
          <a:xfrm>
            <a:off x="914400" y="-152400"/>
            <a:ext cx="7772400" cy="1470025"/>
          </a:xfrm>
          <a:solidFill>
            <a:schemeClr val="bg1"/>
          </a:solidFill>
        </p:spPr>
        <p:txBody>
          <a:bodyPr/>
          <a:lstStyle/>
          <a:p>
            <a:r>
              <a:rPr lang="en-US"/>
              <a:t>Database </a:t>
            </a:r>
            <a:r>
              <a:rPr lang="en-US" dirty="0"/>
              <a:t>Indexing Techniques</a:t>
            </a:r>
          </a:p>
        </p:txBody>
      </p:sp>
      <p:sp>
        <p:nvSpPr>
          <p:cNvPr id="3" name="Subtitle 2">
            <a:extLst>
              <a:ext uri="{FF2B5EF4-FFF2-40B4-BE49-F238E27FC236}">
                <a16:creationId xmlns:a16="http://schemas.microsoft.com/office/drawing/2014/main" id="{617CDBA5-7277-4315-937F-355CCD4014CC}"/>
              </a:ext>
            </a:extLst>
          </p:cNvPr>
          <p:cNvSpPr>
            <a:spLocks noGrp="1"/>
          </p:cNvSpPr>
          <p:nvPr>
            <p:ph type="subTitle" idx="1"/>
          </p:nvPr>
        </p:nvSpPr>
        <p:spPr>
          <a:xfrm>
            <a:off x="1752600" y="1335716"/>
            <a:ext cx="6400800" cy="645484"/>
          </a:xfrm>
        </p:spPr>
        <p:txBody>
          <a:bodyPr/>
          <a:lstStyle/>
          <a:p>
            <a:r>
              <a:rPr lang="en-US" dirty="0"/>
              <a:t>Alex Szalay, JHU</a:t>
            </a:r>
          </a:p>
        </p:txBody>
      </p:sp>
      <p:pic>
        <p:nvPicPr>
          <p:cNvPr id="587778" name="Picture 2" descr="Why Databases Are Important To Business? - [Jcoun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768388"/>
            <a:ext cx="6495993" cy="378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00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Trees</a:t>
            </a:r>
          </a:p>
        </p:txBody>
      </p:sp>
      <p:sp>
        <p:nvSpPr>
          <p:cNvPr id="3" name="Content Placeholder 2"/>
          <p:cNvSpPr>
            <a:spLocks noGrp="1"/>
          </p:cNvSpPr>
          <p:nvPr>
            <p:ph idx="1"/>
          </p:nvPr>
        </p:nvSpPr>
        <p:spPr/>
        <p:txBody>
          <a:bodyPr/>
          <a:lstStyle/>
          <a:p>
            <a:r>
              <a:rPr lang="en-US" sz="2000" dirty="0"/>
              <a:t>A </a:t>
            </a:r>
            <a:r>
              <a:rPr lang="en-US" sz="2000" b="1" dirty="0"/>
              <a:t>search tree</a:t>
            </a:r>
            <a:r>
              <a:rPr lang="en-US" sz="2000" dirty="0"/>
              <a:t> is a tree data structure used for locating specific keys from within a set. </a:t>
            </a:r>
          </a:p>
          <a:p>
            <a:r>
              <a:rPr lang="en-US" sz="2000" dirty="0"/>
              <a:t>In order for a tree to function as a search tree, the key for each node must be greater than any keys in subtrees on the left, and less than any keys in subtrees on the right</a:t>
            </a:r>
          </a:p>
          <a:p>
            <a:r>
              <a:rPr lang="en-US" sz="2000" dirty="0"/>
              <a:t>Binary search tree:</a:t>
            </a:r>
          </a:p>
          <a:p>
            <a:pPr lvl="1"/>
            <a:r>
              <a:rPr lang="en-US" sz="1600" dirty="0"/>
              <a:t>each node contains a key and two subtrees</a:t>
            </a:r>
          </a:p>
          <a:p>
            <a:pPr lvl="1"/>
            <a:r>
              <a:rPr lang="en-US" sz="1600" i="0" dirty="0"/>
              <a:t>the left subtree's key must be less than the node's key</a:t>
            </a:r>
          </a:p>
          <a:p>
            <a:pPr lvl="1"/>
            <a:r>
              <a:rPr lang="en-US" sz="1600" i="0" dirty="0"/>
              <a:t>the right subtree's key must be greater than the node's key</a:t>
            </a:r>
          </a:p>
          <a:p>
            <a:pPr lvl="1"/>
            <a:r>
              <a:rPr lang="en-US" sz="1600" i="0" dirty="0"/>
              <a:t>The worst-case time complexity for searching a binary </a:t>
            </a:r>
            <a:br>
              <a:rPr lang="en-US" sz="1600" i="0" dirty="0"/>
            </a:br>
            <a:r>
              <a:rPr lang="en-US" sz="1600" i="0" dirty="0"/>
              <a:t>search tree is the height of the tree, O(log n) </a:t>
            </a:r>
            <a:br>
              <a:rPr lang="en-US" sz="1600" i="0" dirty="0"/>
            </a:br>
            <a:r>
              <a:rPr lang="en-US" sz="1600" i="0" dirty="0"/>
              <a:t>for a tree with n elements</a:t>
            </a:r>
            <a:endParaRPr lang="en-US" sz="1600" dirty="0"/>
          </a:p>
        </p:txBody>
      </p:sp>
      <p:pic>
        <p:nvPicPr>
          <p:cNvPr id="5124" name="Picture 4" descr="Binary search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572000"/>
            <a:ext cx="2656589"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937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B-trees</a:t>
            </a:r>
          </a:p>
        </p:txBody>
      </p:sp>
      <p:sp>
        <p:nvSpPr>
          <p:cNvPr id="3" name="Content Placeholder 2"/>
          <p:cNvSpPr>
            <a:spLocks noGrp="1"/>
          </p:cNvSpPr>
          <p:nvPr>
            <p:ph idx="1"/>
          </p:nvPr>
        </p:nvSpPr>
        <p:spPr/>
        <p:txBody>
          <a:bodyPr/>
          <a:lstStyle/>
          <a:p>
            <a:r>
              <a:rPr lang="en-US" sz="2000" b="1" dirty="0"/>
              <a:t>B-tree</a:t>
            </a:r>
            <a:r>
              <a:rPr lang="en-US" sz="2000" dirty="0"/>
              <a:t> is a self-balancing tree data structure that maintains sorted data and allows searches, sequential access, insertions, and deletions in logarithmic time.</a:t>
            </a:r>
          </a:p>
          <a:p>
            <a:r>
              <a:rPr lang="en-US" sz="2000" dirty="0"/>
              <a:t>Allows for nodes with more than two children</a:t>
            </a:r>
          </a:p>
          <a:p>
            <a:r>
              <a:rPr lang="en-US" sz="2000" dirty="0"/>
              <a:t>According to Knuth's definition, a B-tree of order </a:t>
            </a:r>
            <a:r>
              <a:rPr lang="en-US" sz="2000" i="1" dirty="0"/>
              <a:t>m</a:t>
            </a:r>
            <a:r>
              <a:rPr lang="en-US" sz="2000" dirty="0"/>
              <a:t> is a tree which satisfies the following properties:</a:t>
            </a:r>
          </a:p>
          <a:p>
            <a:pPr lvl="1"/>
            <a:r>
              <a:rPr lang="en-US" sz="1600" dirty="0"/>
              <a:t>Every node has at most </a:t>
            </a:r>
            <a:r>
              <a:rPr lang="en-US" sz="1600" i="1" dirty="0"/>
              <a:t>m</a:t>
            </a:r>
            <a:r>
              <a:rPr lang="en-US" sz="1600" dirty="0"/>
              <a:t> children.</a:t>
            </a:r>
          </a:p>
          <a:p>
            <a:pPr lvl="1"/>
            <a:r>
              <a:rPr lang="en-US" sz="1600" dirty="0"/>
              <a:t>Every non-leaf node (except root) has at least ⌈</a:t>
            </a:r>
            <a:r>
              <a:rPr lang="en-US" sz="1600" i="1" dirty="0"/>
              <a:t>m</a:t>
            </a:r>
            <a:r>
              <a:rPr lang="en-US" sz="1600" dirty="0"/>
              <a:t>/2⌉ child nodes.</a:t>
            </a:r>
          </a:p>
          <a:p>
            <a:pPr lvl="1"/>
            <a:r>
              <a:rPr lang="en-US" sz="1600" dirty="0"/>
              <a:t>The root has at least two children if it is not a leaf node.</a:t>
            </a:r>
          </a:p>
          <a:p>
            <a:pPr lvl="1"/>
            <a:r>
              <a:rPr lang="en-US" sz="1600" dirty="0"/>
              <a:t>A non-leaf node with </a:t>
            </a:r>
            <a:r>
              <a:rPr lang="en-US" sz="1600" i="1" dirty="0"/>
              <a:t>k</a:t>
            </a:r>
            <a:r>
              <a:rPr lang="en-US" sz="1600" dirty="0"/>
              <a:t> children contains </a:t>
            </a:r>
            <a:r>
              <a:rPr lang="en-US" sz="1600" i="1" dirty="0"/>
              <a:t>k</a:t>
            </a:r>
            <a:r>
              <a:rPr lang="en-US" sz="1600" dirty="0"/>
              <a:t> − 1 keys.</a:t>
            </a:r>
          </a:p>
          <a:p>
            <a:pPr lvl="1"/>
            <a:r>
              <a:rPr lang="en-US" sz="1600" dirty="0"/>
              <a:t>All leaves appear in the same level and carry no information.</a:t>
            </a:r>
          </a:p>
          <a:p>
            <a:endParaRPr lang="en-US" sz="2000" dirty="0"/>
          </a:p>
        </p:txBody>
      </p:sp>
      <p:grpSp>
        <p:nvGrpSpPr>
          <p:cNvPr id="6" name="Group 5"/>
          <p:cNvGrpSpPr/>
          <p:nvPr/>
        </p:nvGrpSpPr>
        <p:grpSpPr>
          <a:xfrm>
            <a:off x="5232963" y="5512702"/>
            <a:ext cx="3810000" cy="1334009"/>
            <a:chOff x="5232963" y="5512702"/>
            <a:chExt cx="3810000" cy="1334009"/>
          </a:xfrm>
        </p:grpSpPr>
        <p:pic>
          <p:nvPicPr>
            <p:cNvPr id="3076" name="Picture 4" descr="https://upload.wikimedia.org/wikipedia/commons/thumb/6/65/B-tree.svg/400px-B-tre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963" y="5512702"/>
              <a:ext cx="3810000" cy="1057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38800" y="6538934"/>
              <a:ext cx="3398519" cy="307777"/>
            </a:xfrm>
            <a:prstGeom prst="rect">
              <a:avLst/>
            </a:prstGeom>
            <a:noFill/>
          </p:spPr>
          <p:txBody>
            <a:bodyPr wrap="square" rtlCol="0">
              <a:spAutoFit/>
            </a:bodyPr>
            <a:lstStyle/>
            <a:p>
              <a:r>
                <a:rPr lang="en-US" sz="1400" dirty="0"/>
                <a:t>Rudolf Bayer and Edward </a:t>
              </a:r>
              <a:r>
                <a:rPr lang="en-US" sz="1400" dirty="0" err="1"/>
                <a:t>M.McCreight</a:t>
              </a:r>
              <a:r>
                <a:rPr lang="en-US" sz="1400" dirty="0"/>
                <a:t> </a:t>
              </a:r>
            </a:p>
          </p:txBody>
        </p:sp>
      </p:grpSp>
      <p:pic>
        <p:nvPicPr>
          <p:cNvPr id="3078" name="Picture 6" descr="https://upload.wikimedia.org/wikipedia/commons/thumb/3/3a/2-3-4_tree_2-node.svg/110px-2-3-4_tree_2-nod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103" y="5686385"/>
            <a:ext cx="1047750" cy="9048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thumb/4/4a/2-3-4-tree_3-node.svg/120px-2-3-4-tree_3-nod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882" y="5900759"/>
            <a:ext cx="1143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93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fade">
                                      <p:cBhvr>
                                        <p:cTn id="12" dur="500"/>
                                        <p:tgtEl>
                                          <p:spTgt spid="30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B-tree search</a:t>
            </a:r>
          </a:p>
        </p:txBody>
      </p:sp>
      <p:pic>
        <p:nvPicPr>
          <p:cNvPr id="4" name="Picture 2" descr="https://www.essentialsql.com/wp-content/uploads/2014/04/SQL-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774" y="2133600"/>
            <a:ext cx="7388451"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47800" y="1524000"/>
            <a:ext cx="5105400" cy="461665"/>
          </a:xfrm>
          <a:prstGeom prst="rect">
            <a:avLst/>
          </a:prstGeom>
          <a:noFill/>
        </p:spPr>
        <p:txBody>
          <a:bodyPr wrap="square" rtlCol="0">
            <a:spAutoFit/>
          </a:bodyPr>
          <a:lstStyle/>
          <a:p>
            <a:r>
              <a:rPr lang="en-US" dirty="0">
                <a:latin typeface="+mn-lt"/>
              </a:rPr>
              <a:t>Look for the value with key=20</a:t>
            </a:r>
          </a:p>
        </p:txBody>
      </p:sp>
    </p:spTree>
    <p:extLst>
      <p:ext uri="{BB962C8B-B14F-4D97-AF65-F5344CB8AC3E}">
        <p14:creationId xmlns:p14="http://schemas.microsoft.com/office/powerpoint/2010/main" val="226940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Patterns</a:t>
            </a:r>
          </a:p>
        </p:txBody>
      </p:sp>
      <p:sp>
        <p:nvSpPr>
          <p:cNvPr id="3" name="Content Placeholder 2"/>
          <p:cNvSpPr>
            <a:spLocks noGrp="1"/>
          </p:cNvSpPr>
          <p:nvPr>
            <p:ph idx="1"/>
          </p:nvPr>
        </p:nvSpPr>
        <p:spPr/>
        <p:txBody>
          <a:bodyPr/>
          <a:lstStyle/>
          <a:p>
            <a:r>
              <a:rPr lang="en-US" sz="2000" dirty="0"/>
              <a:t>Sequential scan</a:t>
            </a:r>
          </a:p>
          <a:p>
            <a:endParaRPr lang="en-US" sz="2000" dirty="0"/>
          </a:p>
          <a:p>
            <a:pPr marL="0" indent="0">
              <a:buNone/>
            </a:pPr>
            <a:endParaRPr lang="en-US" sz="2000" dirty="0"/>
          </a:p>
          <a:p>
            <a:r>
              <a:rPr lang="en-US" sz="2000" dirty="0"/>
              <a:t>Range query</a:t>
            </a:r>
          </a:p>
          <a:p>
            <a:endParaRPr lang="en-US" sz="2000" dirty="0"/>
          </a:p>
          <a:p>
            <a:endParaRPr lang="en-US" sz="2000" dirty="0"/>
          </a:p>
          <a:p>
            <a:endParaRPr lang="en-US" sz="2000" dirty="0"/>
          </a:p>
          <a:p>
            <a:r>
              <a:rPr lang="en-US" sz="2000" dirty="0"/>
              <a:t>Bookmark lookup</a:t>
            </a:r>
          </a:p>
          <a:p>
            <a:pPr marL="0" indent="0">
              <a:buNone/>
            </a:pPr>
            <a:endParaRPr lang="en-US" sz="2000" dirty="0"/>
          </a:p>
          <a:p>
            <a:endParaRPr lang="en-US" sz="2000" dirty="0"/>
          </a:p>
          <a:p>
            <a:endParaRPr lang="en-US" sz="2000" dirty="0"/>
          </a:p>
        </p:txBody>
      </p:sp>
      <p:sp>
        <p:nvSpPr>
          <p:cNvPr id="4" name="TextBox 3"/>
          <p:cNvSpPr txBox="1"/>
          <p:nvPr/>
        </p:nvSpPr>
        <p:spPr>
          <a:xfrm>
            <a:off x="1446785" y="3276600"/>
            <a:ext cx="6250429" cy="707886"/>
          </a:xfrm>
          <a:prstGeom prst="rect">
            <a:avLst/>
          </a:prstGeom>
          <a:noFill/>
          <a:ln>
            <a:solidFill>
              <a:schemeClr val="bg1">
                <a:lumMod val="85000"/>
              </a:schemeClr>
            </a:solidFill>
          </a:ln>
        </p:spPr>
        <p:txBody>
          <a:bodyPr wrap="none" rtlCol="0">
            <a:spAutoFit/>
          </a:bodyPr>
          <a:lstStyle/>
          <a:p>
            <a:r>
              <a:rPr lang="en-US" sz="2000" dirty="0">
                <a:latin typeface="Consolas" panose="020B0609020204030204" pitchFamily="49" charset="0"/>
              </a:rPr>
              <a:t>select * from </a:t>
            </a:r>
            <a:r>
              <a:rPr lang="en-US" sz="2000" dirty="0" err="1">
                <a:latin typeface="Consolas" panose="020B0609020204030204" pitchFamily="49" charset="0"/>
              </a:rPr>
              <a:t>censusData</a:t>
            </a:r>
            <a:r>
              <a:rPr lang="en-US" sz="2000" dirty="0">
                <a:latin typeface="Consolas" panose="020B0609020204030204" pitchFamily="49" charset="0"/>
              </a:rPr>
              <a:t> </a:t>
            </a:r>
            <a:br>
              <a:rPr lang="en-US" sz="2000" dirty="0">
                <a:latin typeface="Consolas" panose="020B0609020204030204" pitchFamily="49" charset="0"/>
              </a:rPr>
            </a:br>
            <a:r>
              <a:rPr lang="en-US" sz="2000" dirty="0">
                <a:latin typeface="Consolas" panose="020B0609020204030204" pitchFamily="49" charset="0"/>
              </a:rPr>
              <a:t>where population between 100000 and 1000000</a:t>
            </a:r>
          </a:p>
        </p:txBody>
      </p:sp>
      <p:sp>
        <p:nvSpPr>
          <p:cNvPr id="5" name="TextBox 4"/>
          <p:cNvSpPr txBox="1"/>
          <p:nvPr/>
        </p:nvSpPr>
        <p:spPr>
          <a:xfrm>
            <a:off x="2286000" y="2209800"/>
            <a:ext cx="3711272" cy="400110"/>
          </a:xfrm>
          <a:prstGeom prst="rect">
            <a:avLst/>
          </a:prstGeom>
          <a:noFill/>
          <a:ln>
            <a:solidFill>
              <a:schemeClr val="bg1">
                <a:lumMod val="85000"/>
              </a:schemeClr>
            </a:solidFill>
          </a:ln>
        </p:spPr>
        <p:txBody>
          <a:bodyPr wrap="none" rtlCol="0">
            <a:spAutoFit/>
          </a:bodyPr>
          <a:lstStyle/>
          <a:p>
            <a:r>
              <a:rPr lang="en-US" sz="2000" dirty="0">
                <a:latin typeface="Consolas" panose="020B0609020204030204" pitchFamily="49" charset="0"/>
              </a:rPr>
              <a:t>select * from </a:t>
            </a:r>
            <a:r>
              <a:rPr lang="en-US" sz="2000" dirty="0" err="1">
                <a:latin typeface="Consolas" panose="020B0609020204030204" pitchFamily="49" charset="0"/>
              </a:rPr>
              <a:t>censusData</a:t>
            </a:r>
            <a:r>
              <a:rPr lang="en-US" sz="2000" dirty="0">
                <a:latin typeface="Consolas" panose="020B0609020204030204" pitchFamily="49" charset="0"/>
              </a:rPr>
              <a:t> </a:t>
            </a:r>
          </a:p>
        </p:txBody>
      </p:sp>
      <p:sp>
        <p:nvSpPr>
          <p:cNvPr id="6" name="TextBox 5"/>
          <p:cNvSpPr txBox="1"/>
          <p:nvPr/>
        </p:nvSpPr>
        <p:spPr>
          <a:xfrm>
            <a:off x="2133600" y="4800600"/>
            <a:ext cx="4275529" cy="1015663"/>
          </a:xfrm>
          <a:prstGeom prst="rect">
            <a:avLst/>
          </a:prstGeom>
          <a:noFill/>
          <a:ln>
            <a:solidFill>
              <a:schemeClr val="bg1">
                <a:lumMod val="85000"/>
              </a:schemeClr>
            </a:solidFill>
          </a:ln>
        </p:spPr>
        <p:txBody>
          <a:bodyPr wrap="none" rtlCol="0">
            <a:spAutoFit/>
          </a:bodyPr>
          <a:lstStyle/>
          <a:p>
            <a:r>
              <a:rPr lang="en-US" sz="2000" dirty="0">
                <a:latin typeface="Consolas" panose="020B0609020204030204" pitchFamily="49" charset="0"/>
              </a:rPr>
              <a:t>select * from </a:t>
            </a:r>
            <a:r>
              <a:rPr lang="en-US" sz="2000" dirty="0" err="1">
                <a:latin typeface="Consolas" panose="020B0609020204030204" pitchFamily="49" charset="0"/>
              </a:rPr>
              <a:t>censusData</a:t>
            </a:r>
            <a:r>
              <a:rPr lang="en-US" sz="2000" dirty="0">
                <a:latin typeface="Consolas" panose="020B0609020204030204" pitchFamily="49" charset="0"/>
              </a:rPr>
              <a:t> </a:t>
            </a:r>
            <a:br>
              <a:rPr lang="en-US" sz="2000" dirty="0">
                <a:latin typeface="Consolas" panose="020B0609020204030204" pitchFamily="49" charset="0"/>
              </a:rPr>
            </a:br>
            <a:r>
              <a:rPr lang="en-US" sz="2000" dirty="0">
                <a:latin typeface="Consolas" panose="020B0609020204030204" pitchFamily="49" charset="0"/>
              </a:rPr>
              <a:t>where state=‘Maryland’</a:t>
            </a:r>
            <a:br>
              <a:rPr lang="en-US" sz="2000" dirty="0">
                <a:latin typeface="Consolas" panose="020B0609020204030204" pitchFamily="49" charset="0"/>
              </a:rPr>
            </a:br>
            <a:r>
              <a:rPr lang="en-US" sz="2000" dirty="0">
                <a:latin typeface="Consolas" panose="020B0609020204030204" pitchFamily="49" charset="0"/>
              </a:rPr>
              <a:t>  and county=‘Baltimore City’</a:t>
            </a:r>
          </a:p>
        </p:txBody>
      </p:sp>
      <p:sp>
        <p:nvSpPr>
          <p:cNvPr id="7" name="TextBox 6"/>
          <p:cNvSpPr txBox="1"/>
          <p:nvPr/>
        </p:nvSpPr>
        <p:spPr>
          <a:xfrm>
            <a:off x="685800" y="6172200"/>
            <a:ext cx="822960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n-lt"/>
              </a:rPr>
              <a:t>How do we do multidimensional searches?</a:t>
            </a:r>
          </a:p>
        </p:txBody>
      </p:sp>
    </p:spTree>
    <p:extLst>
      <p:ext uri="{BB962C8B-B14F-4D97-AF65-F5344CB8AC3E}">
        <p14:creationId xmlns:p14="http://schemas.microsoft.com/office/powerpoint/2010/main" val="12266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 Functions</a:t>
            </a:r>
          </a:p>
        </p:txBody>
      </p:sp>
      <p:sp>
        <p:nvSpPr>
          <p:cNvPr id="3" name="Content Placeholder 2"/>
          <p:cNvSpPr>
            <a:spLocks noGrp="1"/>
          </p:cNvSpPr>
          <p:nvPr>
            <p:ph idx="1"/>
          </p:nvPr>
        </p:nvSpPr>
        <p:spPr/>
        <p:txBody>
          <a:bodyPr/>
          <a:lstStyle/>
          <a:p>
            <a:r>
              <a:rPr lang="en-US" sz="2000" dirty="0"/>
              <a:t>Used to map data of arbitrary size to fixed-size values</a:t>
            </a:r>
          </a:p>
          <a:p>
            <a:r>
              <a:rPr lang="en-US" sz="2000" dirty="0"/>
              <a:t>The values returned by a hash function are called </a:t>
            </a:r>
            <a:r>
              <a:rPr lang="en-US" sz="2000" i="1" dirty="0"/>
              <a:t>hash values</a:t>
            </a:r>
            <a:r>
              <a:rPr lang="en-US" sz="2000" dirty="0"/>
              <a:t>,</a:t>
            </a:r>
          </a:p>
          <a:p>
            <a:r>
              <a:rPr lang="en-US" sz="2000" dirty="0"/>
              <a:t>The values are used to index a fixed-size  </a:t>
            </a:r>
            <a:r>
              <a:rPr lang="en-US" sz="2000" i="1" dirty="0"/>
              <a:t>hash table</a:t>
            </a:r>
            <a:r>
              <a:rPr lang="en-US" sz="2000" dirty="0"/>
              <a:t> </a:t>
            </a:r>
          </a:p>
          <a:p>
            <a:r>
              <a:rPr lang="en-US" sz="2000" dirty="0"/>
              <a:t>Use of a hash function to index a hash table is called </a:t>
            </a:r>
            <a:r>
              <a:rPr lang="en-US" sz="2000" i="1" dirty="0"/>
              <a:t>hashing</a:t>
            </a:r>
          </a:p>
          <a:p>
            <a:r>
              <a:rPr lang="en-US" sz="2000" dirty="0"/>
              <a:t>A hash function performs three functions:</a:t>
            </a:r>
          </a:p>
          <a:p>
            <a:pPr lvl="1"/>
            <a:r>
              <a:rPr lang="en-US" sz="1600" dirty="0"/>
              <a:t>Convert variable length keys into fixed length </a:t>
            </a:r>
          </a:p>
          <a:p>
            <a:pPr lvl="1"/>
            <a:r>
              <a:rPr lang="en-US" sz="1600" dirty="0"/>
              <a:t>Scramble the bits of the key so that the </a:t>
            </a:r>
            <a:br>
              <a:rPr lang="en-US" sz="1600" dirty="0"/>
            </a:br>
            <a:r>
              <a:rPr lang="en-US" sz="1600" dirty="0"/>
              <a:t>resulting values are uniformly distributed </a:t>
            </a:r>
          </a:p>
          <a:p>
            <a:pPr lvl="1"/>
            <a:r>
              <a:rPr lang="en-US" sz="1600" dirty="0"/>
              <a:t>The hash should be smaller than the data</a:t>
            </a:r>
          </a:p>
          <a:p>
            <a:r>
              <a:rPr lang="en-US" sz="2000" dirty="0"/>
              <a:t>Hash tables</a:t>
            </a:r>
          </a:p>
          <a:p>
            <a:pPr lvl="1"/>
            <a:r>
              <a:rPr lang="en-US" sz="1600" dirty="0"/>
              <a:t>Consist of hash buckets</a:t>
            </a:r>
          </a:p>
          <a:p>
            <a:pPr lvl="1"/>
            <a:r>
              <a:rPr lang="en-US" sz="1600" dirty="0"/>
              <a:t>Cost for each lookup is independent </a:t>
            </a:r>
            <a:br>
              <a:rPr lang="en-US" sz="1600" dirty="0"/>
            </a:br>
            <a:r>
              <a:rPr lang="en-US" sz="1600" dirty="0"/>
              <a:t>of the number of elements stored in the table!</a:t>
            </a:r>
          </a:p>
        </p:txBody>
      </p:sp>
      <p:pic>
        <p:nvPicPr>
          <p:cNvPr id="10242" name="Picture 2" descr="https://upload.wikimedia.org/wikipedia/commons/thumb/5/58/Hash_table_4_1_1_0_0_1_0_LL.svg/240px-Hash_table_4_1_1_0_0_1_0_L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200400"/>
            <a:ext cx="2386642" cy="1829759"/>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0244" name="Picture 4" descr="https://upload.wikimedia.org/wikipedia/commons/thumb/7/7d/Hash_table_3_1_1_0_1_0_0_SP.svg/315px-Hash_table_3_1_1_0_1_0_0_SP.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667" y="5048850"/>
            <a:ext cx="2390775" cy="1745645"/>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97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Hash Functions</a:t>
            </a:r>
          </a:p>
        </p:txBody>
      </p:sp>
      <p:sp>
        <p:nvSpPr>
          <p:cNvPr id="3" name="Content Placeholder 2"/>
          <p:cNvSpPr>
            <a:spLocks noGrp="1"/>
          </p:cNvSpPr>
          <p:nvPr>
            <p:ph idx="1"/>
          </p:nvPr>
        </p:nvSpPr>
        <p:spPr/>
        <p:txBody>
          <a:bodyPr/>
          <a:lstStyle/>
          <a:p>
            <a:r>
              <a:rPr lang="en-US" sz="2000" dirty="0"/>
              <a:t>Uniformity</a:t>
            </a:r>
          </a:p>
          <a:p>
            <a:pPr lvl="1"/>
            <a:r>
              <a:rPr lang="en-US" sz="1600" dirty="0"/>
              <a:t>A good hash function should map the expected inputs as evenly as possible over its output range</a:t>
            </a:r>
          </a:p>
          <a:p>
            <a:pPr lvl="1"/>
            <a:r>
              <a:rPr lang="en-US" sz="1600" dirty="0"/>
              <a:t> A small number of collisions is virtually inevitable</a:t>
            </a:r>
          </a:p>
          <a:p>
            <a:r>
              <a:rPr lang="en-US" sz="2000" dirty="0"/>
              <a:t>Efficiency</a:t>
            </a:r>
          </a:p>
          <a:p>
            <a:pPr lvl="1"/>
            <a:r>
              <a:rPr lang="en-US" sz="1600" dirty="0"/>
              <a:t>The hash function be computable with minimum latency and in a minimum number of instructions</a:t>
            </a:r>
          </a:p>
          <a:p>
            <a:r>
              <a:rPr lang="en-US" sz="2000" dirty="0"/>
              <a:t>Universality</a:t>
            </a:r>
          </a:p>
          <a:p>
            <a:pPr lvl="1"/>
            <a:r>
              <a:rPr lang="en-US" sz="1600" dirty="0"/>
              <a:t>The probability of a collision of any two distinct keys is 1/m, where m is the number of distinct hash values desired—independently of the two keys</a:t>
            </a:r>
          </a:p>
          <a:p>
            <a:r>
              <a:rPr lang="en-US" sz="2000" dirty="0"/>
              <a:t>Deterministic</a:t>
            </a:r>
          </a:p>
          <a:p>
            <a:pPr lvl="1"/>
            <a:r>
              <a:rPr lang="en-US" sz="1600" dirty="0"/>
              <a:t>for a given input value it must always generate the same hash value</a:t>
            </a:r>
          </a:p>
        </p:txBody>
      </p:sp>
    </p:spTree>
    <p:extLst>
      <p:ext uri="{BB962C8B-B14F-4D97-AF65-F5344CB8AC3E}">
        <p14:creationId xmlns:p14="http://schemas.microsoft.com/office/powerpoint/2010/main" val="155837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509000" cy="838200"/>
          </a:xfrm>
        </p:spPr>
        <p:txBody>
          <a:bodyPr/>
          <a:lstStyle/>
          <a:p>
            <a:r>
              <a:rPr lang="en-US" dirty="0"/>
              <a:t>Birthday Problem (Hash Collisions)</a:t>
            </a:r>
          </a:p>
        </p:txBody>
      </p:sp>
      <p:sp>
        <p:nvSpPr>
          <p:cNvPr id="3" name="Content Placeholder 2"/>
          <p:cNvSpPr>
            <a:spLocks noGrp="1"/>
          </p:cNvSpPr>
          <p:nvPr>
            <p:ph idx="1"/>
          </p:nvPr>
        </p:nvSpPr>
        <p:spPr/>
        <p:txBody>
          <a:bodyPr/>
          <a:lstStyle/>
          <a:p>
            <a:r>
              <a:rPr lang="en-US" sz="2000" dirty="0"/>
              <a:t>Compute the approximate probability P(A) that in a group of </a:t>
            </a:r>
            <a:r>
              <a:rPr lang="en-US" sz="2000" i="1" dirty="0"/>
              <a:t>n</a:t>
            </a:r>
            <a:r>
              <a:rPr lang="en-US" sz="2000" dirty="0"/>
              <a:t> people at least two have the same birthday</a:t>
            </a:r>
          </a:p>
          <a:p>
            <a:r>
              <a:rPr lang="en-US" sz="2000" dirty="0"/>
              <a:t>Instead, get the probability that no two people in the room have the same birthday P(A’)=1-P(A)</a:t>
            </a:r>
          </a:p>
          <a:p>
            <a:r>
              <a:rPr lang="en-US" sz="2000" dirty="0"/>
              <a:t>Common wisdom is that </a:t>
            </a:r>
            <a:r>
              <a:rPr lang="en-US" sz="2000" i="1" dirty="0"/>
              <a:t>n</a:t>
            </a:r>
            <a:r>
              <a:rPr lang="en-US" sz="2000" dirty="0"/>
              <a:t>=23 gives P(A)=0.5</a:t>
            </a:r>
          </a:p>
          <a:p>
            <a:pPr marL="0" indent="0">
              <a:buNone/>
            </a:pPr>
            <a:endParaRPr lang="en-US"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2588671736"/>
              </p:ext>
            </p:extLst>
          </p:nvPr>
        </p:nvGraphicFramePr>
        <p:xfrm>
          <a:off x="2362200" y="3467146"/>
          <a:ext cx="3581400" cy="449246"/>
        </p:xfrm>
        <a:graphic>
          <a:graphicData uri="http://schemas.openxmlformats.org/presentationml/2006/ole">
            <mc:AlternateContent xmlns:mc="http://schemas.openxmlformats.org/markup-compatibility/2006">
              <mc:Choice xmlns:v="urn:schemas-microsoft-com:vml" Requires="v">
                <p:oleObj spid="_x0000_s11335" name="Image" r:id="rId3" imgW="7695000" imgH="964800" progId="Photoshop.Image.13">
                  <p:embed/>
                </p:oleObj>
              </mc:Choice>
              <mc:Fallback>
                <p:oleObj name="Image" r:id="rId3" imgW="7695000" imgH="964800" progId="Photoshop.Image.13">
                  <p:embed/>
                  <p:pic>
                    <p:nvPicPr>
                      <p:cNvPr id="0" name=""/>
                      <p:cNvPicPr/>
                      <p:nvPr/>
                    </p:nvPicPr>
                    <p:blipFill>
                      <a:blip r:embed="rId4"/>
                      <a:stretch>
                        <a:fillRect/>
                      </a:stretch>
                    </p:blipFill>
                    <p:spPr>
                      <a:xfrm>
                        <a:off x="2362200" y="3467146"/>
                        <a:ext cx="3581400" cy="449246"/>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70779869"/>
              </p:ext>
            </p:extLst>
          </p:nvPr>
        </p:nvGraphicFramePr>
        <p:xfrm>
          <a:off x="6858000" y="4207384"/>
          <a:ext cx="990600" cy="332416"/>
        </p:xfrm>
        <a:graphic>
          <a:graphicData uri="http://schemas.openxmlformats.org/presentationml/2006/ole">
            <mc:AlternateContent xmlns:mc="http://schemas.openxmlformats.org/markup-compatibility/2006">
              <mc:Choice xmlns:v="urn:schemas-microsoft-com:vml" Requires="v">
                <p:oleObj spid="_x0000_s11336" name="Image" r:id="rId5" imgW="1891800" imgH="634680" progId="Photoshop.Image.13">
                  <p:embed/>
                </p:oleObj>
              </mc:Choice>
              <mc:Fallback>
                <p:oleObj name="Image" r:id="rId5" imgW="1891800" imgH="634680" progId="Photoshop.Image.13">
                  <p:embed/>
                  <p:pic>
                    <p:nvPicPr>
                      <p:cNvPr id="0" name=""/>
                      <p:cNvPicPr/>
                      <p:nvPr/>
                    </p:nvPicPr>
                    <p:blipFill>
                      <a:blip r:embed="rId6"/>
                      <a:stretch>
                        <a:fillRect/>
                      </a:stretch>
                    </p:blipFill>
                    <p:spPr>
                      <a:xfrm>
                        <a:off x="6858000" y="4207384"/>
                        <a:ext cx="990600" cy="332416"/>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15853823"/>
              </p:ext>
            </p:extLst>
          </p:nvPr>
        </p:nvGraphicFramePr>
        <p:xfrm>
          <a:off x="1408740" y="4820813"/>
          <a:ext cx="3433311" cy="403635"/>
        </p:xfrm>
        <a:graphic>
          <a:graphicData uri="http://schemas.openxmlformats.org/presentationml/2006/ole">
            <mc:AlternateContent xmlns:mc="http://schemas.openxmlformats.org/markup-compatibility/2006">
              <mc:Choice xmlns:v="urn:schemas-microsoft-com:vml" Requires="v">
                <p:oleObj spid="_x0000_s11337" name="Image" r:id="rId7" imgW="6806160" imgH="799920" progId="Photoshop.Image.13">
                  <p:embed/>
                </p:oleObj>
              </mc:Choice>
              <mc:Fallback>
                <p:oleObj name="Image" r:id="rId7" imgW="6806160" imgH="799920" progId="Photoshop.Image.13">
                  <p:embed/>
                  <p:pic>
                    <p:nvPicPr>
                      <p:cNvPr id="0" name=""/>
                      <p:cNvPicPr/>
                      <p:nvPr/>
                    </p:nvPicPr>
                    <p:blipFill>
                      <a:blip r:embed="rId8"/>
                      <a:stretch>
                        <a:fillRect/>
                      </a:stretch>
                    </p:blipFill>
                    <p:spPr>
                      <a:xfrm>
                        <a:off x="1408740" y="4820813"/>
                        <a:ext cx="3433311" cy="403635"/>
                      </a:xfrm>
                      <a:prstGeom prst="rect">
                        <a:avLst/>
                      </a:prstGeom>
                    </p:spPr>
                  </p:pic>
                </p:oleObj>
              </mc:Fallback>
            </mc:AlternateContent>
          </a:graphicData>
        </a:graphic>
      </p:graphicFrame>
      <p:grpSp>
        <p:nvGrpSpPr>
          <p:cNvPr id="16" name="Group 15"/>
          <p:cNvGrpSpPr/>
          <p:nvPr/>
        </p:nvGrpSpPr>
        <p:grpSpPr>
          <a:xfrm>
            <a:off x="1905000" y="5286597"/>
            <a:ext cx="5239251" cy="385750"/>
            <a:chOff x="3198811" y="5318163"/>
            <a:chExt cx="5805489" cy="427445"/>
          </a:xfrm>
        </p:grpSpPr>
        <p:graphicFrame>
          <p:nvGraphicFramePr>
            <p:cNvPr id="10" name="Object 9"/>
            <p:cNvGraphicFramePr>
              <a:graphicFrameLocks noChangeAspect="1"/>
            </p:cNvGraphicFramePr>
            <p:nvPr>
              <p:extLst>
                <p:ext uri="{D42A27DB-BD31-4B8C-83A1-F6EECF244321}">
                  <p14:modId xmlns:p14="http://schemas.microsoft.com/office/powerpoint/2010/main" val="3788096224"/>
                </p:ext>
              </p:extLst>
            </p:nvPr>
          </p:nvGraphicFramePr>
          <p:xfrm>
            <a:off x="3198811" y="5318163"/>
            <a:ext cx="2516189" cy="427445"/>
          </p:xfrm>
          <a:graphic>
            <a:graphicData uri="http://schemas.openxmlformats.org/presentationml/2006/ole">
              <mc:AlternateContent xmlns:mc="http://schemas.openxmlformats.org/markup-compatibility/2006">
                <mc:Choice xmlns:v="urn:schemas-microsoft-com:vml" Requires="v">
                  <p:oleObj spid="_x0000_s11338" name="Image" r:id="rId9" imgW="4037760" imgH="685440" progId="Photoshop.Image.13">
                    <p:embed/>
                  </p:oleObj>
                </mc:Choice>
                <mc:Fallback>
                  <p:oleObj name="Image" r:id="rId9" imgW="4037760" imgH="685440" progId="Photoshop.Image.13">
                    <p:embed/>
                    <p:pic>
                      <p:nvPicPr>
                        <p:cNvPr id="0" name=""/>
                        <p:cNvPicPr/>
                        <p:nvPr/>
                      </p:nvPicPr>
                      <p:blipFill>
                        <a:blip r:embed="rId10"/>
                        <a:stretch>
                          <a:fillRect/>
                        </a:stretch>
                      </p:blipFill>
                      <p:spPr>
                        <a:xfrm>
                          <a:off x="3198811" y="5318163"/>
                          <a:ext cx="2516189" cy="42744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70390570"/>
                </p:ext>
              </p:extLst>
            </p:nvPr>
          </p:nvGraphicFramePr>
          <p:xfrm>
            <a:off x="5715000" y="5329345"/>
            <a:ext cx="3289300" cy="416263"/>
          </p:xfrm>
          <a:graphic>
            <a:graphicData uri="http://schemas.openxmlformats.org/presentationml/2006/ole">
              <mc:AlternateContent xmlns:mc="http://schemas.openxmlformats.org/markup-compatibility/2006">
                <mc:Choice xmlns:v="urn:schemas-microsoft-com:vml" Requires="v">
                  <p:oleObj spid="_x0000_s11339" name="Image" r:id="rId11" imgW="5117400" imgH="647280" progId="Photoshop.Image.13">
                    <p:embed/>
                  </p:oleObj>
                </mc:Choice>
                <mc:Fallback>
                  <p:oleObj name="Image" r:id="rId11" imgW="5117400" imgH="647280" progId="Photoshop.Image.13">
                    <p:embed/>
                    <p:pic>
                      <p:nvPicPr>
                        <p:cNvPr id="0" name=""/>
                        <p:cNvPicPr/>
                        <p:nvPr/>
                      </p:nvPicPr>
                      <p:blipFill>
                        <a:blip r:embed="rId12"/>
                        <a:stretch>
                          <a:fillRect/>
                        </a:stretch>
                      </p:blipFill>
                      <p:spPr>
                        <a:xfrm>
                          <a:off x="5715000" y="5329345"/>
                          <a:ext cx="3289300" cy="416263"/>
                        </a:xfrm>
                        <a:prstGeom prst="rect">
                          <a:avLst/>
                        </a:prstGeom>
                      </p:spPr>
                    </p:pic>
                  </p:oleObj>
                </mc:Fallback>
              </mc:AlternateContent>
            </a:graphicData>
          </a:graphic>
        </p:graphicFrame>
      </p:grpSp>
      <p:graphicFrame>
        <p:nvGraphicFramePr>
          <p:cNvPr id="12" name="Object 11"/>
          <p:cNvGraphicFramePr>
            <a:graphicFrameLocks noChangeAspect="1"/>
          </p:cNvGraphicFramePr>
          <p:nvPr>
            <p:extLst>
              <p:ext uri="{D42A27DB-BD31-4B8C-83A1-F6EECF244321}">
                <p14:modId xmlns:p14="http://schemas.microsoft.com/office/powerpoint/2010/main" val="2079121640"/>
              </p:ext>
            </p:extLst>
          </p:nvPr>
        </p:nvGraphicFramePr>
        <p:xfrm>
          <a:off x="2933700" y="5941642"/>
          <a:ext cx="3708400" cy="546614"/>
        </p:xfrm>
        <a:graphic>
          <a:graphicData uri="http://schemas.openxmlformats.org/presentationml/2006/ole">
            <mc:AlternateContent xmlns:mc="http://schemas.openxmlformats.org/markup-compatibility/2006">
              <mc:Choice xmlns:v="urn:schemas-microsoft-com:vml" Requires="v">
                <p:oleObj spid="_x0000_s11340" name="Image" r:id="rId13" imgW="4393440" imgH="647280" progId="Photoshop.Image.13">
                  <p:embed/>
                </p:oleObj>
              </mc:Choice>
              <mc:Fallback>
                <p:oleObj name="Image" r:id="rId13" imgW="4393440" imgH="647280" progId="Photoshop.Image.13">
                  <p:embed/>
                  <p:pic>
                    <p:nvPicPr>
                      <p:cNvPr id="0" name=""/>
                      <p:cNvPicPr/>
                      <p:nvPr/>
                    </p:nvPicPr>
                    <p:blipFill>
                      <a:blip r:embed="rId14"/>
                      <a:stretch>
                        <a:fillRect/>
                      </a:stretch>
                    </p:blipFill>
                    <p:spPr>
                      <a:xfrm>
                        <a:off x="2933700" y="5941642"/>
                        <a:ext cx="3708400" cy="546614"/>
                      </a:xfrm>
                      <a:prstGeom prst="rect">
                        <a:avLst/>
                      </a:prstGeom>
                      <a:solidFill>
                        <a:schemeClr val="bg1">
                          <a:lumMod val="95000"/>
                        </a:schemeClr>
                      </a:solidFill>
                      <a:ln>
                        <a:solidFill>
                          <a:schemeClr val="bg1">
                            <a:lumMod val="85000"/>
                          </a:schemeClr>
                        </a:solid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389635362"/>
              </p:ext>
            </p:extLst>
          </p:nvPr>
        </p:nvGraphicFramePr>
        <p:xfrm>
          <a:off x="1402989" y="4071265"/>
          <a:ext cx="4540611" cy="604654"/>
        </p:xfrm>
        <a:graphic>
          <a:graphicData uri="http://schemas.openxmlformats.org/presentationml/2006/ole">
            <mc:AlternateContent xmlns:mc="http://schemas.openxmlformats.org/markup-compatibility/2006">
              <mc:Choice xmlns:v="urn:schemas-microsoft-com:vml" Requires="v">
                <p:oleObj spid="_x0000_s11341" name="Image" r:id="rId15" imgW="10107720" imgH="1345680" progId="Photoshop.Image.13">
                  <p:embed/>
                </p:oleObj>
              </mc:Choice>
              <mc:Fallback>
                <p:oleObj name="Image" r:id="rId15" imgW="10107720" imgH="1345680" progId="Photoshop.Image.13">
                  <p:embed/>
                  <p:pic>
                    <p:nvPicPr>
                      <p:cNvPr id="0" name=""/>
                      <p:cNvPicPr/>
                      <p:nvPr/>
                    </p:nvPicPr>
                    <p:blipFill>
                      <a:blip r:embed="rId16"/>
                      <a:stretch>
                        <a:fillRect/>
                      </a:stretch>
                    </p:blipFill>
                    <p:spPr>
                      <a:xfrm>
                        <a:off x="1402989" y="4071265"/>
                        <a:ext cx="4540611" cy="604654"/>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009904154"/>
              </p:ext>
            </p:extLst>
          </p:nvPr>
        </p:nvGraphicFramePr>
        <p:xfrm>
          <a:off x="6096000" y="3563453"/>
          <a:ext cx="829574" cy="256631"/>
        </p:xfrm>
        <a:graphic>
          <a:graphicData uri="http://schemas.openxmlformats.org/presentationml/2006/ole">
            <mc:AlternateContent xmlns:mc="http://schemas.openxmlformats.org/markup-compatibility/2006">
              <mc:Choice xmlns:v="urn:schemas-microsoft-com:vml" Requires="v">
                <p:oleObj spid="_x0000_s11342" name="Image" r:id="rId17" imgW="1764720" imgH="545760" progId="Photoshop.Image.13">
                  <p:embed/>
                </p:oleObj>
              </mc:Choice>
              <mc:Fallback>
                <p:oleObj name="Image" r:id="rId17" imgW="1764720" imgH="545760" progId="Photoshop.Image.13">
                  <p:embed/>
                  <p:pic>
                    <p:nvPicPr>
                      <p:cNvPr id="0" name=""/>
                      <p:cNvPicPr/>
                      <p:nvPr/>
                    </p:nvPicPr>
                    <p:blipFill>
                      <a:blip r:embed="rId18"/>
                      <a:stretch>
                        <a:fillRect/>
                      </a:stretch>
                    </p:blipFill>
                    <p:spPr>
                      <a:xfrm>
                        <a:off x="6096000" y="3563453"/>
                        <a:ext cx="829574" cy="256631"/>
                      </a:xfrm>
                      <a:prstGeom prst="rect">
                        <a:avLst/>
                      </a:prstGeom>
                    </p:spPr>
                  </p:pic>
                </p:oleObj>
              </mc:Fallback>
            </mc:AlternateContent>
          </a:graphicData>
        </a:graphic>
      </p:graphicFrame>
    </p:spTree>
    <p:extLst>
      <p:ext uri="{BB962C8B-B14F-4D97-AF65-F5344CB8AC3E}">
        <p14:creationId xmlns:p14="http://schemas.microsoft.com/office/powerpoint/2010/main" val="293187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Hashing</a:t>
            </a:r>
          </a:p>
        </p:txBody>
      </p:sp>
      <p:sp>
        <p:nvSpPr>
          <p:cNvPr id="3" name="Content Placeholder 2"/>
          <p:cNvSpPr>
            <a:spLocks noGrp="1"/>
          </p:cNvSpPr>
          <p:nvPr>
            <p:ph idx="1"/>
          </p:nvPr>
        </p:nvSpPr>
        <p:spPr/>
        <p:txBody>
          <a:bodyPr/>
          <a:lstStyle/>
          <a:p>
            <a:r>
              <a:rPr lang="en-US" sz="2000" dirty="0"/>
              <a:t>Example: create 2D grid, convert (</a:t>
            </a:r>
            <a:r>
              <a:rPr lang="en-US" sz="2000" dirty="0" err="1"/>
              <a:t>x,y</a:t>
            </a:r>
            <a:r>
              <a:rPr lang="en-US" sz="2000" dirty="0"/>
              <a:t>)-&gt; h=x</a:t>
            </a:r>
            <a:r>
              <a:rPr lang="en-US" sz="2000"/>
              <a:t>+(N)*</a:t>
            </a:r>
            <a:r>
              <a:rPr lang="en-US" sz="2000" dirty="0"/>
              <a:t>y</a:t>
            </a:r>
          </a:p>
          <a:p>
            <a:r>
              <a:rPr lang="en-US" sz="2000" dirty="0"/>
              <a:t>This is uniform spatially, but no guarantee that data will</a:t>
            </a:r>
            <a:br>
              <a:rPr lang="en-US" sz="2000" dirty="0"/>
            </a:br>
            <a:r>
              <a:rPr lang="en-US" sz="2000" dirty="0"/>
              <a:t>be uniformly balanced (oceans)</a:t>
            </a:r>
          </a:p>
          <a:p>
            <a:r>
              <a:rPr lang="en-US" sz="2000" dirty="0"/>
              <a:t>Hierarchical hashing</a:t>
            </a:r>
          </a:p>
        </p:txBody>
      </p:sp>
      <p:pic>
        <p:nvPicPr>
          <p:cNvPr id="12290" name="Picture 2" descr="209e5af1-34c1-45f6-ba24-41df3e1a1b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667000"/>
            <a:ext cx="3733800" cy="371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5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Hierarchical Hashing</a:t>
            </a:r>
          </a:p>
        </p:txBody>
      </p:sp>
      <p:sp>
        <p:nvSpPr>
          <p:cNvPr id="3" name="Content Placeholder 2"/>
          <p:cNvSpPr>
            <a:spLocks noGrp="1"/>
          </p:cNvSpPr>
          <p:nvPr>
            <p:ph idx="1"/>
          </p:nvPr>
        </p:nvSpPr>
        <p:spPr/>
        <p:txBody>
          <a:bodyPr/>
          <a:lstStyle/>
          <a:p>
            <a:r>
              <a:rPr lang="en-US" dirty="0"/>
              <a:t>Spatial </a:t>
            </a:r>
            <a:r>
              <a:rPr lang="en-US" dirty="0" err="1"/>
              <a:t>quadtrees</a:t>
            </a:r>
            <a:r>
              <a:rPr lang="en-US" dirty="0"/>
              <a:t>: each bucket has 4 children</a:t>
            </a:r>
          </a:p>
          <a:p>
            <a:r>
              <a:rPr lang="en-US" dirty="0"/>
              <a:t>Morton z-index</a:t>
            </a:r>
          </a:p>
          <a:p>
            <a:r>
              <a:rPr lang="en-US" dirty="0"/>
              <a:t>Space-filling curves</a:t>
            </a:r>
          </a:p>
          <a:p>
            <a:endParaRPr lang="en-US" dirty="0"/>
          </a:p>
        </p:txBody>
      </p:sp>
      <p:pic>
        <p:nvPicPr>
          <p:cNvPr id="4" name="Picture 4" descr="5cff54de-5133-4369-8680-52d2723eb7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15" y="3429000"/>
            <a:ext cx="5072413"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s://upload.wikimedia.org/wikipedia/commons/thumb/c/cd/Four-level_Z.svg/300px-Four-level_Z.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4384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97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Quadtree</a:t>
            </a:r>
            <a:r>
              <a:rPr lang="en-US" dirty="0"/>
              <a:t> Examples</a:t>
            </a:r>
          </a:p>
        </p:txBody>
      </p:sp>
      <p:pic>
        <p:nvPicPr>
          <p:cNvPr id="14338" name="Picture 2" descr="a) A 2-balanced quadtree on a set of points. True cells are show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94789"/>
            <a:ext cx="1905000" cy="19050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Figure 3 from Quadtree-based domain decomposition for parallel map ..."/>
          <p:cNvPicPr>
            <a:picLocks noChangeAspect="1" noChangeArrowheads="1"/>
          </p:cNvPicPr>
          <p:nvPr/>
        </p:nvPicPr>
        <p:blipFill rotWithShape="1">
          <a:blip r:embed="rId3">
            <a:extLst>
              <a:ext uri="{28A0092B-C50C-407E-A947-70E740481C1C}">
                <a14:useLocalDpi xmlns:a14="http://schemas.microsoft.com/office/drawing/2010/main" val="0"/>
              </a:ext>
            </a:extLst>
          </a:blip>
          <a:srcRect b="3245"/>
          <a:stretch/>
        </p:blipFill>
        <p:spPr bwMode="auto">
          <a:xfrm>
            <a:off x="5562600" y="1522743"/>
            <a:ext cx="3200400" cy="309655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omparison between Raster and Quadtree representation of a complex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648200"/>
            <a:ext cx="45144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A quadtree containing 3 points (left) and its compressed quadtree ..."/>
          <p:cNvPicPr>
            <a:picLocks noChangeAspect="1" noChangeArrowheads="1"/>
          </p:cNvPicPr>
          <p:nvPr/>
        </p:nvPicPr>
        <p:blipFill rotWithShape="1">
          <a:blip r:embed="rId5">
            <a:extLst>
              <a:ext uri="{28A0092B-C50C-407E-A947-70E740481C1C}">
                <a14:useLocalDpi xmlns:a14="http://schemas.microsoft.com/office/drawing/2010/main" val="0"/>
              </a:ext>
            </a:extLst>
          </a:blip>
          <a:srcRect l="9412" t="22895" r="57771"/>
          <a:stretch/>
        </p:blipFill>
        <p:spPr bwMode="auto">
          <a:xfrm>
            <a:off x="838200" y="1694789"/>
            <a:ext cx="1676400" cy="275246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A bad spatial partitioning using quadtree - Stack Overflow"/>
          <p:cNvPicPr>
            <a:picLocks noChangeAspect="1" noChangeArrowheads="1"/>
          </p:cNvPicPr>
          <p:nvPr/>
        </p:nvPicPr>
        <p:blipFill rotWithShape="1">
          <a:blip r:embed="rId6">
            <a:extLst>
              <a:ext uri="{28A0092B-C50C-407E-A947-70E740481C1C}">
                <a14:useLocalDpi xmlns:a14="http://schemas.microsoft.com/office/drawing/2010/main" val="0"/>
              </a:ext>
            </a:extLst>
          </a:blip>
          <a:srcRect l="5684" t="3722" r="2290" b="14460"/>
          <a:stretch/>
        </p:blipFill>
        <p:spPr bwMode="auto">
          <a:xfrm>
            <a:off x="5943600" y="4724400"/>
            <a:ext cx="2690004"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54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Indexing</a:t>
            </a:r>
          </a:p>
        </p:txBody>
      </p:sp>
      <p:sp>
        <p:nvSpPr>
          <p:cNvPr id="3" name="Content Placeholder 2"/>
          <p:cNvSpPr>
            <a:spLocks noGrp="1"/>
          </p:cNvSpPr>
          <p:nvPr>
            <p:ph idx="1"/>
          </p:nvPr>
        </p:nvSpPr>
        <p:spPr/>
        <p:txBody>
          <a:bodyPr/>
          <a:lstStyle/>
          <a:p>
            <a:pPr marL="0" indent="0">
              <a:buNone/>
            </a:pPr>
            <a:r>
              <a:rPr lang="en-US" sz="2000" dirty="0"/>
              <a:t>The indexing has various attributes:</a:t>
            </a:r>
          </a:p>
          <a:p>
            <a:r>
              <a:rPr lang="en-US" sz="2000" b="1" dirty="0"/>
              <a:t>Access Types</a:t>
            </a:r>
            <a:r>
              <a:rPr lang="en-US" sz="2000" dirty="0"/>
              <a:t>: This refers to the type of access such as value based search, range access, etc.</a:t>
            </a:r>
          </a:p>
          <a:p>
            <a:r>
              <a:rPr lang="en-US" sz="2000" b="1" dirty="0"/>
              <a:t>Access Time</a:t>
            </a:r>
            <a:r>
              <a:rPr lang="en-US" sz="2000" dirty="0"/>
              <a:t>: It refers to the time needed to find particular data element or set of elements.</a:t>
            </a:r>
          </a:p>
          <a:p>
            <a:r>
              <a:rPr lang="en-US" sz="2000" b="1" dirty="0"/>
              <a:t>Insertion Time</a:t>
            </a:r>
            <a:r>
              <a:rPr lang="en-US" sz="2000" dirty="0"/>
              <a:t>: It refers to the time taken to find the appropriate space and insert a new data.</a:t>
            </a:r>
          </a:p>
          <a:p>
            <a:r>
              <a:rPr lang="en-US" sz="2000" b="1" dirty="0"/>
              <a:t>Deletion Time</a:t>
            </a:r>
            <a:r>
              <a:rPr lang="en-US" sz="2000" dirty="0"/>
              <a:t>: Time taken to find an item and delete it as well as update the index structure.</a:t>
            </a:r>
          </a:p>
          <a:p>
            <a:r>
              <a:rPr lang="en-US" sz="2000" b="1" dirty="0"/>
              <a:t>Space Overhead</a:t>
            </a:r>
            <a:r>
              <a:rPr lang="en-US" sz="2000" dirty="0"/>
              <a:t>: It refers to the additional space required by the index</a:t>
            </a:r>
          </a:p>
          <a:p>
            <a:endParaRPr lang="en-US" sz="2000" dirty="0"/>
          </a:p>
        </p:txBody>
      </p:sp>
    </p:spTree>
    <p:extLst>
      <p:ext uri="{BB962C8B-B14F-4D97-AF65-F5344CB8AC3E}">
        <p14:creationId xmlns:p14="http://schemas.microsoft.com/office/powerpoint/2010/main" val="852785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026"/>
          <p:cNvSpPr>
            <a:spLocks noGrp="1" noChangeArrowheads="1"/>
          </p:cNvSpPr>
          <p:nvPr>
            <p:ph type="title"/>
          </p:nvPr>
        </p:nvSpPr>
        <p:spPr/>
        <p:txBody>
          <a:bodyPr/>
          <a:lstStyle/>
          <a:p>
            <a:r>
              <a:rPr lang="en-US" altLang="en-US" dirty="0"/>
              <a:t>Hierarchical Triangular Mesh</a:t>
            </a:r>
          </a:p>
        </p:txBody>
      </p:sp>
      <p:sp>
        <p:nvSpPr>
          <p:cNvPr id="148483" name="Rectangle 1027"/>
          <p:cNvSpPr>
            <a:spLocks noGrp="1" noChangeArrowheads="1"/>
          </p:cNvSpPr>
          <p:nvPr>
            <p:ph type="body" idx="1"/>
          </p:nvPr>
        </p:nvSpPr>
        <p:spPr/>
        <p:txBody>
          <a:bodyPr/>
          <a:lstStyle/>
          <a:p>
            <a:r>
              <a:rPr lang="en-US" altLang="en-US" dirty="0"/>
              <a:t>Cover the sky with hierarchical pixels</a:t>
            </a:r>
          </a:p>
          <a:p>
            <a:r>
              <a:rPr lang="en-US" altLang="en-US" dirty="0"/>
              <a:t>COBE – start with a cube</a:t>
            </a:r>
          </a:p>
          <a:p>
            <a:r>
              <a:rPr lang="en-US" altLang="en-US" dirty="0"/>
              <a:t>Hierarchical Triangular Mesh (HTM) uses </a:t>
            </a:r>
            <a:r>
              <a:rPr lang="en-US" altLang="en-US" dirty="0" err="1"/>
              <a:t>trixels</a:t>
            </a:r>
            <a:endParaRPr lang="en-US" altLang="en-US" dirty="0"/>
          </a:p>
          <a:p>
            <a:pPr lvl="1"/>
            <a:r>
              <a:rPr lang="en-US" altLang="en-US" dirty="0" err="1"/>
              <a:t>Samet</a:t>
            </a:r>
            <a:endParaRPr lang="en-US" altLang="en-US" dirty="0"/>
          </a:p>
          <a:p>
            <a:r>
              <a:rPr lang="en-US" altLang="en-US" dirty="0"/>
              <a:t>Start with an octahedron, and</a:t>
            </a:r>
            <a:br>
              <a:rPr lang="en-US" altLang="en-US" dirty="0"/>
            </a:br>
            <a:r>
              <a:rPr lang="en-US" altLang="en-US" dirty="0"/>
              <a:t>split each triangle into 4 children,</a:t>
            </a:r>
            <a:br>
              <a:rPr lang="en-US" altLang="en-US" dirty="0"/>
            </a:br>
            <a:r>
              <a:rPr lang="en-US" altLang="en-US" dirty="0"/>
              <a:t>down to 20 levels deep</a:t>
            </a:r>
          </a:p>
          <a:p>
            <a:r>
              <a:rPr lang="en-US" altLang="en-US" dirty="0"/>
              <a:t>Smallest triangles are 0.3”</a:t>
            </a:r>
          </a:p>
          <a:p>
            <a:r>
              <a:rPr lang="en-US" altLang="en-US" dirty="0"/>
              <a:t>Each </a:t>
            </a:r>
            <a:r>
              <a:rPr lang="en-US" altLang="en-US" dirty="0" err="1"/>
              <a:t>trixel</a:t>
            </a:r>
            <a:r>
              <a:rPr lang="en-US" altLang="en-US" dirty="0"/>
              <a:t> has a unique </a:t>
            </a:r>
            <a:r>
              <a:rPr lang="en-US" altLang="en-US" dirty="0" err="1"/>
              <a:t>htmID</a:t>
            </a:r>
            <a:endParaRPr lang="en-US" altLang="en-US" dirty="0"/>
          </a:p>
          <a:p>
            <a:endParaRPr lang="en-US" altLang="en-US" dirty="0"/>
          </a:p>
        </p:txBody>
      </p:sp>
      <p:grpSp>
        <p:nvGrpSpPr>
          <p:cNvPr id="148561" name="Group 1105"/>
          <p:cNvGrpSpPr>
            <a:grpSpLocks/>
          </p:cNvGrpSpPr>
          <p:nvPr/>
        </p:nvGrpSpPr>
        <p:grpSpPr bwMode="auto">
          <a:xfrm>
            <a:off x="76200" y="5181600"/>
            <a:ext cx="9144000" cy="1905000"/>
            <a:chOff x="0" y="3192"/>
            <a:chExt cx="5760" cy="1200"/>
          </a:xfrm>
        </p:grpSpPr>
        <p:pic>
          <p:nvPicPr>
            <p:cNvPr id="148485" name="Picture 1029" descr="l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 y="3192"/>
              <a:ext cx="120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6" name="Picture 1030" descr="l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92"/>
              <a:ext cx="1200" cy="1200"/>
            </a:xfrm>
            <a:prstGeom prst="rect">
              <a:avLst/>
            </a:prstGeom>
            <a:noFill/>
            <a:extLst>
              <a:ext uri="{909E8E84-426E-40DD-AFC4-6F175D3DCCD1}">
                <a14:hiddenFill xmlns:a14="http://schemas.microsoft.com/office/drawing/2010/main">
                  <a:solidFill>
                    <a:srgbClr val="FFFFFF"/>
                  </a:solidFill>
                </a14:hiddenFill>
              </a:ext>
            </a:extLst>
          </p:spPr>
        </p:pic>
        <p:pic>
          <p:nvPicPr>
            <p:cNvPr id="148487" name="Picture 1031" descr="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3192"/>
              <a:ext cx="1200" cy="1200"/>
            </a:xfrm>
            <a:prstGeom prst="rect">
              <a:avLst/>
            </a:prstGeom>
            <a:noFill/>
            <a:extLst>
              <a:ext uri="{909E8E84-426E-40DD-AFC4-6F175D3DCCD1}">
                <a14:hiddenFill xmlns:a14="http://schemas.microsoft.com/office/drawing/2010/main">
                  <a:solidFill>
                    <a:srgbClr val="FFFFFF"/>
                  </a:solidFill>
                </a14:hiddenFill>
              </a:ext>
            </a:extLst>
          </p:spPr>
        </p:pic>
        <p:pic>
          <p:nvPicPr>
            <p:cNvPr id="148488" name="Picture 1032" descr="l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3192"/>
              <a:ext cx="1200" cy="1200"/>
            </a:xfrm>
            <a:prstGeom prst="rect">
              <a:avLst/>
            </a:prstGeom>
            <a:noFill/>
            <a:extLst>
              <a:ext uri="{909E8E84-426E-40DD-AFC4-6F175D3DCCD1}">
                <a14:hiddenFill xmlns:a14="http://schemas.microsoft.com/office/drawing/2010/main">
                  <a:solidFill>
                    <a:srgbClr val="FFFFFF"/>
                  </a:solidFill>
                </a14:hiddenFill>
              </a:ext>
            </a:extLst>
          </p:spPr>
        </p:pic>
        <p:pic>
          <p:nvPicPr>
            <p:cNvPr id="148489" name="Picture 1033" descr="l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 y="3192"/>
              <a:ext cx="1200" cy="1200"/>
            </a:xfrm>
            <a:prstGeom prst="rect">
              <a:avLst/>
            </a:prstGeom>
            <a:noFill/>
            <a:extLst>
              <a:ext uri="{909E8E84-426E-40DD-AFC4-6F175D3DCCD1}">
                <a14:hiddenFill xmlns:a14="http://schemas.microsoft.com/office/drawing/2010/main">
                  <a:solidFill>
                    <a:srgbClr val="FFFFFF"/>
                  </a:solidFill>
                </a14:hiddenFill>
              </a:ext>
            </a:extLst>
          </p:spPr>
        </p:pic>
        <p:pic>
          <p:nvPicPr>
            <p:cNvPr id="148490" name="Picture 1034" descr="l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0" y="3192"/>
              <a:ext cx="1200" cy="1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8491" name="Group 1035"/>
          <p:cNvGrpSpPr>
            <a:grpSpLocks/>
          </p:cNvGrpSpPr>
          <p:nvPr/>
        </p:nvGrpSpPr>
        <p:grpSpPr bwMode="auto">
          <a:xfrm>
            <a:off x="5715000" y="3429000"/>
            <a:ext cx="2997200" cy="1627188"/>
            <a:chOff x="3855" y="2358"/>
            <a:chExt cx="1888" cy="1025"/>
          </a:xfrm>
        </p:grpSpPr>
        <p:grpSp>
          <p:nvGrpSpPr>
            <p:cNvPr id="148492" name="Group 1036"/>
            <p:cNvGrpSpPr>
              <a:grpSpLocks/>
            </p:cNvGrpSpPr>
            <p:nvPr/>
          </p:nvGrpSpPr>
          <p:grpSpPr bwMode="auto">
            <a:xfrm>
              <a:off x="4957" y="2366"/>
              <a:ext cx="776" cy="648"/>
              <a:chOff x="4957" y="2366"/>
              <a:chExt cx="776" cy="648"/>
            </a:xfrm>
          </p:grpSpPr>
          <p:grpSp>
            <p:nvGrpSpPr>
              <p:cNvPr id="148493" name="Group 1037"/>
              <p:cNvGrpSpPr>
                <a:grpSpLocks/>
              </p:cNvGrpSpPr>
              <p:nvPr/>
            </p:nvGrpSpPr>
            <p:grpSpPr bwMode="auto">
              <a:xfrm>
                <a:off x="4957" y="2366"/>
                <a:ext cx="776" cy="648"/>
                <a:chOff x="4957" y="2366"/>
                <a:chExt cx="776" cy="648"/>
              </a:xfrm>
            </p:grpSpPr>
            <p:sp>
              <p:nvSpPr>
                <p:cNvPr id="148494" name="Freeform 1038"/>
                <p:cNvSpPr>
                  <a:spLocks/>
                </p:cNvSpPr>
                <p:nvPr/>
              </p:nvSpPr>
              <p:spPr bwMode="auto">
                <a:xfrm>
                  <a:off x="4957" y="2366"/>
                  <a:ext cx="776" cy="648"/>
                </a:xfrm>
                <a:custGeom>
                  <a:avLst/>
                  <a:gdLst>
                    <a:gd name="T0" fmla="*/ 388 w 776"/>
                    <a:gd name="T1" fmla="*/ 0 h 648"/>
                    <a:gd name="T2" fmla="*/ 0 w 776"/>
                    <a:gd name="T3" fmla="*/ 648 h 648"/>
                    <a:gd name="T4" fmla="*/ 776 w 776"/>
                    <a:gd name="T5" fmla="*/ 648 h 648"/>
                    <a:gd name="T6" fmla="*/ 388 w 776"/>
                    <a:gd name="T7" fmla="*/ 0 h 648"/>
                  </a:gdLst>
                  <a:ahLst/>
                  <a:cxnLst>
                    <a:cxn ang="0">
                      <a:pos x="T0" y="T1"/>
                    </a:cxn>
                    <a:cxn ang="0">
                      <a:pos x="T2" y="T3"/>
                    </a:cxn>
                    <a:cxn ang="0">
                      <a:pos x="T4" y="T5"/>
                    </a:cxn>
                    <a:cxn ang="0">
                      <a:pos x="T6" y="T7"/>
                    </a:cxn>
                  </a:cxnLst>
                  <a:rect l="0" t="0" r="r" b="b"/>
                  <a:pathLst>
                    <a:path w="776" h="648">
                      <a:moveTo>
                        <a:pt x="388" y="0"/>
                      </a:moveTo>
                      <a:lnTo>
                        <a:pt x="0" y="648"/>
                      </a:lnTo>
                      <a:lnTo>
                        <a:pt x="776" y="648"/>
                      </a:lnTo>
                      <a:lnTo>
                        <a:pt x="388"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95" name="Freeform 1039"/>
                <p:cNvSpPr>
                  <a:spLocks/>
                </p:cNvSpPr>
                <p:nvPr/>
              </p:nvSpPr>
              <p:spPr bwMode="auto">
                <a:xfrm>
                  <a:off x="4957" y="2366"/>
                  <a:ext cx="776" cy="648"/>
                </a:xfrm>
                <a:custGeom>
                  <a:avLst/>
                  <a:gdLst>
                    <a:gd name="T0" fmla="*/ 388 w 776"/>
                    <a:gd name="T1" fmla="*/ 0 h 648"/>
                    <a:gd name="T2" fmla="*/ 0 w 776"/>
                    <a:gd name="T3" fmla="*/ 648 h 648"/>
                    <a:gd name="T4" fmla="*/ 776 w 776"/>
                    <a:gd name="T5" fmla="*/ 648 h 648"/>
                    <a:gd name="T6" fmla="*/ 388 w 776"/>
                    <a:gd name="T7" fmla="*/ 0 h 648"/>
                  </a:gdLst>
                  <a:ahLst/>
                  <a:cxnLst>
                    <a:cxn ang="0">
                      <a:pos x="T0" y="T1"/>
                    </a:cxn>
                    <a:cxn ang="0">
                      <a:pos x="T2" y="T3"/>
                    </a:cxn>
                    <a:cxn ang="0">
                      <a:pos x="T4" y="T5"/>
                    </a:cxn>
                    <a:cxn ang="0">
                      <a:pos x="T6" y="T7"/>
                    </a:cxn>
                  </a:cxnLst>
                  <a:rect l="0" t="0" r="r" b="b"/>
                  <a:pathLst>
                    <a:path w="776" h="648">
                      <a:moveTo>
                        <a:pt x="388" y="0"/>
                      </a:moveTo>
                      <a:lnTo>
                        <a:pt x="0" y="648"/>
                      </a:lnTo>
                      <a:lnTo>
                        <a:pt x="776" y="648"/>
                      </a:lnTo>
                      <a:lnTo>
                        <a:pt x="388" y="0"/>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8496" name="Group 1040"/>
              <p:cNvGrpSpPr>
                <a:grpSpLocks/>
              </p:cNvGrpSpPr>
              <p:nvPr/>
            </p:nvGrpSpPr>
            <p:grpSpPr bwMode="auto">
              <a:xfrm>
                <a:off x="5138" y="2712"/>
                <a:ext cx="414" cy="302"/>
                <a:chOff x="5138" y="2712"/>
                <a:chExt cx="414" cy="302"/>
              </a:xfrm>
            </p:grpSpPr>
            <p:sp>
              <p:nvSpPr>
                <p:cNvPr id="148497" name="Freeform 1041"/>
                <p:cNvSpPr>
                  <a:spLocks/>
                </p:cNvSpPr>
                <p:nvPr/>
              </p:nvSpPr>
              <p:spPr bwMode="auto">
                <a:xfrm>
                  <a:off x="5138" y="2712"/>
                  <a:ext cx="414" cy="302"/>
                </a:xfrm>
                <a:custGeom>
                  <a:avLst/>
                  <a:gdLst>
                    <a:gd name="T0" fmla="*/ 207 w 414"/>
                    <a:gd name="T1" fmla="*/ 302 h 302"/>
                    <a:gd name="T2" fmla="*/ 0 w 414"/>
                    <a:gd name="T3" fmla="*/ 0 h 302"/>
                    <a:gd name="T4" fmla="*/ 414 w 414"/>
                    <a:gd name="T5" fmla="*/ 0 h 302"/>
                    <a:gd name="T6" fmla="*/ 207 w 414"/>
                    <a:gd name="T7" fmla="*/ 302 h 302"/>
                  </a:gdLst>
                  <a:ahLst/>
                  <a:cxnLst>
                    <a:cxn ang="0">
                      <a:pos x="T0" y="T1"/>
                    </a:cxn>
                    <a:cxn ang="0">
                      <a:pos x="T2" y="T3"/>
                    </a:cxn>
                    <a:cxn ang="0">
                      <a:pos x="T4" y="T5"/>
                    </a:cxn>
                    <a:cxn ang="0">
                      <a:pos x="T6" y="T7"/>
                    </a:cxn>
                  </a:cxnLst>
                  <a:rect l="0" t="0" r="r" b="b"/>
                  <a:pathLst>
                    <a:path w="414" h="302">
                      <a:moveTo>
                        <a:pt x="207" y="302"/>
                      </a:moveTo>
                      <a:lnTo>
                        <a:pt x="0" y="0"/>
                      </a:lnTo>
                      <a:lnTo>
                        <a:pt x="414" y="0"/>
                      </a:lnTo>
                      <a:lnTo>
                        <a:pt x="207" y="302"/>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98" name="Freeform 1042"/>
                <p:cNvSpPr>
                  <a:spLocks/>
                </p:cNvSpPr>
                <p:nvPr/>
              </p:nvSpPr>
              <p:spPr bwMode="auto">
                <a:xfrm>
                  <a:off x="5138" y="2712"/>
                  <a:ext cx="414" cy="302"/>
                </a:xfrm>
                <a:custGeom>
                  <a:avLst/>
                  <a:gdLst>
                    <a:gd name="T0" fmla="*/ 207 w 414"/>
                    <a:gd name="T1" fmla="*/ 302 h 302"/>
                    <a:gd name="T2" fmla="*/ 0 w 414"/>
                    <a:gd name="T3" fmla="*/ 0 h 302"/>
                    <a:gd name="T4" fmla="*/ 414 w 414"/>
                    <a:gd name="T5" fmla="*/ 0 h 302"/>
                    <a:gd name="T6" fmla="*/ 207 w 414"/>
                    <a:gd name="T7" fmla="*/ 302 h 302"/>
                  </a:gdLst>
                  <a:ahLst/>
                  <a:cxnLst>
                    <a:cxn ang="0">
                      <a:pos x="T0" y="T1"/>
                    </a:cxn>
                    <a:cxn ang="0">
                      <a:pos x="T2" y="T3"/>
                    </a:cxn>
                    <a:cxn ang="0">
                      <a:pos x="T4" y="T5"/>
                    </a:cxn>
                    <a:cxn ang="0">
                      <a:pos x="T6" y="T7"/>
                    </a:cxn>
                  </a:cxnLst>
                  <a:rect l="0" t="0" r="r" b="b"/>
                  <a:pathLst>
                    <a:path w="414" h="302">
                      <a:moveTo>
                        <a:pt x="207" y="302"/>
                      </a:moveTo>
                      <a:lnTo>
                        <a:pt x="0" y="0"/>
                      </a:lnTo>
                      <a:lnTo>
                        <a:pt x="414" y="0"/>
                      </a:lnTo>
                      <a:lnTo>
                        <a:pt x="207" y="302"/>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48499" name="Group 1043"/>
            <p:cNvGrpSpPr>
              <a:grpSpLocks/>
            </p:cNvGrpSpPr>
            <p:nvPr/>
          </p:nvGrpSpPr>
          <p:grpSpPr bwMode="auto">
            <a:xfrm>
              <a:off x="3863" y="2366"/>
              <a:ext cx="1130" cy="1008"/>
              <a:chOff x="3863" y="2366"/>
              <a:chExt cx="1130" cy="1008"/>
            </a:xfrm>
          </p:grpSpPr>
          <p:grpSp>
            <p:nvGrpSpPr>
              <p:cNvPr id="148500" name="Group 1044"/>
              <p:cNvGrpSpPr>
                <a:grpSpLocks/>
              </p:cNvGrpSpPr>
              <p:nvPr/>
            </p:nvGrpSpPr>
            <p:grpSpPr bwMode="auto">
              <a:xfrm>
                <a:off x="3863" y="2366"/>
                <a:ext cx="1130" cy="1008"/>
                <a:chOff x="3863" y="2366"/>
                <a:chExt cx="1130" cy="1008"/>
              </a:xfrm>
            </p:grpSpPr>
            <p:sp>
              <p:nvSpPr>
                <p:cNvPr id="148501" name="Freeform 1045"/>
                <p:cNvSpPr>
                  <a:spLocks/>
                </p:cNvSpPr>
                <p:nvPr/>
              </p:nvSpPr>
              <p:spPr bwMode="auto">
                <a:xfrm>
                  <a:off x="3863" y="2366"/>
                  <a:ext cx="1130" cy="1008"/>
                </a:xfrm>
                <a:custGeom>
                  <a:avLst/>
                  <a:gdLst>
                    <a:gd name="T0" fmla="*/ 565 w 1130"/>
                    <a:gd name="T1" fmla="*/ 0 h 1008"/>
                    <a:gd name="T2" fmla="*/ 0 w 1130"/>
                    <a:gd name="T3" fmla="*/ 1008 h 1008"/>
                    <a:gd name="T4" fmla="*/ 1130 w 1130"/>
                    <a:gd name="T5" fmla="*/ 1008 h 1008"/>
                    <a:gd name="T6" fmla="*/ 565 w 1130"/>
                    <a:gd name="T7" fmla="*/ 0 h 1008"/>
                  </a:gdLst>
                  <a:ahLst/>
                  <a:cxnLst>
                    <a:cxn ang="0">
                      <a:pos x="T0" y="T1"/>
                    </a:cxn>
                    <a:cxn ang="0">
                      <a:pos x="T2" y="T3"/>
                    </a:cxn>
                    <a:cxn ang="0">
                      <a:pos x="T4" y="T5"/>
                    </a:cxn>
                    <a:cxn ang="0">
                      <a:pos x="T6" y="T7"/>
                    </a:cxn>
                  </a:cxnLst>
                  <a:rect l="0" t="0" r="r" b="b"/>
                  <a:pathLst>
                    <a:path w="1130" h="1008">
                      <a:moveTo>
                        <a:pt x="565" y="0"/>
                      </a:moveTo>
                      <a:lnTo>
                        <a:pt x="0" y="1008"/>
                      </a:lnTo>
                      <a:lnTo>
                        <a:pt x="1130" y="1008"/>
                      </a:lnTo>
                      <a:lnTo>
                        <a:pt x="565"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02" name="Freeform 1046"/>
                <p:cNvSpPr>
                  <a:spLocks/>
                </p:cNvSpPr>
                <p:nvPr/>
              </p:nvSpPr>
              <p:spPr bwMode="auto">
                <a:xfrm>
                  <a:off x="3863" y="2366"/>
                  <a:ext cx="1130" cy="1008"/>
                </a:xfrm>
                <a:custGeom>
                  <a:avLst/>
                  <a:gdLst>
                    <a:gd name="T0" fmla="*/ 565 w 1130"/>
                    <a:gd name="T1" fmla="*/ 0 h 1008"/>
                    <a:gd name="T2" fmla="*/ 0 w 1130"/>
                    <a:gd name="T3" fmla="*/ 1008 h 1008"/>
                    <a:gd name="T4" fmla="*/ 1130 w 1130"/>
                    <a:gd name="T5" fmla="*/ 1008 h 1008"/>
                    <a:gd name="T6" fmla="*/ 565 w 1130"/>
                    <a:gd name="T7" fmla="*/ 0 h 1008"/>
                  </a:gdLst>
                  <a:ahLst/>
                  <a:cxnLst>
                    <a:cxn ang="0">
                      <a:pos x="T0" y="T1"/>
                    </a:cxn>
                    <a:cxn ang="0">
                      <a:pos x="T2" y="T3"/>
                    </a:cxn>
                    <a:cxn ang="0">
                      <a:pos x="T4" y="T5"/>
                    </a:cxn>
                    <a:cxn ang="0">
                      <a:pos x="T6" y="T7"/>
                    </a:cxn>
                  </a:cxnLst>
                  <a:rect l="0" t="0" r="r" b="b"/>
                  <a:pathLst>
                    <a:path w="1130" h="1008">
                      <a:moveTo>
                        <a:pt x="565" y="0"/>
                      </a:moveTo>
                      <a:lnTo>
                        <a:pt x="0" y="1008"/>
                      </a:lnTo>
                      <a:lnTo>
                        <a:pt x="1130" y="1008"/>
                      </a:lnTo>
                      <a:lnTo>
                        <a:pt x="565" y="0"/>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8503" name="Group 1047"/>
              <p:cNvGrpSpPr>
                <a:grpSpLocks/>
              </p:cNvGrpSpPr>
              <p:nvPr/>
            </p:nvGrpSpPr>
            <p:grpSpPr bwMode="auto">
              <a:xfrm>
                <a:off x="4128" y="2906"/>
                <a:ext cx="600" cy="468"/>
                <a:chOff x="4128" y="2906"/>
                <a:chExt cx="600" cy="468"/>
              </a:xfrm>
            </p:grpSpPr>
            <p:sp>
              <p:nvSpPr>
                <p:cNvPr id="148504" name="Freeform 1048"/>
                <p:cNvSpPr>
                  <a:spLocks/>
                </p:cNvSpPr>
                <p:nvPr/>
              </p:nvSpPr>
              <p:spPr bwMode="auto">
                <a:xfrm>
                  <a:off x="4128" y="2906"/>
                  <a:ext cx="600" cy="468"/>
                </a:xfrm>
                <a:custGeom>
                  <a:avLst/>
                  <a:gdLst>
                    <a:gd name="T0" fmla="*/ 300 w 600"/>
                    <a:gd name="T1" fmla="*/ 468 h 468"/>
                    <a:gd name="T2" fmla="*/ 0 w 600"/>
                    <a:gd name="T3" fmla="*/ 0 h 468"/>
                    <a:gd name="T4" fmla="*/ 600 w 600"/>
                    <a:gd name="T5" fmla="*/ 0 h 468"/>
                    <a:gd name="T6" fmla="*/ 300 w 600"/>
                    <a:gd name="T7" fmla="*/ 468 h 468"/>
                  </a:gdLst>
                  <a:ahLst/>
                  <a:cxnLst>
                    <a:cxn ang="0">
                      <a:pos x="T0" y="T1"/>
                    </a:cxn>
                    <a:cxn ang="0">
                      <a:pos x="T2" y="T3"/>
                    </a:cxn>
                    <a:cxn ang="0">
                      <a:pos x="T4" y="T5"/>
                    </a:cxn>
                    <a:cxn ang="0">
                      <a:pos x="T6" y="T7"/>
                    </a:cxn>
                  </a:cxnLst>
                  <a:rect l="0" t="0" r="r" b="b"/>
                  <a:pathLst>
                    <a:path w="600" h="468">
                      <a:moveTo>
                        <a:pt x="300" y="468"/>
                      </a:moveTo>
                      <a:lnTo>
                        <a:pt x="0" y="0"/>
                      </a:lnTo>
                      <a:lnTo>
                        <a:pt x="600" y="0"/>
                      </a:lnTo>
                      <a:lnTo>
                        <a:pt x="300" y="468"/>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05" name="Freeform 1049"/>
                <p:cNvSpPr>
                  <a:spLocks/>
                </p:cNvSpPr>
                <p:nvPr/>
              </p:nvSpPr>
              <p:spPr bwMode="auto">
                <a:xfrm>
                  <a:off x="4128" y="2906"/>
                  <a:ext cx="600" cy="468"/>
                </a:xfrm>
                <a:custGeom>
                  <a:avLst/>
                  <a:gdLst>
                    <a:gd name="T0" fmla="*/ 300 w 600"/>
                    <a:gd name="T1" fmla="*/ 468 h 468"/>
                    <a:gd name="T2" fmla="*/ 0 w 600"/>
                    <a:gd name="T3" fmla="*/ 0 h 468"/>
                    <a:gd name="T4" fmla="*/ 600 w 600"/>
                    <a:gd name="T5" fmla="*/ 0 h 468"/>
                    <a:gd name="T6" fmla="*/ 300 w 600"/>
                    <a:gd name="T7" fmla="*/ 468 h 468"/>
                  </a:gdLst>
                  <a:ahLst/>
                  <a:cxnLst>
                    <a:cxn ang="0">
                      <a:pos x="T0" y="T1"/>
                    </a:cxn>
                    <a:cxn ang="0">
                      <a:pos x="T2" y="T3"/>
                    </a:cxn>
                    <a:cxn ang="0">
                      <a:pos x="T4" y="T5"/>
                    </a:cxn>
                    <a:cxn ang="0">
                      <a:pos x="T6" y="T7"/>
                    </a:cxn>
                  </a:cxnLst>
                  <a:rect l="0" t="0" r="r" b="b"/>
                  <a:pathLst>
                    <a:path w="600" h="468">
                      <a:moveTo>
                        <a:pt x="300" y="468"/>
                      </a:moveTo>
                      <a:lnTo>
                        <a:pt x="0" y="0"/>
                      </a:lnTo>
                      <a:lnTo>
                        <a:pt x="600" y="0"/>
                      </a:lnTo>
                      <a:lnTo>
                        <a:pt x="300" y="468"/>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48506" name="Group 1050"/>
            <p:cNvGrpSpPr>
              <a:grpSpLocks/>
            </p:cNvGrpSpPr>
            <p:nvPr/>
          </p:nvGrpSpPr>
          <p:grpSpPr bwMode="auto">
            <a:xfrm>
              <a:off x="4078" y="2635"/>
              <a:ext cx="755" cy="674"/>
              <a:chOff x="4078" y="2635"/>
              <a:chExt cx="755" cy="674"/>
            </a:xfrm>
          </p:grpSpPr>
          <p:sp>
            <p:nvSpPr>
              <p:cNvPr id="148507" name="Rectangle 1051"/>
              <p:cNvSpPr>
                <a:spLocks noChangeArrowheads="1"/>
              </p:cNvSpPr>
              <p:nvPr/>
            </p:nvSpPr>
            <p:spPr bwMode="auto">
              <a:xfrm>
                <a:off x="4078" y="3175"/>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a:solidFill>
                      <a:srgbClr val="000000"/>
                    </a:solidFill>
                    <a:latin typeface="Arial" panose="020B0604020202020204" pitchFamily="34" charset="0"/>
                  </a:rPr>
                  <a:t>2,2</a:t>
                </a:r>
                <a:endParaRPr lang="en-US" altLang="en-US"/>
              </a:p>
            </p:txBody>
          </p:sp>
          <p:sp>
            <p:nvSpPr>
              <p:cNvPr id="148508" name="Rectangle 1052"/>
              <p:cNvSpPr>
                <a:spLocks noChangeArrowheads="1"/>
              </p:cNvSpPr>
              <p:nvPr/>
            </p:nvSpPr>
            <p:spPr bwMode="auto">
              <a:xfrm>
                <a:off x="4396" y="2959"/>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a:solidFill>
                      <a:srgbClr val="000000"/>
                    </a:solidFill>
                    <a:latin typeface="Arial" panose="020B0604020202020204" pitchFamily="34" charset="0"/>
                  </a:rPr>
                  <a:t>2,1</a:t>
                </a:r>
                <a:endParaRPr lang="en-US" altLang="en-US"/>
              </a:p>
            </p:txBody>
          </p:sp>
          <p:sp>
            <p:nvSpPr>
              <p:cNvPr id="148509" name="Rectangle 1053"/>
              <p:cNvSpPr>
                <a:spLocks noChangeArrowheads="1"/>
              </p:cNvSpPr>
              <p:nvPr/>
            </p:nvSpPr>
            <p:spPr bwMode="auto">
              <a:xfrm>
                <a:off x="4375" y="2635"/>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a:solidFill>
                      <a:srgbClr val="000000"/>
                    </a:solidFill>
                    <a:latin typeface="Arial" panose="020B0604020202020204" pitchFamily="34" charset="0"/>
                  </a:rPr>
                  <a:t>2,0</a:t>
                </a:r>
                <a:endParaRPr lang="en-US" altLang="en-US"/>
              </a:p>
            </p:txBody>
          </p:sp>
          <p:sp>
            <p:nvSpPr>
              <p:cNvPr id="148510" name="Rectangle 1054"/>
              <p:cNvSpPr>
                <a:spLocks noChangeArrowheads="1"/>
              </p:cNvSpPr>
              <p:nvPr/>
            </p:nvSpPr>
            <p:spPr bwMode="auto">
              <a:xfrm>
                <a:off x="4678" y="3175"/>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a:solidFill>
                      <a:srgbClr val="000000"/>
                    </a:solidFill>
                    <a:latin typeface="Arial" panose="020B0604020202020204" pitchFamily="34" charset="0"/>
                  </a:rPr>
                  <a:t>2,3</a:t>
                </a:r>
                <a:endParaRPr lang="en-US" altLang="en-US"/>
              </a:p>
            </p:txBody>
          </p:sp>
        </p:grpSp>
        <p:sp>
          <p:nvSpPr>
            <p:cNvPr id="148511" name="Freeform 1055"/>
            <p:cNvSpPr>
              <a:spLocks noEditPoints="1"/>
            </p:cNvSpPr>
            <p:nvPr/>
          </p:nvSpPr>
          <p:spPr bwMode="auto">
            <a:xfrm>
              <a:off x="4741" y="2371"/>
              <a:ext cx="598" cy="540"/>
            </a:xfrm>
            <a:custGeom>
              <a:avLst/>
              <a:gdLst>
                <a:gd name="T0" fmla="*/ 45 w 3328"/>
                <a:gd name="T1" fmla="*/ 2991 h 3000"/>
                <a:gd name="T2" fmla="*/ 120 w 3328"/>
                <a:gd name="T3" fmla="*/ 2888 h 3000"/>
                <a:gd name="T4" fmla="*/ 159 w 3328"/>
                <a:gd name="T5" fmla="*/ 2820 h 3000"/>
                <a:gd name="T6" fmla="*/ 158 w 3328"/>
                <a:gd name="T7" fmla="*/ 2856 h 3000"/>
                <a:gd name="T8" fmla="*/ 268 w 3328"/>
                <a:gd name="T9" fmla="*/ 2790 h 3000"/>
                <a:gd name="T10" fmla="*/ 308 w 3328"/>
                <a:gd name="T11" fmla="*/ 2687 h 3000"/>
                <a:gd name="T12" fmla="*/ 308 w 3328"/>
                <a:gd name="T13" fmla="*/ 2687 h 3000"/>
                <a:gd name="T14" fmla="*/ 417 w 3328"/>
                <a:gd name="T15" fmla="*/ 2656 h 3000"/>
                <a:gd name="T16" fmla="*/ 492 w 3328"/>
                <a:gd name="T17" fmla="*/ 2554 h 3000"/>
                <a:gd name="T18" fmla="*/ 531 w 3328"/>
                <a:gd name="T19" fmla="*/ 2486 h 3000"/>
                <a:gd name="T20" fmla="*/ 530 w 3328"/>
                <a:gd name="T21" fmla="*/ 2521 h 3000"/>
                <a:gd name="T22" fmla="*/ 640 w 3328"/>
                <a:gd name="T23" fmla="*/ 2455 h 3000"/>
                <a:gd name="T24" fmla="*/ 680 w 3328"/>
                <a:gd name="T25" fmla="*/ 2352 h 3000"/>
                <a:gd name="T26" fmla="*/ 680 w 3328"/>
                <a:gd name="T27" fmla="*/ 2352 h 3000"/>
                <a:gd name="T28" fmla="*/ 789 w 3328"/>
                <a:gd name="T29" fmla="*/ 2321 h 3000"/>
                <a:gd name="T30" fmla="*/ 864 w 3328"/>
                <a:gd name="T31" fmla="*/ 2219 h 3000"/>
                <a:gd name="T32" fmla="*/ 903 w 3328"/>
                <a:gd name="T33" fmla="*/ 2151 h 3000"/>
                <a:gd name="T34" fmla="*/ 902 w 3328"/>
                <a:gd name="T35" fmla="*/ 2186 h 3000"/>
                <a:gd name="T36" fmla="*/ 1012 w 3328"/>
                <a:gd name="T37" fmla="*/ 2120 h 3000"/>
                <a:gd name="T38" fmla="*/ 1052 w 3328"/>
                <a:gd name="T39" fmla="*/ 2017 h 3000"/>
                <a:gd name="T40" fmla="*/ 1052 w 3328"/>
                <a:gd name="T41" fmla="*/ 2017 h 3000"/>
                <a:gd name="T42" fmla="*/ 1160 w 3328"/>
                <a:gd name="T43" fmla="*/ 1987 h 3000"/>
                <a:gd name="T44" fmla="*/ 1236 w 3328"/>
                <a:gd name="T45" fmla="*/ 1884 h 3000"/>
                <a:gd name="T46" fmla="*/ 1275 w 3328"/>
                <a:gd name="T47" fmla="*/ 1816 h 3000"/>
                <a:gd name="T48" fmla="*/ 1274 w 3328"/>
                <a:gd name="T49" fmla="*/ 1852 h 3000"/>
                <a:gd name="T50" fmla="*/ 1384 w 3328"/>
                <a:gd name="T51" fmla="*/ 1786 h 3000"/>
                <a:gd name="T52" fmla="*/ 1424 w 3328"/>
                <a:gd name="T53" fmla="*/ 1683 h 3000"/>
                <a:gd name="T54" fmla="*/ 1424 w 3328"/>
                <a:gd name="T55" fmla="*/ 1683 h 3000"/>
                <a:gd name="T56" fmla="*/ 1532 w 3328"/>
                <a:gd name="T57" fmla="*/ 1652 h 3000"/>
                <a:gd name="T58" fmla="*/ 1608 w 3328"/>
                <a:gd name="T59" fmla="*/ 1550 h 3000"/>
                <a:gd name="T60" fmla="*/ 1647 w 3328"/>
                <a:gd name="T61" fmla="*/ 1482 h 3000"/>
                <a:gd name="T62" fmla="*/ 1646 w 3328"/>
                <a:gd name="T63" fmla="*/ 1517 h 3000"/>
                <a:gd name="T64" fmla="*/ 1755 w 3328"/>
                <a:gd name="T65" fmla="*/ 1451 h 3000"/>
                <a:gd name="T66" fmla="*/ 1795 w 3328"/>
                <a:gd name="T67" fmla="*/ 1348 h 3000"/>
                <a:gd name="T68" fmla="*/ 1795 w 3328"/>
                <a:gd name="T69" fmla="*/ 1348 h 3000"/>
                <a:gd name="T70" fmla="*/ 1904 w 3328"/>
                <a:gd name="T71" fmla="*/ 1317 h 3000"/>
                <a:gd name="T72" fmla="*/ 1980 w 3328"/>
                <a:gd name="T73" fmla="*/ 1215 h 3000"/>
                <a:gd name="T74" fmla="*/ 2018 w 3328"/>
                <a:gd name="T75" fmla="*/ 1147 h 3000"/>
                <a:gd name="T76" fmla="*/ 2018 w 3328"/>
                <a:gd name="T77" fmla="*/ 1183 h 3000"/>
                <a:gd name="T78" fmla="*/ 2127 w 3328"/>
                <a:gd name="T79" fmla="*/ 1117 h 3000"/>
                <a:gd name="T80" fmla="*/ 2167 w 3328"/>
                <a:gd name="T81" fmla="*/ 1013 h 3000"/>
                <a:gd name="T82" fmla="*/ 2167 w 3328"/>
                <a:gd name="T83" fmla="*/ 1013 h 3000"/>
                <a:gd name="T84" fmla="*/ 2276 w 3328"/>
                <a:gd name="T85" fmla="*/ 983 h 3000"/>
                <a:gd name="T86" fmla="*/ 2351 w 3328"/>
                <a:gd name="T87" fmla="*/ 880 h 3000"/>
                <a:gd name="T88" fmla="*/ 2390 w 3328"/>
                <a:gd name="T89" fmla="*/ 813 h 3000"/>
                <a:gd name="T90" fmla="*/ 2389 w 3328"/>
                <a:gd name="T91" fmla="*/ 848 h 3000"/>
                <a:gd name="T92" fmla="*/ 2499 w 3328"/>
                <a:gd name="T93" fmla="*/ 782 h 3000"/>
                <a:gd name="T94" fmla="*/ 2539 w 3328"/>
                <a:gd name="T95" fmla="*/ 679 h 3000"/>
                <a:gd name="T96" fmla="*/ 2539 w 3328"/>
                <a:gd name="T97" fmla="*/ 679 h 3000"/>
                <a:gd name="T98" fmla="*/ 2648 w 3328"/>
                <a:gd name="T99" fmla="*/ 648 h 3000"/>
                <a:gd name="T100" fmla="*/ 2723 w 3328"/>
                <a:gd name="T101" fmla="*/ 546 h 3000"/>
                <a:gd name="T102" fmla="*/ 2762 w 3328"/>
                <a:gd name="T103" fmla="*/ 478 h 3000"/>
                <a:gd name="T104" fmla="*/ 2761 w 3328"/>
                <a:gd name="T105" fmla="*/ 513 h 3000"/>
                <a:gd name="T106" fmla="*/ 2871 w 3328"/>
                <a:gd name="T107" fmla="*/ 447 h 3000"/>
                <a:gd name="T108" fmla="*/ 2911 w 3328"/>
                <a:gd name="T109" fmla="*/ 344 h 3000"/>
                <a:gd name="T110" fmla="*/ 2911 w 3328"/>
                <a:gd name="T111" fmla="*/ 344 h 3000"/>
                <a:gd name="T112" fmla="*/ 3020 w 3328"/>
                <a:gd name="T113" fmla="*/ 313 h 3000"/>
                <a:gd name="T114" fmla="*/ 3095 w 3328"/>
                <a:gd name="T115" fmla="*/ 211 h 3000"/>
                <a:gd name="T116" fmla="*/ 3134 w 3328"/>
                <a:gd name="T117" fmla="*/ 143 h 3000"/>
                <a:gd name="T118" fmla="*/ 3133 w 3328"/>
                <a:gd name="T119" fmla="*/ 179 h 3000"/>
                <a:gd name="T120" fmla="*/ 3243 w 3328"/>
                <a:gd name="T121" fmla="*/ 113 h 3000"/>
                <a:gd name="T122" fmla="*/ 3283 w 3328"/>
                <a:gd name="T123" fmla="*/ 9 h 3000"/>
                <a:gd name="T124" fmla="*/ 3283 w 3328"/>
                <a:gd name="T125" fmla="*/ 9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28" h="3000">
                  <a:moveTo>
                    <a:pt x="11" y="2954"/>
                  </a:moveTo>
                  <a:lnTo>
                    <a:pt x="11" y="2954"/>
                  </a:lnTo>
                  <a:cubicBezTo>
                    <a:pt x="21" y="2945"/>
                    <a:pt x="36" y="2945"/>
                    <a:pt x="46" y="2955"/>
                  </a:cubicBezTo>
                  <a:cubicBezTo>
                    <a:pt x="55" y="2965"/>
                    <a:pt x="55" y="2981"/>
                    <a:pt x="45" y="2991"/>
                  </a:cubicBezTo>
                  <a:lnTo>
                    <a:pt x="45" y="2991"/>
                  </a:lnTo>
                  <a:cubicBezTo>
                    <a:pt x="35" y="3000"/>
                    <a:pt x="19" y="3000"/>
                    <a:pt x="10" y="2990"/>
                  </a:cubicBezTo>
                  <a:cubicBezTo>
                    <a:pt x="0" y="2980"/>
                    <a:pt x="1" y="2964"/>
                    <a:pt x="11" y="2954"/>
                  </a:cubicBezTo>
                  <a:close/>
                  <a:moveTo>
                    <a:pt x="85" y="2887"/>
                  </a:moveTo>
                  <a:lnTo>
                    <a:pt x="85" y="2887"/>
                  </a:lnTo>
                  <a:cubicBezTo>
                    <a:pt x="95" y="2878"/>
                    <a:pt x="111" y="2878"/>
                    <a:pt x="120" y="2888"/>
                  </a:cubicBezTo>
                  <a:cubicBezTo>
                    <a:pt x="130" y="2898"/>
                    <a:pt x="129" y="2914"/>
                    <a:pt x="119" y="2924"/>
                  </a:cubicBezTo>
                  <a:lnTo>
                    <a:pt x="119" y="2924"/>
                  </a:lnTo>
                  <a:cubicBezTo>
                    <a:pt x="109" y="2933"/>
                    <a:pt x="94" y="2933"/>
                    <a:pt x="84" y="2923"/>
                  </a:cubicBezTo>
                  <a:cubicBezTo>
                    <a:pt x="75" y="2913"/>
                    <a:pt x="75" y="2897"/>
                    <a:pt x="85" y="2887"/>
                  </a:cubicBezTo>
                  <a:close/>
                  <a:moveTo>
                    <a:pt x="159" y="2820"/>
                  </a:moveTo>
                  <a:lnTo>
                    <a:pt x="159" y="2820"/>
                  </a:lnTo>
                  <a:cubicBezTo>
                    <a:pt x="169" y="2811"/>
                    <a:pt x="185" y="2811"/>
                    <a:pt x="195" y="2821"/>
                  </a:cubicBezTo>
                  <a:cubicBezTo>
                    <a:pt x="204" y="2831"/>
                    <a:pt x="204" y="2847"/>
                    <a:pt x="194" y="2857"/>
                  </a:cubicBezTo>
                  <a:lnTo>
                    <a:pt x="194" y="2857"/>
                  </a:lnTo>
                  <a:cubicBezTo>
                    <a:pt x="184" y="2866"/>
                    <a:pt x="168" y="2866"/>
                    <a:pt x="158" y="2856"/>
                  </a:cubicBezTo>
                  <a:cubicBezTo>
                    <a:pt x="149" y="2846"/>
                    <a:pt x="149" y="2830"/>
                    <a:pt x="159" y="2820"/>
                  </a:cubicBezTo>
                  <a:close/>
                  <a:moveTo>
                    <a:pt x="234" y="2754"/>
                  </a:moveTo>
                  <a:lnTo>
                    <a:pt x="234" y="2753"/>
                  </a:lnTo>
                  <a:cubicBezTo>
                    <a:pt x="244" y="2744"/>
                    <a:pt x="260" y="2744"/>
                    <a:pt x="269" y="2754"/>
                  </a:cubicBezTo>
                  <a:cubicBezTo>
                    <a:pt x="279" y="2764"/>
                    <a:pt x="278" y="2780"/>
                    <a:pt x="268" y="2790"/>
                  </a:cubicBezTo>
                  <a:lnTo>
                    <a:pt x="268" y="2790"/>
                  </a:lnTo>
                  <a:cubicBezTo>
                    <a:pt x="258" y="2799"/>
                    <a:pt x="242" y="2799"/>
                    <a:pt x="233" y="2789"/>
                  </a:cubicBezTo>
                  <a:cubicBezTo>
                    <a:pt x="223" y="2779"/>
                    <a:pt x="224" y="2763"/>
                    <a:pt x="234" y="2754"/>
                  </a:cubicBezTo>
                  <a:close/>
                  <a:moveTo>
                    <a:pt x="308" y="2687"/>
                  </a:moveTo>
                  <a:lnTo>
                    <a:pt x="308" y="2687"/>
                  </a:lnTo>
                  <a:cubicBezTo>
                    <a:pt x="318" y="2677"/>
                    <a:pt x="334" y="2677"/>
                    <a:pt x="343" y="2688"/>
                  </a:cubicBezTo>
                  <a:cubicBezTo>
                    <a:pt x="353" y="2698"/>
                    <a:pt x="353" y="2713"/>
                    <a:pt x="342" y="2723"/>
                  </a:cubicBezTo>
                  <a:lnTo>
                    <a:pt x="342" y="2723"/>
                  </a:lnTo>
                  <a:cubicBezTo>
                    <a:pt x="332" y="2732"/>
                    <a:pt x="317" y="2732"/>
                    <a:pt x="307" y="2722"/>
                  </a:cubicBezTo>
                  <a:cubicBezTo>
                    <a:pt x="298" y="2712"/>
                    <a:pt x="298" y="2696"/>
                    <a:pt x="308" y="2687"/>
                  </a:cubicBezTo>
                  <a:close/>
                  <a:moveTo>
                    <a:pt x="382" y="2620"/>
                  </a:moveTo>
                  <a:lnTo>
                    <a:pt x="382" y="2620"/>
                  </a:lnTo>
                  <a:cubicBezTo>
                    <a:pt x="392" y="2610"/>
                    <a:pt x="408" y="2611"/>
                    <a:pt x="418" y="2621"/>
                  </a:cubicBezTo>
                  <a:cubicBezTo>
                    <a:pt x="427" y="2631"/>
                    <a:pt x="427" y="2646"/>
                    <a:pt x="417" y="2656"/>
                  </a:cubicBezTo>
                  <a:lnTo>
                    <a:pt x="417" y="2656"/>
                  </a:lnTo>
                  <a:cubicBezTo>
                    <a:pt x="407" y="2665"/>
                    <a:pt x="391" y="2665"/>
                    <a:pt x="381" y="2655"/>
                  </a:cubicBezTo>
                  <a:cubicBezTo>
                    <a:pt x="372" y="2645"/>
                    <a:pt x="372" y="2629"/>
                    <a:pt x="382" y="2620"/>
                  </a:cubicBezTo>
                  <a:close/>
                  <a:moveTo>
                    <a:pt x="457" y="2553"/>
                  </a:moveTo>
                  <a:lnTo>
                    <a:pt x="457" y="2553"/>
                  </a:lnTo>
                  <a:cubicBezTo>
                    <a:pt x="467" y="2543"/>
                    <a:pt x="483" y="2544"/>
                    <a:pt x="492" y="2554"/>
                  </a:cubicBezTo>
                  <a:cubicBezTo>
                    <a:pt x="502" y="2564"/>
                    <a:pt x="501" y="2579"/>
                    <a:pt x="491" y="2589"/>
                  </a:cubicBezTo>
                  <a:lnTo>
                    <a:pt x="491" y="2589"/>
                  </a:lnTo>
                  <a:cubicBezTo>
                    <a:pt x="481" y="2599"/>
                    <a:pt x="465" y="2598"/>
                    <a:pt x="456" y="2588"/>
                  </a:cubicBezTo>
                  <a:cubicBezTo>
                    <a:pt x="446" y="2578"/>
                    <a:pt x="447" y="2562"/>
                    <a:pt x="457" y="2553"/>
                  </a:cubicBezTo>
                  <a:close/>
                  <a:moveTo>
                    <a:pt x="531" y="2486"/>
                  </a:moveTo>
                  <a:lnTo>
                    <a:pt x="531" y="2486"/>
                  </a:lnTo>
                  <a:cubicBezTo>
                    <a:pt x="541" y="2476"/>
                    <a:pt x="557" y="2477"/>
                    <a:pt x="567" y="2487"/>
                  </a:cubicBezTo>
                  <a:cubicBezTo>
                    <a:pt x="576" y="2497"/>
                    <a:pt x="576" y="2513"/>
                    <a:pt x="566" y="2522"/>
                  </a:cubicBezTo>
                  <a:lnTo>
                    <a:pt x="566" y="2522"/>
                  </a:lnTo>
                  <a:cubicBezTo>
                    <a:pt x="556" y="2532"/>
                    <a:pt x="540" y="2531"/>
                    <a:pt x="530" y="2521"/>
                  </a:cubicBezTo>
                  <a:cubicBezTo>
                    <a:pt x="521" y="2511"/>
                    <a:pt x="521" y="2495"/>
                    <a:pt x="531" y="2486"/>
                  </a:cubicBezTo>
                  <a:close/>
                  <a:moveTo>
                    <a:pt x="606" y="2419"/>
                  </a:moveTo>
                  <a:lnTo>
                    <a:pt x="606" y="2419"/>
                  </a:lnTo>
                  <a:cubicBezTo>
                    <a:pt x="616" y="2409"/>
                    <a:pt x="631" y="2410"/>
                    <a:pt x="641" y="2420"/>
                  </a:cubicBezTo>
                  <a:cubicBezTo>
                    <a:pt x="650" y="2430"/>
                    <a:pt x="650" y="2446"/>
                    <a:pt x="640" y="2455"/>
                  </a:cubicBezTo>
                  <a:lnTo>
                    <a:pt x="640" y="2455"/>
                  </a:lnTo>
                  <a:cubicBezTo>
                    <a:pt x="630" y="2465"/>
                    <a:pt x="614" y="2464"/>
                    <a:pt x="605" y="2454"/>
                  </a:cubicBezTo>
                  <a:cubicBezTo>
                    <a:pt x="595" y="2444"/>
                    <a:pt x="596" y="2428"/>
                    <a:pt x="606" y="2419"/>
                  </a:cubicBezTo>
                  <a:close/>
                  <a:moveTo>
                    <a:pt x="680" y="2352"/>
                  </a:moveTo>
                  <a:lnTo>
                    <a:pt x="680" y="2352"/>
                  </a:lnTo>
                  <a:cubicBezTo>
                    <a:pt x="690" y="2342"/>
                    <a:pt x="706" y="2343"/>
                    <a:pt x="715" y="2353"/>
                  </a:cubicBezTo>
                  <a:cubicBezTo>
                    <a:pt x="725" y="2363"/>
                    <a:pt x="724" y="2379"/>
                    <a:pt x="714" y="2388"/>
                  </a:cubicBezTo>
                  <a:lnTo>
                    <a:pt x="714" y="2388"/>
                  </a:lnTo>
                  <a:cubicBezTo>
                    <a:pt x="704" y="2398"/>
                    <a:pt x="688" y="2397"/>
                    <a:pt x="679" y="2387"/>
                  </a:cubicBezTo>
                  <a:cubicBezTo>
                    <a:pt x="669" y="2377"/>
                    <a:pt x="670" y="2361"/>
                    <a:pt x="680" y="2352"/>
                  </a:cubicBezTo>
                  <a:close/>
                  <a:moveTo>
                    <a:pt x="754" y="2285"/>
                  </a:moveTo>
                  <a:lnTo>
                    <a:pt x="754" y="2285"/>
                  </a:lnTo>
                  <a:cubicBezTo>
                    <a:pt x="764" y="2275"/>
                    <a:pt x="780" y="2276"/>
                    <a:pt x="790" y="2286"/>
                  </a:cubicBezTo>
                  <a:cubicBezTo>
                    <a:pt x="799" y="2296"/>
                    <a:pt x="799" y="2312"/>
                    <a:pt x="789" y="2321"/>
                  </a:cubicBezTo>
                  <a:lnTo>
                    <a:pt x="789" y="2321"/>
                  </a:lnTo>
                  <a:cubicBezTo>
                    <a:pt x="779" y="2331"/>
                    <a:pt x="763" y="2330"/>
                    <a:pt x="753" y="2320"/>
                  </a:cubicBezTo>
                  <a:cubicBezTo>
                    <a:pt x="744" y="2310"/>
                    <a:pt x="744" y="2294"/>
                    <a:pt x="754" y="2285"/>
                  </a:cubicBezTo>
                  <a:close/>
                  <a:moveTo>
                    <a:pt x="829" y="2218"/>
                  </a:moveTo>
                  <a:lnTo>
                    <a:pt x="829" y="2218"/>
                  </a:lnTo>
                  <a:cubicBezTo>
                    <a:pt x="839" y="2209"/>
                    <a:pt x="855" y="2209"/>
                    <a:pt x="864" y="2219"/>
                  </a:cubicBezTo>
                  <a:cubicBezTo>
                    <a:pt x="874" y="2229"/>
                    <a:pt x="873" y="2245"/>
                    <a:pt x="863" y="2254"/>
                  </a:cubicBezTo>
                  <a:lnTo>
                    <a:pt x="863" y="2254"/>
                  </a:lnTo>
                  <a:cubicBezTo>
                    <a:pt x="853" y="2264"/>
                    <a:pt x="837" y="2263"/>
                    <a:pt x="828" y="2253"/>
                  </a:cubicBezTo>
                  <a:cubicBezTo>
                    <a:pt x="818" y="2243"/>
                    <a:pt x="819" y="2228"/>
                    <a:pt x="829" y="2218"/>
                  </a:cubicBezTo>
                  <a:close/>
                  <a:moveTo>
                    <a:pt x="903" y="2151"/>
                  </a:moveTo>
                  <a:lnTo>
                    <a:pt x="903" y="2151"/>
                  </a:lnTo>
                  <a:cubicBezTo>
                    <a:pt x="913" y="2142"/>
                    <a:pt x="929" y="2142"/>
                    <a:pt x="938" y="2152"/>
                  </a:cubicBezTo>
                  <a:cubicBezTo>
                    <a:pt x="948" y="2162"/>
                    <a:pt x="947" y="2178"/>
                    <a:pt x="937" y="2187"/>
                  </a:cubicBezTo>
                  <a:lnTo>
                    <a:pt x="937" y="2187"/>
                  </a:lnTo>
                  <a:cubicBezTo>
                    <a:pt x="927" y="2197"/>
                    <a:pt x="912" y="2197"/>
                    <a:pt x="902" y="2186"/>
                  </a:cubicBezTo>
                  <a:cubicBezTo>
                    <a:pt x="893" y="2176"/>
                    <a:pt x="893" y="2161"/>
                    <a:pt x="903" y="2151"/>
                  </a:cubicBezTo>
                  <a:close/>
                  <a:moveTo>
                    <a:pt x="977" y="2084"/>
                  </a:moveTo>
                  <a:lnTo>
                    <a:pt x="977" y="2084"/>
                  </a:lnTo>
                  <a:cubicBezTo>
                    <a:pt x="987" y="2075"/>
                    <a:pt x="1003" y="2075"/>
                    <a:pt x="1013" y="2085"/>
                  </a:cubicBezTo>
                  <a:cubicBezTo>
                    <a:pt x="1022" y="2095"/>
                    <a:pt x="1022" y="2111"/>
                    <a:pt x="1012" y="2120"/>
                  </a:cubicBezTo>
                  <a:lnTo>
                    <a:pt x="1012" y="2121"/>
                  </a:lnTo>
                  <a:cubicBezTo>
                    <a:pt x="1002" y="2130"/>
                    <a:pt x="986" y="2130"/>
                    <a:pt x="976" y="2120"/>
                  </a:cubicBezTo>
                  <a:cubicBezTo>
                    <a:pt x="967" y="2110"/>
                    <a:pt x="967" y="2094"/>
                    <a:pt x="977" y="2084"/>
                  </a:cubicBezTo>
                  <a:close/>
                  <a:moveTo>
                    <a:pt x="1052" y="2017"/>
                  </a:moveTo>
                  <a:lnTo>
                    <a:pt x="1052" y="2017"/>
                  </a:lnTo>
                  <a:cubicBezTo>
                    <a:pt x="1062" y="2008"/>
                    <a:pt x="1078" y="2008"/>
                    <a:pt x="1087" y="2018"/>
                  </a:cubicBezTo>
                  <a:cubicBezTo>
                    <a:pt x="1097" y="2028"/>
                    <a:pt x="1096" y="2044"/>
                    <a:pt x="1086" y="2054"/>
                  </a:cubicBezTo>
                  <a:lnTo>
                    <a:pt x="1086" y="2054"/>
                  </a:lnTo>
                  <a:cubicBezTo>
                    <a:pt x="1076" y="2063"/>
                    <a:pt x="1060" y="2063"/>
                    <a:pt x="1051" y="2053"/>
                  </a:cubicBezTo>
                  <a:cubicBezTo>
                    <a:pt x="1041" y="2043"/>
                    <a:pt x="1042" y="2027"/>
                    <a:pt x="1052" y="2017"/>
                  </a:cubicBezTo>
                  <a:close/>
                  <a:moveTo>
                    <a:pt x="1126" y="1950"/>
                  </a:moveTo>
                  <a:lnTo>
                    <a:pt x="1126" y="1950"/>
                  </a:lnTo>
                  <a:cubicBezTo>
                    <a:pt x="1136" y="1941"/>
                    <a:pt x="1152" y="1941"/>
                    <a:pt x="1161" y="1951"/>
                  </a:cubicBezTo>
                  <a:cubicBezTo>
                    <a:pt x="1171" y="1961"/>
                    <a:pt x="1171" y="1977"/>
                    <a:pt x="1161" y="1987"/>
                  </a:cubicBezTo>
                  <a:lnTo>
                    <a:pt x="1160" y="1987"/>
                  </a:lnTo>
                  <a:cubicBezTo>
                    <a:pt x="1150" y="1996"/>
                    <a:pt x="1135" y="1996"/>
                    <a:pt x="1125" y="1986"/>
                  </a:cubicBezTo>
                  <a:cubicBezTo>
                    <a:pt x="1116" y="1976"/>
                    <a:pt x="1116" y="1960"/>
                    <a:pt x="1126" y="1950"/>
                  </a:cubicBezTo>
                  <a:close/>
                  <a:moveTo>
                    <a:pt x="1200" y="1883"/>
                  </a:moveTo>
                  <a:lnTo>
                    <a:pt x="1200" y="1883"/>
                  </a:lnTo>
                  <a:cubicBezTo>
                    <a:pt x="1211" y="1874"/>
                    <a:pt x="1226" y="1874"/>
                    <a:pt x="1236" y="1884"/>
                  </a:cubicBezTo>
                  <a:cubicBezTo>
                    <a:pt x="1245" y="1894"/>
                    <a:pt x="1245" y="1910"/>
                    <a:pt x="1235" y="1920"/>
                  </a:cubicBezTo>
                  <a:lnTo>
                    <a:pt x="1235" y="1920"/>
                  </a:lnTo>
                  <a:cubicBezTo>
                    <a:pt x="1225" y="1929"/>
                    <a:pt x="1209" y="1929"/>
                    <a:pt x="1200" y="1919"/>
                  </a:cubicBezTo>
                  <a:cubicBezTo>
                    <a:pt x="1190" y="1909"/>
                    <a:pt x="1190" y="1893"/>
                    <a:pt x="1200" y="1883"/>
                  </a:cubicBezTo>
                  <a:close/>
                  <a:moveTo>
                    <a:pt x="1275" y="1816"/>
                  </a:moveTo>
                  <a:lnTo>
                    <a:pt x="1275" y="1816"/>
                  </a:lnTo>
                  <a:cubicBezTo>
                    <a:pt x="1285" y="1807"/>
                    <a:pt x="1301" y="1807"/>
                    <a:pt x="1310" y="1817"/>
                  </a:cubicBezTo>
                  <a:cubicBezTo>
                    <a:pt x="1320" y="1827"/>
                    <a:pt x="1319" y="1843"/>
                    <a:pt x="1309" y="1853"/>
                  </a:cubicBezTo>
                  <a:lnTo>
                    <a:pt x="1309" y="1853"/>
                  </a:lnTo>
                  <a:cubicBezTo>
                    <a:pt x="1299" y="1862"/>
                    <a:pt x="1283" y="1862"/>
                    <a:pt x="1274" y="1852"/>
                  </a:cubicBezTo>
                  <a:cubicBezTo>
                    <a:pt x="1264" y="1842"/>
                    <a:pt x="1265" y="1826"/>
                    <a:pt x="1275" y="1816"/>
                  </a:cubicBezTo>
                  <a:close/>
                  <a:moveTo>
                    <a:pt x="1349" y="1750"/>
                  </a:moveTo>
                  <a:lnTo>
                    <a:pt x="1349" y="1750"/>
                  </a:lnTo>
                  <a:cubicBezTo>
                    <a:pt x="1359" y="1740"/>
                    <a:pt x="1375" y="1740"/>
                    <a:pt x="1385" y="1750"/>
                  </a:cubicBezTo>
                  <a:cubicBezTo>
                    <a:pt x="1394" y="1760"/>
                    <a:pt x="1394" y="1776"/>
                    <a:pt x="1384" y="1786"/>
                  </a:cubicBezTo>
                  <a:lnTo>
                    <a:pt x="1384" y="1786"/>
                  </a:lnTo>
                  <a:cubicBezTo>
                    <a:pt x="1374" y="1795"/>
                    <a:pt x="1358" y="1795"/>
                    <a:pt x="1348" y="1785"/>
                  </a:cubicBezTo>
                  <a:cubicBezTo>
                    <a:pt x="1339" y="1775"/>
                    <a:pt x="1339" y="1759"/>
                    <a:pt x="1349" y="1750"/>
                  </a:cubicBezTo>
                  <a:close/>
                  <a:moveTo>
                    <a:pt x="1424" y="1683"/>
                  </a:moveTo>
                  <a:lnTo>
                    <a:pt x="1424" y="1683"/>
                  </a:lnTo>
                  <a:cubicBezTo>
                    <a:pt x="1434" y="1673"/>
                    <a:pt x="1449" y="1674"/>
                    <a:pt x="1459" y="1684"/>
                  </a:cubicBezTo>
                  <a:cubicBezTo>
                    <a:pt x="1468" y="1694"/>
                    <a:pt x="1468" y="1709"/>
                    <a:pt x="1458" y="1719"/>
                  </a:cubicBezTo>
                  <a:lnTo>
                    <a:pt x="1458" y="1719"/>
                  </a:lnTo>
                  <a:cubicBezTo>
                    <a:pt x="1448" y="1728"/>
                    <a:pt x="1432" y="1728"/>
                    <a:pt x="1423" y="1718"/>
                  </a:cubicBezTo>
                  <a:cubicBezTo>
                    <a:pt x="1413" y="1708"/>
                    <a:pt x="1414" y="1692"/>
                    <a:pt x="1424" y="1683"/>
                  </a:cubicBezTo>
                  <a:close/>
                  <a:moveTo>
                    <a:pt x="1498" y="1616"/>
                  </a:moveTo>
                  <a:lnTo>
                    <a:pt x="1498" y="1616"/>
                  </a:lnTo>
                  <a:cubicBezTo>
                    <a:pt x="1508" y="1606"/>
                    <a:pt x="1524" y="1607"/>
                    <a:pt x="1533" y="1617"/>
                  </a:cubicBezTo>
                  <a:cubicBezTo>
                    <a:pt x="1543" y="1627"/>
                    <a:pt x="1542" y="1642"/>
                    <a:pt x="1532" y="1652"/>
                  </a:cubicBezTo>
                  <a:lnTo>
                    <a:pt x="1532" y="1652"/>
                  </a:lnTo>
                  <a:cubicBezTo>
                    <a:pt x="1522" y="1661"/>
                    <a:pt x="1506" y="1661"/>
                    <a:pt x="1497" y="1651"/>
                  </a:cubicBezTo>
                  <a:cubicBezTo>
                    <a:pt x="1487" y="1641"/>
                    <a:pt x="1488" y="1625"/>
                    <a:pt x="1498" y="1616"/>
                  </a:cubicBezTo>
                  <a:close/>
                  <a:moveTo>
                    <a:pt x="1572" y="1549"/>
                  </a:moveTo>
                  <a:lnTo>
                    <a:pt x="1572" y="1549"/>
                  </a:lnTo>
                  <a:cubicBezTo>
                    <a:pt x="1582" y="1539"/>
                    <a:pt x="1598" y="1540"/>
                    <a:pt x="1608" y="1550"/>
                  </a:cubicBezTo>
                  <a:cubicBezTo>
                    <a:pt x="1617" y="1560"/>
                    <a:pt x="1617" y="1576"/>
                    <a:pt x="1607" y="1585"/>
                  </a:cubicBezTo>
                  <a:lnTo>
                    <a:pt x="1607" y="1585"/>
                  </a:lnTo>
                  <a:cubicBezTo>
                    <a:pt x="1597" y="1595"/>
                    <a:pt x="1581" y="1594"/>
                    <a:pt x="1571" y="1584"/>
                  </a:cubicBezTo>
                  <a:cubicBezTo>
                    <a:pt x="1562" y="1574"/>
                    <a:pt x="1562" y="1558"/>
                    <a:pt x="1572" y="1549"/>
                  </a:cubicBezTo>
                  <a:close/>
                  <a:moveTo>
                    <a:pt x="1647" y="1482"/>
                  </a:moveTo>
                  <a:lnTo>
                    <a:pt x="1647" y="1482"/>
                  </a:lnTo>
                  <a:cubicBezTo>
                    <a:pt x="1657" y="1472"/>
                    <a:pt x="1673" y="1473"/>
                    <a:pt x="1682" y="1483"/>
                  </a:cubicBezTo>
                  <a:cubicBezTo>
                    <a:pt x="1692" y="1493"/>
                    <a:pt x="1691" y="1509"/>
                    <a:pt x="1681" y="1518"/>
                  </a:cubicBezTo>
                  <a:lnTo>
                    <a:pt x="1681" y="1518"/>
                  </a:lnTo>
                  <a:cubicBezTo>
                    <a:pt x="1671" y="1528"/>
                    <a:pt x="1655" y="1527"/>
                    <a:pt x="1646" y="1517"/>
                  </a:cubicBezTo>
                  <a:cubicBezTo>
                    <a:pt x="1636" y="1507"/>
                    <a:pt x="1637" y="1491"/>
                    <a:pt x="1647" y="1482"/>
                  </a:cubicBezTo>
                  <a:close/>
                  <a:moveTo>
                    <a:pt x="1721" y="1415"/>
                  </a:moveTo>
                  <a:lnTo>
                    <a:pt x="1721" y="1415"/>
                  </a:lnTo>
                  <a:cubicBezTo>
                    <a:pt x="1731" y="1405"/>
                    <a:pt x="1747" y="1406"/>
                    <a:pt x="1756" y="1416"/>
                  </a:cubicBezTo>
                  <a:cubicBezTo>
                    <a:pt x="1766" y="1426"/>
                    <a:pt x="1765" y="1442"/>
                    <a:pt x="1755" y="1451"/>
                  </a:cubicBezTo>
                  <a:lnTo>
                    <a:pt x="1755" y="1451"/>
                  </a:lnTo>
                  <a:cubicBezTo>
                    <a:pt x="1745" y="1461"/>
                    <a:pt x="1730" y="1460"/>
                    <a:pt x="1720" y="1450"/>
                  </a:cubicBezTo>
                  <a:cubicBezTo>
                    <a:pt x="1711" y="1440"/>
                    <a:pt x="1711" y="1424"/>
                    <a:pt x="1721" y="1415"/>
                  </a:cubicBezTo>
                  <a:close/>
                  <a:moveTo>
                    <a:pt x="1795" y="1348"/>
                  </a:moveTo>
                  <a:lnTo>
                    <a:pt x="1795" y="1348"/>
                  </a:lnTo>
                  <a:cubicBezTo>
                    <a:pt x="1805" y="1338"/>
                    <a:pt x="1821" y="1339"/>
                    <a:pt x="1831" y="1349"/>
                  </a:cubicBezTo>
                  <a:cubicBezTo>
                    <a:pt x="1840" y="1359"/>
                    <a:pt x="1840" y="1375"/>
                    <a:pt x="1830" y="1384"/>
                  </a:cubicBezTo>
                  <a:lnTo>
                    <a:pt x="1830" y="1384"/>
                  </a:lnTo>
                  <a:cubicBezTo>
                    <a:pt x="1820" y="1394"/>
                    <a:pt x="1804" y="1393"/>
                    <a:pt x="1794" y="1383"/>
                  </a:cubicBezTo>
                  <a:cubicBezTo>
                    <a:pt x="1785" y="1373"/>
                    <a:pt x="1785" y="1357"/>
                    <a:pt x="1795" y="1348"/>
                  </a:cubicBezTo>
                  <a:close/>
                  <a:moveTo>
                    <a:pt x="1870" y="1281"/>
                  </a:moveTo>
                  <a:lnTo>
                    <a:pt x="1870" y="1281"/>
                  </a:lnTo>
                  <a:cubicBezTo>
                    <a:pt x="1880" y="1271"/>
                    <a:pt x="1896" y="1272"/>
                    <a:pt x="1905" y="1282"/>
                  </a:cubicBezTo>
                  <a:cubicBezTo>
                    <a:pt x="1915" y="1292"/>
                    <a:pt x="1914" y="1308"/>
                    <a:pt x="1904" y="1317"/>
                  </a:cubicBezTo>
                  <a:lnTo>
                    <a:pt x="1904" y="1317"/>
                  </a:lnTo>
                  <a:cubicBezTo>
                    <a:pt x="1894" y="1327"/>
                    <a:pt x="1878" y="1326"/>
                    <a:pt x="1869" y="1316"/>
                  </a:cubicBezTo>
                  <a:cubicBezTo>
                    <a:pt x="1859" y="1306"/>
                    <a:pt x="1860" y="1291"/>
                    <a:pt x="1870" y="1281"/>
                  </a:cubicBezTo>
                  <a:close/>
                  <a:moveTo>
                    <a:pt x="1944" y="1214"/>
                  </a:moveTo>
                  <a:lnTo>
                    <a:pt x="1944" y="1214"/>
                  </a:lnTo>
                  <a:cubicBezTo>
                    <a:pt x="1954" y="1205"/>
                    <a:pt x="1970" y="1205"/>
                    <a:pt x="1980" y="1215"/>
                  </a:cubicBezTo>
                  <a:cubicBezTo>
                    <a:pt x="1989" y="1225"/>
                    <a:pt x="1989" y="1241"/>
                    <a:pt x="1979" y="1250"/>
                  </a:cubicBezTo>
                  <a:lnTo>
                    <a:pt x="1979" y="1250"/>
                  </a:lnTo>
                  <a:cubicBezTo>
                    <a:pt x="1968" y="1260"/>
                    <a:pt x="1953" y="1259"/>
                    <a:pt x="1943" y="1249"/>
                  </a:cubicBezTo>
                  <a:cubicBezTo>
                    <a:pt x="1934" y="1239"/>
                    <a:pt x="1934" y="1224"/>
                    <a:pt x="1944" y="1214"/>
                  </a:cubicBezTo>
                  <a:close/>
                  <a:moveTo>
                    <a:pt x="2018" y="1147"/>
                  </a:moveTo>
                  <a:lnTo>
                    <a:pt x="2019" y="1147"/>
                  </a:lnTo>
                  <a:cubicBezTo>
                    <a:pt x="2029" y="1138"/>
                    <a:pt x="2044" y="1138"/>
                    <a:pt x="2054" y="1148"/>
                  </a:cubicBezTo>
                  <a:cubicBezTo>
                    <a:pt x="2063" y="1158"/>
                    <a:pt x="2063" y="1174"/>
                    <a:pt x="2053" y="1183"/>
                  </a:cubicBezTo>
                  <a:lnTo>
                    <a:pt x="2053" y="1183"/>
                  </a:lnTo>
                  <a:cubicBezTo>
                    <a:pt x="2043" y="1193"/>
                    <a:pt x="2027" y="1193"/>
                    <a:pt x="2018" y="1183"/>
                  </a:cubicBezTo>
                  <a:cubicBezTo>
                    <a:pt x="2008" y="1172"/>
                    <a:pt x="2008" y="1157"/>
                    <a:pt x="2018" y="1147"/>
                  </a:cubicBezTo>
                  <a:close/>
                  <a:moveTo>
                    <a:pt x="2093" y="1080"/>
                  </a:moveTo>
                  <a:lnTo>
                    <a:pt x="2093" y="1080"/>
                  </a:lnTo>
                  <a:cubicBezTo>
                    <a:pt x="2103" y="1071"/>
                    <a:pt x="2119" y="1071"/>
                    <a:pt x="2128" y="1081"/>
                  </a:cubicBezTo>
                  <a:cubicBezTo>
                    <a:pt x="2138" y="1091"/>
                    <a:pt x="2137" y="1107"/>
                    <a:pt x="2127" y="1117"/>
                  </a:cubicBezTo>
                  <a:lnTo>
                    <a:pt x="2127" y="1117"/>
                  </a:lnTo>
                  <a:cubicBezTo>
                    <a:pt x="2117" y="1126"/>
                    <a:pt x="2101" y="1126"/>
                    <a:pt x="2092" y="1116"/>
                  </a:cubicBezTo>
                  <a:cubicBezTo>
                    <a:pt x="2082" y="1106"/>
                    <a:pt x="2083" y="1090"/>
                    <a:pt x="2093" y="1080"/>
                  </a:cubicBezTo>
                  <a:close/>
                  <a:moveTo>
                    <a:pt x="2167" y="1013"/>
                  </a:moveTo>
                  <a:lnTo>
                    <a:pt x="2167" y="1013"/>
                  </a:lnTo>
                  <a:cubicBezTo>
                    <a:pt x="2177" y="1004"/>
                    <a:pt x="2193" y="1004"/>
                    <a:pt x="2203" y="1014"/>
                  </a:cubicBezTo>
                  <a:cubicBezTo>
                    <a:pt x="2212" y="1024"/>
                    <a:pt x="2212" y="1040"/>
                    <a:pt x="2202" y="1050"/>
                  </a:cubicBezTo>
                  <a:lnTo>
                    <a:pt x="2202" y="1050"/>
                  </a:lnTo>
                  <a:cubicBezTo>
                    <a:pt x="2192" y="1059"/>
                    <a:pt x="2176" y="1059"/>
                    <a:pt x="2166" y="1049"/>
                  </a:cubicBezTo>
                  <a:cubicBezTo>
                    <a:pt x="2157" y="1039"/>
                    <a:pt x="2157" y="1023"/>
                    <a:pt x="2167" y="1013"/>
                  </a:cubicBezTo>
                  <a:close/>
                  <a:moveTo>
                    <a:pt x="2242" y="946"/>
                  </a:moveTo>
                  <a:lnTo>
                    <a:pt x="2242" y="946"/>
                  </a:lnTo>
                  <a:cubicBezTo>
                    <a:pt x="2252" y="937"/>
                    <a:pt x="2267" y="937"/>
                    <a:pt x="2277" y="947"/>
                  </a:cubicBezTo>
                  <a:cubicBezTo>
                    <a:pt x="2286" y="957"/>
                    <a:pt x="2286" y="973"/>
                    <a:pt x="2276" y="983"/>
                  </a:cubicBezTo>
                  <a:lnTo>
                    <a:pt x="2276" y="983"/>
                  </a:lnTo>
                  <a:cubicBezTo>
                    <a:pt x="2266" y="992"/>
                    <a:pt x="2250" y="992"/>
                    <a:pt x="2241" y="982"/>
                  </a:cubicBezTo>
                  <a:cubicBezTo>
                    <a:pt x="2231" y="972"/>
                    <a:pt x="2232" y="956"/>
                    <a:pt x="2242" y="946"/>
                  </a:cubicBezTo>
                  <a:close/>
                  <a:moveTo>
                    <a:pt x="2316" y="879"/>
                  </a:moveTo>
                  <a:lnTo>
                    <a:pt x="2316" y="879"/>
                  </a:lnTo>
                  <a:cubicBezTo>
                    <a:pt x="2326" y="870"/>
                    <a:pt x="2342" y="870"/>
                    <a:pt x="2351" y="880"/>
                  </a:cubicBezTo>
                  <a:cubicBezTo>
                    <a:pt x="2361" y="890"/>
                    <a:pt x="2360" y="906"/>
                    <a:pt x="2350" y="916"/>
                  </a:cubicBezTo>
                  <a:lnTo>
                    <a:pt x="2350" y="916"/>
                  </a:lnTo>
                  <a:cubicBezTo>
                    <a:pt x="2340" y="925"/>
                    <a:pt x="2325" y="925"/>
                    <a:pt x="2315" y="915"/>
                  </a:cubicBezTo>
                  <a:cubicBezTo>
                    <a:pt x="2306" y="905"/>
                    <a:pt x="2306" y="889"/>
                    <a:pt x="2316" y="879"/>
                  </a:cubicBezTo>
                  <a:close/>
                  <a:moveTo>
                    <a:pt x="2390" y="813"/>
                  </a:moveTo>
                  <a:lnTo>
                    <a:pt x="2390" y="812"/>
                  </a:lnTo>
                  <a:cubicBezTo>
                    <a:pt x="2400" y="803"/>
                    <a:pt x="2416" y="803"/>
                    <a:pt x="2426" y="813"/>
                  </a:cubicBezTo>
                  <a:cubicBezTo>
                    <a:pt x="2435" y="823"/>
                    <a:pt x="2435" y="839"/>
                    <a:pt x="2425" y="849"/>
                  </a:cubicBezTo>
                  <a:lnTo>
                    <a:pt x="2425" y="849"/>
                  </a:lnTo>
                  <a:cubicBezTo>
                    <a:pt x="2415" y="858"/>
                    <a:pt x="2399" y="858"/>
                    <a:pt x="2389" y="848"/>
                  </a:cubicBezTo>
                  <a:cubicBezTo>
                    <a:pt x="2380" y="838"/>
                    <a:pt x="2380" y="822"/>
                    <a:pt x="2390" y="813"/>
                  </a:cubicBezTo>
                  <a:close/>
                  <a:moveTo>
                    <a:pt x="2465" y="746"/>
                  </a:moveTo>
                  <a:lnTo>
                    <a:pt x="2465" y="746"/>
                  </a:lnTo>
                  <a:cubicBezTo>
                    <a:pt x="2475" y="736"/>
                    <a:pt x="2491" y="736"/>
                    <a:pt x="2500" y="747"/>
                  </a:cubicBezTo>
                  <a:cubicBezTo>
                    <a:pt x="2510" y="757"/>
                    <a:pt x="2509" y="772"/>
                    <a:pt x="2499" y="782"/>
                  </a:cubicBezTo>
                  <a:lnTo>
                    <a:pt x="2499" y="782"/>
                  </a:lnTo>
                  <a:cubicBezTo>
                    <a:pt x="2489" y="791"/>
                    <a:pt x="2473" y="791"/>
                    <a:pt x="2464" y="781"/>
                  </a:cubicBezTo>
                  <a:cubicBezTo>
                    <a:pt x="2454" y="771"/>
                    <a:pt x="2455" y="755"/>
                    <a:pt x="2465" y="746"/>
                  </a:cubicBezTo>
                  <a:close/>
                  <a:moveTo>
                    <a:pt x="2539" y="679"/>
                  </a:moveTo>
                  <a:lnTo>
                    <a:pt x="2539" y="679"/>
                  </a:lnTo>
                  <a:cubicBezTo>
                    <a:pt x="2549" y="669"/>
                    <a:pt x="2565" y="670"/>
                    <a:pt x="2574" y="680"/>
                  </a:cubicBezTo>
                  <a:cubicBezTo>
                    <a:pt x="2584" y="690"/>
                    <a:pt x="2584" y="705"/>
                    <a:pt x="2573" y="715"/>
                  </a:cubicBezTo>
                  <a:lnTo>
                    <a:pt x="2573" y="715"/>
                  </a:lnTo>
                  <a:cubicBezTo>
                    <a:pt x="2563" y="724"/>
                    <a:pt x="2548" y="724"/>
                    <a:pt x="2538" y="714"/>
                  </a:cubicBezTo>
                  <a:cubicBezTo>
                    <a:pt x="2529" y="704"/>
                    <a:pt x="2529" y="688"/>
                    <a:pt x="2539" y="679"/>
                  </a:cubicBezTo>
                  <a:close/>
                  <a:moveTo>
                    <a:pt x="2613" y="612"/>
                  </a:moveTo>
                  <a:lnTo>
                    <a:pt x="2613" y="612"/>
                  </a:lnTo>
                  <a:cubicBezTo>
                    <a:pt x="2623" y="602"/>
                    <a:pt x="2639" y="603"/>
                    <a:pt x="2649" y="613"/>
                  </a:cubicBezTo>
                  <a:cubicBezTo>
                    <a:pt x="2658" y="623"/>
                    <a:pt x="2658" y="639"/>
                    <a:pt x="2648" y="648"/>
                  </a:cubicBezTo>
                  <a:lnTo>
                    <a:pt x="2648" y="648"/>
                  </a:lnTo>
                  <a:cubicBezTo>
                    <a:pt x="2638" y="658"/>
                    <a:pt x="2622" y="657"/>
                    <a:pt x="2612" y="647"/>
                  </a:cubicBezTo>
                  <a:cubicBezTo>
                    <a:pt x="2603" y="637"/>
                    <a:pt x="2603" y="621"/>
                    <a:pt x="2613" y="612"/>
                  </a:cubicBezTo>
                  <a:close/>
                  <a:moveTo>
                    <a:pt x="2688" y="545"/>
                  </a:moveTo>
                  <a:lnTo>
                    <a:pt x="2688" y="545"/>
                  </a:lnTo>
                  <a:cubicBezTo>
                    <a:pt x="2698" y="535"/>
                    <a:pt x="2714" y="536"/>
                    <a:pt x="2723" y="546"/>
                  </a:cubicBezTo>
                  <a:cubicBezTo>
                    <a:pt x="2733" y="556"/>
                    <a:pt x="2732" y="572"/>
                    <a:pt x="2722" y="581"/>
                  </a:cubicBezTo>
                  <a:lnTo>
                    <a:pt x="2722" y="581"/>
                  </a:lnTo>
                  <a:cubicBezTo>
                    <a:pt x="2712" y="591"/>
                    <a:pt x="2696" y="590"/>
                    <a:pt x="2687" y="580"/>
                  </a:cubicBezTo>
                  <a:cubicBezTo>
                    <a:pt x="2677" y="570"/>
                    <a:pt x="2678" y="554"/>
                    <a:pt x="2688" y="545"/>
                  </a:cubicBezTo>
                  <a:close/>
                  <a:moveTo>
                    <a:pt x="2762" y="478"/>
                  </a:moveTo>
                  <a:lnTo>
                    <a:pt x="2762" y="478"/>
                  </a:lnTo>
                  <a:cubicBezTo>
                    <a:pt x="2772" y="468"/>
                    <a:pt x="2788" y="469"/>
                    <a:pt x="2798" y="479"/>
                  </a:cubicBezTo>
                  <a:cubicBezTo>
                    <a:pt x="2807" y="489"/>
                    <a:pt x="2807" y="505"/>
                    <a:pt x="2797" y="514"/>
                  </a:cubicBezTo>
                  <a:lnTo>
                    <a:pt x="2797" y="514"/>
                  </a:lnTo>
                  <a:cubicBezTo>
                    <a:pt x="2787" y="524"/>
                    <a:pt x="2771" y="523"/>
                    <a:pt x="2761" y="513"/>
                  </a:cubicBezTo>
                  <a:cubicBezTo>
                    <a:pt x="2752" y="503"/>
                    <a:pt x="2752" y="487"/>
                    <a:pt x="2762" y="478"/>
                  </a:cubicBezTo>
                  <a:close/>
                  <a:moveTo>
                    <a:pt x="2837" y="411"/>
                  </a:moveTo>
                  <a:lnTo>
                    <a:pt x="2837" y="411"/>
                  </a:lnTo>
                  <a:cubicBezTo>
                    <a:pt x="2847" y="401"/>
                    <a:pt x="2862" y="402"/>
                    <a:pt x="2872" y="412"/>
                  </a:cubicBezTo>
                  <a:cubicBezTo>
                    <a:pt x="2881" y="422"/>
                    <a:pt x="2881" y="438"/>
                    <a:pt x="2871" y="447"/>
                  </a:cubicBezTo>
                  <a:lnTo>
                    <a:pt x="2871" y="447"/>
                  </a:lnTo>
                  <a:cubicBezTo>
                    <a:pt x="2861" y="457"/>
                    <a:pt x="2845" y="456"/>
                    <a:pt x="2836" y="446"/>
                  </a:cubicBezTo>
                  <a:cubicBezTo>
                    <a:pt x="2826" y="436"/>
                    <a:pt x="2827" y="420"/>
                    <a:pt x="2837" y="411"/>
                  </a:cubicBezTo>
                  <a:close/>
                  <a:moveTo>
                    <a:pt x="2911" y="344"/>
                  </a:moveTo>
                  <a:lnTo>
                    <a:pt x="2911" y="344"/>
                  </a:lnTo>
                  <a:cubicBezTo>
                    <a:pt x="2921" y="334"/>
                    <a:pt x="2937" y="335"/>
                    <a:pt x="2946" y="345"/>
                  </a:cubicBezTo>
                  <a:cubicBezTo>
                    <a:pt x="2956" y="355"/>
                    <a:pt x="2955" y="371"/>
                    <a:pt x="2945" y="380"/>
                  </a:cubicBezTo>
                  <a:lnTo>
                    <a:pt x="2945" y="380"/>
                  </a:lnTo>
                  <a:cubicBezTo>
                    <a:pt x="2935" y="390"/>
                    <a:pt x="2919" y="389"/>
                    <a:pt x="2910" y="379"/>
                  </a:cubicBezTo>
                  <a:cubicBezTo>
                    <a:pt x="2900" y="369"/>
                    <a:pt x="2901" y="354"/>
                    <a:pt x="2911" y="344"/>
                  </a:cubicBezTo>
                  <a:close/>
                  <a:moveTo>
                    <a:pt x="2985" y="277"/>
                  </a:moveTo>
                  <a:lnTo>
                    <a:pt x="2985" y="277"/>
                  </a:lnTo>
                  <a:cubicBezTo>
                    <a:pt x="2995" y="268"/>
                    <a:pt x="3011" y="268"/>
                    <a:pt x="3021" y="278"/>
                  </a:cubicBezTo>
                  <a:cubicBezTo>
                    <a:pt x="3030" y="288"/>
                    <a:pt x="3030" y="304"/>
                    <a:pt x="3020" y="313"/>
                  </a:cubicBezTo>
                  <a:lnTo>
                    <a:pt x="3020" y="313"/>
                  </a:lnTo>
                  <a:cubicBezTo>
                    <a:pt x="3010" y="323"/>
                    <a:pt x="2994" y="322"/>
                    <a:pt x="2984" y="312"/>
                  </a:cubicBezTo>
                  <a:cubicBezTo>
                    <a:pt x="2975" y="302"/>
                    <a:pt x="2975" y="287"/>
                    <a:pt x="2985" y="277"/>
                  </a:cubicBezTo>
                  <a:close/>
                  <a:moveTo>
                    <a:pt x="3060" y="210"/>
                  </a:moveTo>
                  <a:lnTo>
                    <a:pt x="3060" y="210"/>
                  </a:lnTo>
                  <a:cubicBezTo>
                    <a:pt x="3070" y="201"/>
                    <a:pt x="3086" y="201"/>
                    <a:pt x="3095" y="211"/>
                  </a:cubicBezTo>
                  <a:cubicBezTo>
                    <a:pt x="3105" y="221"/>
                    <a:pt x="3104" y="237"/>
                    <a:pt x="3094" y="246"/>
                  </a:cubicBezTo>
                  <a:lnTo>
                    <a:pt x="3094" y="246"/>
                  </a:lnTo>
                  <a:cubicBezTo>
                    <a:pt x="3084" y="256"/>
                    <a:pt x="3068" y="256"/>
                    <a:pt x="3059" y="246"/>
                  </a:cubicBezTo>
                  <a:cubicBezTo>
                    <a:pt x="3049" y="235"/>
                    <a:pt x="3050" y="220"/>
                    <a:pt x="3060" y="210"/>
                  </a:cubicBezTo>
                  <a:close/>
                  <a:moveTo>
                    <a:pt x="3134" y="143"/>
                  </a:moveTo>
                  <a:lnTo>
                    <a:pt x="3134" y="143"/>
                  </a:lnTo>
                  <a:cubicBezTo>
                    <a:pt x="3144" y="134"/>
                    <a:pt x="3160" y="134"/>
                    <a:pt x="3169" y="144"/>
                  </a:cubicBezTo>
                  <a:cubicBezTo>
                    <a:pt x="3179" y="154"/>
                    <a:pt x="3178" y="170"/>
                    <a:pt x="3168" y="180"/>
                  </a:cubicBezTo>
                  <a:lnTo>
                    <a:pt x="3168" y="180"/>
                  </a:lnTo>
                  <a:cubicBezTo>
                    <a:pt x="3158" y="189"/>
                    <a:pt x="3143" y="189"/>
                    <a:pt x="3133" y="179"/>
                  </a:cubicBezTo>
                  <a:cubicBezTo>
                    <a:pt x="3124" y="169"/>
                    <a:pt x="3124" y="153"/>
                    <a:pt x="3134" y="143"/>
                  </a:cubicBezTo>
                  <a:close/>
                  <a:moveTo>
                    <a:pt x="3208" y="76"/>
                  </a:moveTo>
                  <a:lnTo>
                    <a:pt x="3208" y="76"/>
                  </a:lnTo>
                  <a:cubicBezTo>
                    <a:pt x="3218" y="67"/>
                    <a:pt x="3234" y="67"/>
                    <a:pt x="3244" y="77"/>
                  </a:cubicBezTo>
                  <a:cubicBezTo>
                    <a:pt x="3253" y="87"/>
                    <a:pt x="3253" y="103"/>
                    <a:pt x="3243" y="113"/>
                  </a:cubicBezTo>
                  <a:lnTo>
                    <a:pt x="3243" y="113"/>
                  </a:lnTo>
                  <a:cubicBezTo>
                    <a:pt x="3233" y="122"/>
                    <a:pt x="3217" y="122"/>
                    <a:pt x="3207" y="112"/>
                  </a:cubicBezTo>
                  <a:cubicBezTo>
                    <a:pt x="3198" y="102"/>
                    <a:pt x="3198" y="86"/>
                    <a:pt x="3208" y="76"/>
                  </a:cubicBezTo>
                  <a:close/>
                  <a:moveTo>
                    <a:pt x="3283" y="9"/>
                  </a:moveTo>
                  <a:lnTo>
                    <a:pt x="3283" y="9"/>
                  </a:lnTo>
                  <a:cubicBezTo>
                    <a:pt x="3293" y="0"/>
                    <a:pt x="3309" y="0"/>
                    <a:pt x="3318" y="10"/>
                  </a:cubicBezTo>
                  <a:cubicBezTo>
                    <a:pt x="3328" y="20"/>
                    <a:pt x="3327" y="36"/>
                    <a:pt x="3317" y="46"/>
                  </a:cubicBezTo>
                  <a:lnTo>
                    <a:pt x="3317" y="46"/>
                  </a:lnTo>
                  <a:cubicBezTo>
                    <a:pt x="3307" y="55"/>
                    <a:pt x="3291" y="55"/>
                    <a:pt x="3282" y="45"/>
                  </a:cubicBezTo>
                  <a:cubicBezTo>
                    <a:pt x="3272" y="35"/>
                    <a:pt x="3273" y="19"/>
                    <a:pt x="3283" y="9"/>
                  </a:cubicBezTo>
                  <a:close/>
                </a:path>
              </a:pathLst>
            </a:custGeom>
            <a:solidFill>
              <a:srgbClr val="000000"/>
            </a:solidFill>
            <a:ln w="3175" cap="flat">
              <a:solidFill>
                <a:srgbClr val="000000"/>
              </a:solidFill>
              <a:prstDash val="solid"/>
              <a:bevel/>
              <a:headEnd/>
              <a:tailEnd/>
            </a:ln>
          </p:spPr>
          <p:txBody>
            <a:bodyPr/>
            <a:lstStyle/>
            <a:p>
              <a:endParaRPr lang="en-US"/>
            </a:p>
          </p:txBody>
        </p:sp>
        <p:sp>
          <p:nvSpPr>
            <p:cNvPr id="148512" name="Freeform 1056"/>
            <p:cNvSpPr>
              <a:spLocks noEditPoints="1"/>
            </p:cNvSpPr>
            <p:nvPr/>
          </p:nvSpPr>
          <p:spPr bwMode="auto">
            <a:xfrm>
              <a:off x="4988" y="3014"/>
              <a:ext cx="739" cy="365"/>
            </a:xfrm>
            <a:custGeom>
              <a:avLst/>
              <a:gdLst>
                <a:gd name="T0" fmla="*/ 7 w 4107"/>
                <a:gd name="T1" fmla="*/ 2008 h 2025"/>
                <a:gd name="T2" fmla="*/ 130 w 4107"/>
                <a:gd name="T3" fmla="*/ 1975 h 2025"/>
                <a:gd name="T4" fmla="*/ 220 w 4107"/>
                <a:gd name="T5" fmla="*/ 1931 h 2025"/>
                <a:gd name="T6" fmla="*/ 321 w 4107"/>
                <a:gd name="T7" fmla="*/ 1854 h 2025"/>
                <a:gd name="T8" fmla="*/ 377 w 4107"/>
                <a:gd name="T9" fmla="*/ 1799 h 2025"/>
                <a:gd name="T10" fmla="*/ 467 w 4107"/>
                <a:gd name="T11" fmla="*/ 1756 h 2025"/>
                <a:gd name="T12" fmla="*/ 467 w 4107"/>
                <a:gd name="T13" fmla="*/ 1756 h 2025"/>
                <a:gd name="T14" fmla="*/ 547 w 4107"/>
                <a:gd name="T15" fmla="*/ 1746 h 2025"/>
                <a:gd name="T16" fmla="*/ 670 w 4107"/>
                <a:gd name="T17" fmla="*/ 1713 h 2025"/>
                <a:gd name="T18" fmla="*/ 760 w 4107"/>
                <a:gd name="T19" fmla="*/ 1669 h 2025"/>
                <a:gd name="T20" fmla="*/ 861 w 4107"/>
                <a:gd name="T21" fmla="*/ 1591 h 2025"/>
                <a:gd name="T22" fmla="*/ 917 w 4107"/>
                <a:gd name="T23" fmla="*/ 1537 h 2025"/>
                <a:gd name="T24" fmla="*/ 1007 w 4107"/>
                <a:gd name="T25" fmla="*/ 1493 h 2025"/>
                <a:gd name="T26" fmla="*/ 1007 w 4107"/>
                <a:gd name="T27" fmla="*/ 1493 h 2025"/>
                <a:gd name="T28" fmla="*/ 1087 w 4107"/>
                <a:gd name="T29" fmla="*/ 1483 h 2025"/>
                <a:gd name="T30" fmla="*/ 1210 w 4107"/>
                <a:gd name="T31" fmla="*/ 1450 h 2025"/>
                <a:gd name="T32" fmla="*/ 1300 w 4107"/>
                <a:gd name="T33" fmla="*/ 1406 h 2025"/>
                <a:gd name="T34" fmla="*/ 1401 w 4107"/>
                <a:gd name="T35" fmla="*/ 1329 h 2025"/>
                <a:gd name="T36" fmla="*/ 1457 w 4107"/>
                <a:gd name="T37" fmla="*/ 1275 h 2025"/>
                <a:gd name="T38" fmla="*/ 1547 w 4107"/>
                <a:gd name="T39" fmla="*/ 1231 h 2025"/>
                <a:gd name="T40" fmla="*/ 1547 w 4107"/>
                <a:gd name="T41" fmla="*/ 1231 h 2025"/>
                <a:gd name="T42" fmla="*/ 1626 w 4107"/>
                <a:gd name="T43" fmla="*/ 1221 h 2025"/>
                <a:gd name="T44" fmla="*/ 1750 w 4107"/>
                <a:gd name="T45" fmla="*/ 1188 h 2025"/>
                <a:gd name="T46" fmla="*/ 1840 w 4107"/>
                <a:gd name="T47" fmla="*/ 1144 h 2025"/>
                <a:gd name="T48" fmla="*/ 1941 w 4107"/>
                <a:gd name="T49" fmla="*/ 1067 h 2025"/>
                <a:gd name="T50" fmla="*/ 1997 w 4107"/>
                <a:gd name="T51" fmla="*/ 1012 h 2025"/>
                <a:gd name="T52" fmla="*/ 2087 w 4107"/>
                <a:gd name="T53" fmla="*/ 969 h 2025"/>
                <a:gd name="T54" fmla="*/ 2087 w 4107"/>
                <a:gd name="T55" fmla="*/ 969 h 2025"/>
                <a:gd name="T56" fmla="*/ 2166 w 4107"/>
                <a:gd name="T57" fmla="*/ 959 h 2025"/>
                <a:gd name="T58" fmla="*/ 2290 w 4107"/>
                <a:gd name="T59" fmla="*/ 926 h 2025"/>
                <a:gd name="T60" fmla="*/ 2380 w 4107"/>
                <a:gd name="T61" fmla="*/ 882 h 2025"/>
                <a:gd name="T62" fmla="*/ 2481 w 4107"/>
                <a:gd name="T63" fmla="*/ 804 h 2025"/>
                <a:gd name="T64" fmla="*/ 2537 w 4107"/>
                <a:gd name="T65" fmla="*/ 750 h 2025"/>
                <a:gd name="T66" fmla="*/ 2627 w 4107"/>
                <a:gd name="T67" fmla="*/ 706 h 2025"/>
                <a:gd name="T68" fmla="*/ 2627 w 4107"/>
                <a:gd name="T69" fmla="*/ 706 h 2025"/>
                <a:gd name="T70" fmla="*/ 2706 w 4107"/>
                <a:gd name="T71" fmla="*/ 696 h 2025"/>
                <a:gd name="T72" fmla="*/ 2830 w 4107"/>
                <a:gd name="T73" fmla="*/ 663 h 2025"/>
                <a:gd name="T74" fmla="*/ 2920 w 4107"/>
                <a:gd name="T75" fmla="*/ 620 h 2025"/>
                <a:gd name="T76" fmla="*/ 3021 w 4107"/>
                <a:gd name="T77" fmla="*/ 542 h 2025"/>
                <a:gd name="T78" fmla="*/ 3077 w 4107"/>
                <a:gd name="T79" fmla="*/ 488 h 2025"/>
                <a:gd name="T80" fmla="*/ 3167 w 4107"/>
                <a:gd name="T81" fmla="*/ 444 h 2025"/>
                <a:gd name="T82" fmla="*/ 3167 w 4107"/>
                <a:gd name="T83" fmla="*/ 444 h 2025"/>
                <a:gd name="T84" fmla="*/ 3246 w 4107"/>
                <a:gd name="T85" fmla="*/ 434 h 2025"/>
                <a:gd name="T86" fmla="*/ 3370 w 4107"/>
                <a:gd name="T87" fmla="*/ 401 h 2025"/>
                <a:gd name="T88" fmla="*/ 3460 w 4107"/>
                <a:gd name="T89" fmla="*/ 357 h 2025"/>
                <a:gd name="T90" fmla="*/ 3561 w 4107"/>
                <a:gd name="T91" fmla="*/ 280 h 2025"/>
                <a:gd name="T92" fmla="*/ 3617 w 4107"/>
                <a:gd name="T93" fmla="*/ 225 h 2025"/>
                <a:gd name="T94" fmla="*/ 3707 w 4107"/>
                <a:gd name="T95" fmla="*/ 182 h 2025"/>
                <a:gd name="T96" fmla="*/ 3707 w 4107"/>
                <a:gd name="T97" fmla="*/ 182 h 2025"/>
                <a:gd name="T98" fmla="*/ 3786 w 4107"/>
                <a:gd name="T99" fmla="*/ 172 h 2025"/>
                <a:gd name="T100" fmla="*/ 3910 w 4107"/>
                <a:gd name="T101" fmla="*/ 139 h 2025"/>
                <a:gd name="T102" fmla="*/ 4000 w 4107"/>
                <a:gd name="T103" fmla="*/ 95 h 2025"/>
                <a:gd name="T104" fmla="*/ 4101 w 4107"/>
                <a:gd name="T105" fmla="*/ 17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07" h="2025">
                  <a:moveTo>
                    <a:pt x="17" y="1974"/>
                  </a:moveTo>
                  <a:lnTo>
                    <a:pt x="17" y="1974"/>
                  </a:lnTo>
                  <a:cubicBezTo>
                    <a:pt x="30" y="1968"/>
                    <a:pt x="45" y="1973"/>
                    <a:pt x="51" y="1985"/>
                  </a:cubicBezTo>
                  <a:cubicBezTo>
                    <a:pt x="57" y="1997"/>
                    <a:pt x="53" y="2012"/>
                    <a:pt x="40" y="2019"/>
                  </a:cubicBezTo>
                  <a:lnTo>
                    <a:pt x="40" y="2019"/>
                  </a:lnTo>
                  <a:cubicBezTo>
                    <a:pt x="28" y="2025"/>
                    <a:pt x="13" y="2020"/>
                    <a:pt x="7" y="2008"/>
                  </a:cubicBezTo>
                  <a:cubicBezTo>
                    <a:pt x="0" y="1996"/>
                    <a:pt x="5" y="1981"/>
                    <a:pt x="17" y="1974"/>
                  </a:cubicBezTo>
                  <a:close/>
                  <a:moveTo>
                    <a:pt x="107" y="1931"/>
                  </a:moveTo>
                  <a:lnTo>
                    <a:pt x="107" y="1931"/>
                  </a:lnTo>
                  <a:cubicBezTo>
                    <a:pt x="120" y="1924"/>
                    <a:pt x="135" y="1929"/>
                    <a:pt x="141" y="1941"/>
                  </a:cubicBezTo>
                  <a:cubicBezTo>
                    <a:pt x="147" y="1953"/>
                    <a:pt x="143" y="1969"/>
                    <a:pt x="130" y="1975"/>
                  </a:cubicBezTo>
                  <a:lnTo>
                    <a:pt x="130" y="1975"/>
                  </a:lnTo>
                  <a:cubicBezTo>
                    <a:pt x="118" y="1981"/>
                    <a:pt x="103" y="1977"/>
                    <a:pt x="97" y="1964"/>
                  </a:cubicBezTo>
                  <a:cubicBezTo>
                    <a:pt x="90" y="1952"/>
                    <a:pt x="95" y="1937"/>
                    <a:pt x="107" y="1931"/>
                  </a:cubicBezTo>
                  <a:close/>
                  <a:moveTo>
                    <a:pt x="197" y="1887"/>
                  </a:moveTo>
                  <a:lnTo>
                    <a:pt x="197" y="1887"/>
                  </a:lnTo>
                  <a:cubicBezTo>
                    <a:pt x="210" y="1880"/>
                    <a:pt x="225" y="1885"/>
                    <a:pt x="231" y="1897"/>
                  </a:cubicBezTo>
                  <a:cubicBezTo>
                    <a:pt x="237" y="1910"/>
                    <a:pt x="233" y="1925"/>
                    <a:pt x="220" y="1931"/>
                  </a:cubicBezTo>
                  <a:lnTo>
                    <a:pt x="220" y="1931"/>
                  </a:lnTo>
                  <a:cubicBezTo>
                    <a:pt x="208" y="1938"/>
                    <a:pt x="193" y="1933"/>
                    <a:pt x="187" y="1921"/>
                  </a:cubicBezTo>
                  <a:cubicBezTo>
                    <a:pt x="180" y="1908"/>
                    <a:pt x="185" y="1893"/>
                    <a:pt x="197" y="1887"/>
                  </a:cubicBezTo>
                  <a:close/>
                  <a:moveTo>
                    <a:pt x="287" y="1843"/>
                  </a:moveTo>
                  <a:lnTo>
                    <a:pt x="287" y="1843"/>
                  </a:lnTo>
                  <a:cubicBezTo>
                    <a:pt x="299" y="1837"/>
                    <a:pt x="315" y="1841"/>
                    <a:pt x="321" y="1854"/>
                  </a:cubicBezTo>
                  <a:cubicBezTo>
                    <a:pt x="327" y="1866"/>
                    <a:pt x="323" y="1881"/>
                    <a:pt x="310" y="1887"/>
                  </a:cubicBezTo>
                  <a:lnTo>
                    <a:pt x="310" y="1887"/>
                  </a:lnTo>
                  <a:cubicBezTo>
                    <a:pt x="298" y="1894"/>
                    <a:pt x="283" y="1889"/>
                    <a:pt x="277" y="1877"/>
                  </a:cubicBezTo>
                  <a:cubicBezTo>
                    <a:pt x="270" y="1865"/>
                    <a:pt x="275" y="1850"/>
                    <a:pt x="287" y="1843"/>
                  </a:cubicBezTo>
                  <a:close/>
                  <a:moveTo>
                    <a:pt x="377" y="1799"/>
                  </a:moveTo>
                  <a:lnTo>
                    <a:pt x="377" y="1799"/>
                  </a:lnTo>
                  <a:cubicBezTo>
                    <a:pt x="389" y="1793"/>
                    <a:pt x="405" y="1798"/>
                    <a:pt x="411" y="1810"/>
                  </a:cubicBezTo>
                  <a:cubicBezTo>
                    <a:pt x="417" y="1822"/>
                    <a:pt x="413" y="1837"/>
                    <a:pt x="400" y="1844"/>
                  </a:cubicBezTo>
                  <a:lnTo>
                    <a:pt x="400" y="1844"/>
                  </a:lnTo>
                  <a:cubicBezTo>
                    <a:pt x="388" y="1850"/>
                    <a:pt x="373" y="1845"/>
                    <a:pt x="367" y="1833"/>
                  </a:cubicBezTo>
                  <a:cubicBezTo>
                    <a:pt x="360" y="1821"/>
                    <a:pt x="365" y="1806"/>
                    <a:pt x="377" y="1799"/>
                  </a:cubicBezTo>
                  <a:close/>
                  <a:moveTo>
                    <a:pt x="467" y="1756"/>
                  </a:moveTo>
                  <a:lnTo>
                    <a:pt x="467" y="1756"/>
                  </a:lnTo>
                  <a:cubicBezTo>
                    <a:pt x="479" y="1749"/>
                    <a:pt x="495" y="1754"/>
                    <a:pt x="501" y="1766"/>
                  </a:cubicBezTo>
                  <a:cubicBezTo>
                    <a:pt x="507" y="1779"/>
                    <a:pt x="503" y="1794"/>
                    <a:pt x="490" y="1800"/>
                  </a:cubicBezTo>
                  <a:lnTo>
                    <a:pt x="490" y="1800"/>
                  </a:lnTo>
                  <a:cubicBezTo>
                    <a:pt x="478" y="1806"/>
                    <a:pt x="463" y="1802"/>
                    <a:pt x="457" y="1789"/>
                  </a:cubicBezTo>
                  <a:cubicBezTo>
                    <a:pt x="450" y="1777"/>
                    <a:pt x="455" y="1762"/>
                    <a:pt x="467" y="1756"/>
                  </a:cubicBezTo>
                  <a:close/>
                  <a:moveTo>
                    <a:pt x="557" y="1712"/>
                  </a:moveTo>
                  <a:lnTo>
                    <a:pt x="557" y="1712"/>
                  </a:lnTo>
                  <a:cubicBezTo>
                    <a:pt x="569" y="1706"/>
                    <a:pt x="585" y="1710"/>
                    <a:pt x="591" y="1723"/>
                  </a:cubicBezTo>
                  <a:cubicBezTo>
                    <a:pt x="597" y="1735"/>
                    <a:pt x="593" y="1750"/>
                    <a:pt x="580" y="1756"/>
                  </a:cubicBezTo>
                  <a:lnTo>
                    <a:pt x="580" y="1756"/>
                  </a:lnTo>
                  <a:cubicBezTo>
                    <a:pt x="568" y="1763"/>
                    <a:pt x="553" y="1758"/>
                    <a:pt x="547" y="1746"/>
                  </a:cubicBezTo>
                  <a:cubicBezTo>
                    <a:pt x="540" y="1733"/>
                    <a:pt x="545" y="1718"/>
                    <a:pt x="557" y="1712"/>
                  </a:cubicBezTo>
                  <a:close/>
                  <a:moveTo>
                    <a:pt x="647" y="1668"/>
                  </a:moveTo>
                  <a:lnTo>
                    <a:pt x="647" y="1668"/>
                  </a:lnTo>
                  <a:cubicBezTo>
                    <a:pt x="659" y="1662"/>
                    <a:pt x="675" y="1667"/>
                    <a:pt x="681" y="1679"/>
                  </a:cubicBezTo>
                  <a:cubicBezTo>
                    <a:pt x="687" y="1691"/>
                    <a:pt x="683" y="1706"/>
                    <a:pt x="670" y="1713"/>
                  </a:cubicBezTo>
                  <a:lnTo>
                    <a:pt x="670" y="1713"/>
                  </a:lnTo>
                  <a:cubicBezTo>
                    <a:pt x="658" y="1719"/>
                    <a:pt x="643" y="1714"/>
                    <a:pt x="637" y="1702"/>
                  </a:cubicBezTo>
                  <a:cubicBezTo>
                    <a:pt x="630" y="1690"/>
                    <a:pt x="635" y="1675"/>
                    <a:pt x="647" y="1668"/>
                  </a:cubicBezTo>
                  <a:close/>
                  <a:moveTo>
                    <a:pt x="737" y="1625"/>
                  </a:moveTo>
                  <a:lnTo>
                    <a:pt x="737" y="1624"/>
                  </a:lnTo>
                  <a:cubicBezTo>
                    <a:pt x="749" y="1618"/>
                    <a:pt x="765" y="1623"/>
                    <a:pt x="771" y="1635"/>
                  </a:cubicBezTo>
                  <a:cubicBezTo>
                    <a:pt x="777" y="1647"/>
                    <a:pt x="773" y="1662"/>
                    <a:pt x="760" y="1669"/>
                  </a:cubicBezTo>
                  <a:lnTo>
                    <a:pt x="760" y="1669"/>
                  </a:lnTo>
                  <a:cubicBezTo>
                    <a:pt x="748" y="1675"/>
                    <a:pt x="733" y="1670"/>
                    <a:pt x="727" y="1658"/>
                  </a:cubicBezTo>
                  <a:cubicBezTo>
                    <a:pt x="720" y="1646"/>
                    <a:pt x="725" y="1631"/>
                    <a:pt x="737" y="1625"/>
                  </a:cubicBezTo>
                  <a:close/>
                  <a:moveTo>
                    <a:pt x="827" y="1581"/>
                  </a:moveTo>
                  <a:lnTo>
                    <a:pt x="827" y="1581"/>
                  </a:lnTo>
                  <a:cubicBezTo>
                    <a:pt x="839" y="1574"/>
                    <a:pt x="855" y="1579"/>
                    <a:pt x="861" y="1591"/>
                  </a:cubicBezTo>
                  <a:cubicBezTo>
                    <a:pt x="867" y="1604"/>
                    <a:pt x="863" y="1619"/>
                    <a:pt x="850" y="1625"/>
                  </a:cubicBezTo>
                  <a:lnTo>
                    <a:pt x="850" y="1625"/>
                  </a:lnTo>
                  <a:cubicBezTo>
                    <a:pt x="838" y="1632"/>
                    <a:pt x="823" y="1627"/>
                    <a:pt x="817" y="1615"/>
                  </a:cubicBezTo>
                  <a:cubicBezTo>
                    <a:pt x="810" y="1602"/>
                    <a:pt x="815" y="1587"/>
                    <a:pt x="827" y="1581"/>
                  </a:cubicBezTo>
                  <a:close/>
                  <a:moveTo>
                    <a:pt x="917" y="1537"/>
                  </a:moveTo>
                  <a:lnTo>
                    <a:pt x="917" y="1537"/>
                  </a:lnTo>
                  <a:cubicBezTo>
                    <a:pt x="929" y="1531"/>
                    <a:pt x="945" y="1535"/>
                    <a:pt x="951" y="1548"/>
                  </a:cubicBezTo>
                  <a:cubicBezTo>
                    <a:pt x="957" y="1560"/>
                    <a:pt x="953" y="1575"/>
                    <a:pt x="940" y="1581"/>
                  </a:cubicBezTo>
                  <a:lnTo>
                    <a:pt x="940" y="1581"/>
                  </a:lnTo>
                  <a:cubicBezTo>
                    <a:pt x="928" y="1588"/>
                    <a:pt x="913" y="1583"/>
                    <a:pt x="907" y="1571"/>
                  </a:cubicBezTo>
                  <a:cubicBezTo>
                    <a:pt x="900" y="1559"/>
                    <a:pt x="905" y="1543"/>
                    <a:pt x="917" y="1537"/>
                  </a:cubicBezTo>
                  <a:close/>
                  <a:moveTo>
                    <a:pt x="1007" y="1493"/>
                  </a:moveTo>
                  <a:lnTo>
                    <a:pt x="1007" y="1493"/>
                  </a:lnTo>
                  <a:cubicBezTo>
                    <a:pt x="1019" y="1487"/>
                    <a:pt x="1035" y="1492"/>
                    <a:pt x="1041" y="1504"/>
                  </a:cubicBezTo>
                  <a:cubicBezTo>
                    <a:pt x="1047" y="1516"/>
                    <a:pt x="1043" y="1531"/>
                    <a:pt x="1030" y="1538"/>
                  </a:cubicBezTo>
                  <a:lnTo>
                    <a:pt x="1030" y="1538"/>
                  </a:lnTo>
                  <a:cubicBezTo>
                    <a:pt x="1018" y="1544"/>
                    <a:pt x="1003" y="1539"/>
                    <a:pt x="997" y="1527"/>
                  </a:cubicBezTo>
                  <a:cubicBezTo>
                    <a:pt x="990" y="1515"/>
                    <a:pt x="995" y="1500"/>
                    <a:pt x="1007" y="1493"/>
                  </a:cubicBezTo>
                  <a:close/>
                  <a:moveTo>
                    <a:pt x="1097" y="1450"/>
                  </a:moveTo>
                  <a:lnTo>
                    <a:pt x="1097" y="1450"/>
                  </a:lnTo>
                  <a:cubicBezTo>
                    <a:pt x="1109" y="1443"/>
                    <a:pt x="1125" y="1448"/>
                    <a:pt x="1131" y="1460"/>
                  </a:cubicBezTo>
                  <a:cubicBezTo>
                    <a:pt x="1137" y="1472"/>
                    <a:pt x="1133" y="1488"/>
                    <a:pt x="1120" y="1494"/>
                  </a:cubicBezTo>
                  <a:lnTo>
                    <a:pt x="1120" y="1494"/>
                  </a:lnTo>
                  <a:cubicBezTo>
                    <a:pt x="1108" y="1500"/>
                    <a:pt x="1093" y="1496"/>
                    <a:pt x="1087" y="1483"/>
                  </a:cubicBezTo>
                  <a:cubicBezTo>
                    <a:pt x="1080" y="1471"/>
                    <a:pt x="1085" y="1456"/>
                    <a:pt x="1097" y="1450"/>
                  </a:cubicBezTo>
                  <a:close/>
                  <a:moveTo>
                    <a:pt x="1187" y="1406"/>
                  </a:moveTo>
                  <a:lnTo>
                    <a:pt x="1187" y="1406"/>
                  </a:lnTo>
                  <a:cubicBezTo>
                    <a:pt x="1199" y="1399"/>
                    <a:pt x="1215" y="1404"/>
                    <a:pt x="1221" y="1416"/>
                  </a:cubicBezTo>
                  <a:cubicBezTo>
                    <a:pt x="1227" y="1429"/>
                    <a:pt x="1223" y="1444"/>
                    <a:pt x="1210" y="1450"/>
                  </a:cubicBezTo>
                  <a:lnTo>
                    <a:pt x="1210" y="1450"/>
                  </a:lnTo>
                  <a:cubicBezTo>
                    <a:pt x="1198" y="1457"/>
                    <a:pt x="1183" y="1452"/>
                    <a:pt x="1177" y="1440"/>
                  </a:cubicBezTo>
                  <a:cubicBezTo>
                    <a:pt x="1170" y="1427"/>
                    <a:pt x="1175" y="1412"/>
                    <a:pt x="1187" y="1406"/>
                  </a:cubicBezTo>
                  <a:close/>
                  <a:moveTo>
                    <a:pt x="1277" y="1362"/>
                  </a:moveTo>
                  <a:lnTo>
                    <a:pt x="1277" y="1362"/>
                  </a:lnTo>
                  <a:cubicBezTo>
                    <a:pt x="1289" y="1356"/>
                    <a:pt x="1304" y="1361"/>
                    <a:pt x="1311" y="1373"/>
                  </a:cubicBezTo>
                  <a:cubicBezTo>
                    <a:pt x="1317" y="1385"/>
                    <a:pt x="1313" y="1400"/>
                    <a:pt x="1300" y="1406"/>
                  </a:cubicBezTo>
                  <a:lnTo>
                    <a:pt x="1300" y="1407"/>
                  </a:lnTo>
                  <a:cubicBezTo>
                    <a:pt x="1288" y="1413"/>
                    <a:pt x="1273" y="1408"/>
                    <a:pt x="1267" y="1396"/>
                  </a:cubicBezTo>
                  <a:cubicBezTo>
                    <a:pt x="1260" y="1384"/>
                    <a:pt x="1265" y="1369"/>
                    <a:pt x="1277" y="1362"/>
                  </a:cubicBezTo>
                  <a:close/>
                  <a:moveTo>
                    <a:pt x="1367" y="1318"/>
                  </a:moveTo>
                  <a:lnTo>
                    <a:pt x="1367" y="1318"/>
                  </a:lnTo>
                  <a:cubicBezTo>
                    <a:pt x="1379" y="1312"/>
                    <a:pt x="1394" y="1317"/>
                    <a:pt x="1401" y="1329"/>
                  </a:cubicBezTo>
                  <a:cubicBezTo>
                    <a:pt x="1407" y="1341"/>
                    <a:pt x="1403" y="1356"/>
                    <a:pt x="1390" y="1363"/>
                  </a:cubicBezTo>
                  <a:lnTo>
                    <a:pt x="1390" y="1363"/>
                  </a:lnTo>
                  <a:cubicBezTo>
                    <a:pt x="1378" y="1369"/>
                    <a:pt x="1363" y="1364"/>
                    <a:pt x="1356" y="1352"/>
                  </a:cubicBezTo>
                  <a:cubicBezTo>
                    <a:pt x="1350" y="1340"/>
                    <a:pt x="1355" y="1325"/>
                    <a:pt x="1367" y="1318"/>
                  </a:cubicBezTo>
                  <a:close/>
                  <a:moveTo>
                    <a:pt x="1457" y="1275"/>
                  </a:moveTo>
                  <a:lnTo>
                    <a:pt x="1457" y="1275"/>
                  </a:lnTo>
                  <a:cubicBezTo>
                    <a:pt x="1469" y="1268"/>
                    <a:pt x="1484" y="1273"/>
                    <a:pt x="1491" y="1285"/>
                  </a:cubicBezTo>
                  <a:cubicBezTo>
                    <a:pt x="1497" y="1298"/>
                    <a:pt x="1493" y="1313"/>
                    <a:pt x="1480" y="1319"/>
                  </a:cubicBezTo>
                  <a:lnTo>
                    <a:pt x="1480" y="1319"/>
                  </a:lnTo>
                  <a:cubicBezTo>
                    <a:pt x="1468" y="1325"/>
                    <a:pt x="1453" y="1321"/>
                    <a:pt x="1446" y="1308"/>
                  </a:cubicBezTo>
                  <a:cubicBezTo>
                    <a:pt x="1440" y="1296"/>
                    <a:pt x="1445" y="1281"/>
                    <a:pt x="1457" y="1275"/>
                  </a:cubicBezTo>
                  <a:close/>
                  <a:moveTo>
                    <a:pt x="1547" y="1231"/>
                  </a:moveTo>
                  <a:lnTo>
                    <a:pt x="1547" y="1231"/>
                  </a:lnTo>
                  <a:cubicBezTo>
                    <a:pt x="1559" y="1225"/>
                    <a:pt x="1574" y="1229"/>
                    <a:pt x="1581" y="1242"/>
                  </a:cubicBezTo>
                  <a:cubicBezTo>
                    <a:pt x="1587" y="1254"/>
                    <a:pt x="1582" y="1269"/>
                    <a:pt x="1570" y="1275"/>
                  </a:cubicBezTo>
                  <a:lnTo>
                    <a:pt x="1570" y="1275"/>
                  </a:lnTo>
                  <a:cubicBezTo>
                    <a:pt x="1558" y="1282"/>
                    <a:pt x="1543" y="1277"/>
                    <a:pt x="1536" y="1265"/>
                  </a:cubicBezTo>
                  <a:cubicBezTo>
                    <a:pt x="1530" y="1253"/>
                    <a:pt x="1535" y="1237"/>
                    <a:pt x="1547" y="1231"/>
                  </a:cubicBezTo>
                  <a:close/>
                  <a:moveTo>
                    <a:pt x="1637" y="1187"/>
                  </a:moveTo>
                  <a:lnTo>
                    <a:pt x="1637" y="1187"/>
                  </a:lnTo>
                  <a:cubicBezTo>
                    <a:pt x="1649" y="1181"/>
                    <a:pt x="1664" y="1186"/>
                    <a:pt x="1671" y="1198"/>
                  </a:cubicBezTo>
                  <a:cubicBezTo>
                    <a:pt x="1677" y="1210"/>
                    <a:pt x="1672" y="1225"/>
                    <a:pt x="1660" y="1232"/>
                  </a:cubicBezTo>
                  <a:lnTo>
                    <a:pt x="1660" y="1232"/>
                  </a:lnTo>
                  <a:cubicBezTo>
                    <a:pt x="1648" y="1238"/>
                    <a:pt x="1633" y="1233"/>
                    <a:pt x="1626" y="1221"/>
                  </a:cubicBezTo>
                  <a:cubicBezTo>
                    <a:pt x="1620" y="1209"/>
                    <a:pt x="1625" y="1194"/>
                    <a:pt x="1637" y="1187"/>
                  </a:cubicBezTo>
                  <a:close/>
                  <a:moveTo>
                    <a:pt x="1727" y="1144"/>
                  </a:moveTo>
                  <a:lnTo>
                    <a:pt x="1727" y="1144"/>
                  </a:lnTo>
                  <a:cubicBezTo>
                    <a:pt x="1739" y="1137"/>
                    <a:pt x="1754" y="1142"/>
                    <a:pt x="1761" y="1154"/>
                  </a:cubicBezTo>
                  <a:cubicBezTo>
                    <a:pt x="1767" y="1166"/>
                    <a:pt x="1762" y="1181"/>
                    <a:pt x="1750" y="1188"/>
                  </a:cubicBezTo>
                  <a:lnTo>
                    <a:pt x="1750" y="1188"/>
                  </a:lnTo>
                  <a:cubicBezTo>
                    <a:pt x="1738" y="1194"/>
                    <a:pt x="1723" y="1190"/>
                    <a:pt x="1716" y="1177"/>
                  </a:cubicBezTo>
                  <a:cubicBezTo>
                    <a:pt x="1710" y="1165"/>
                    <a:pt x="1715" y="1150"/>
                    <a:pt x="1727" y="1144"/>
                  </a:cubicBezTo>
                  <a:close/>
                  <a:moveTo>
                    <a:pt x="1817" y="1100"/>
                  </a:moveTo>
                  <a:lnTo>
                    <a:pt x="1817" y="1100"/>
                  </a:lnTo>
                  <a:cubicBezTo>
                    <a:pt x="1829" y="1093"/>
                    <a:pt x="1844" y="1098"/>
                    <a:pt x="1851" y="1110"/>
                  </a:cubicBezTo>
                  <a:cubicBezTo>
                    <a:pt x="1857" y="1123"/>
                    <a:pt x="1852" y="1138"/>
                    <a:pt x="1840" y="1144"/>
                  </a:cubicBezTo>
                  <a:lnTo>
                    <a:pt x="1840" y="1144"/>
                  </a:lnTo>
                  <a:cubicBezTo>
                    <a:pt x="1828" y="1151"/>
                    <a:pt x="1813" y="1146"/>
                    <a:pt x="1806" y="1134"/>
                  </a:cubicBezTo>
                  <a:cubicBezTo>
                    <a:pt x="1800" y="1121"/>
                    <a:pt x="1805" y="1106"/>
                    <a:pt x="1817" y="1100"/>
                  </a:cubicBezTo>
                  <a:close/>
                  <a:moveTo>
                    <a:pt x="1907" y="1056"/>
                  </a:moveTo>
                  <a:lnTo>
                    <a:pt x="1907" y="1056"/>
                  </a:lnTo>
                  <a:cubicBezTo>
                    <a:pt x="1919" y="1050"/>
                    <a:pt x="1934" y="1054"/>
                    <a:pt x="1941" y="1067"/>
                  </a:cubicBezTo>
                  <a:cubicBezTo>
                    <a:pt x="1947" y="1079"/>
                    <a:pt x="1942" y="1094"/>
                    <a:pt x="1930" y="1100"/>
                  </a:cubicBezTo>
                  <a:lnTo>
                    <a:pt x="1930" y="1100"/>
                  </a:lnTo>
                  <a:cubicBezTo>
                    <a:pt x="1918" y="1107"/>
                    <a:pt x="1903" y="1102"/>
                    <a:pt x="1896" y="1090"/>
                  </a:cubicBezTo>
                  <a:cubicBezTo>
                    <a:pt x="1890" y="1078"/>
                    <a:pt x="1895" y="1063"/>
                    <a:pt x="1907" y="1056"/>
                  </a:cubicBezTo>
                  <a:close/>
                  <a:moveTo>
                    <a:pt x="1997" y="1012"/>
                  </a:moveTo>
                  <a:lnTo>
                    <a:pt x="1997" y="1012"/>
                  </a:lnTo>
                  <a:cubicBezTo>
                    <a:pt x="2009" y="1006"/>
                    <a:pt x="2024" y="1011"/>
                    <a:pt x="2031" y="1023"/>
                  </a:cubicBezTo>
                  <a:cubicBezTo>
                    <a:pt x="2037" y="1035"/>
                    <a:pt x="2032" y="1050"/>
                    <a:pt x="2020" y="1057"/>
                  </a:cubicBezTo>
                  <a:lnTo>
                    <a:pt x="2020" y="1057"/>
                  </a:lnTo>
                  <a:cubicBezTo>
                    <a:pt x="2008" y="1063"/>
                    <a:pt x="1993" y="1058"/>
                    <a:pt x="1986" y="1046"/>
                  </a:cubicBezTo>
                  <a:cubicBezTo>
                    <a:pt x="1980" y="1034"/>
                    <a:pt x="1985" y="1019"/>
                    <a:pt x="1997" y="1012"/>
                  </a:cubicBezTo>
                  <a:close/>
                  <a:moveTo>
                    <a:pt x="2087" y="969"/>
                  </a:moveTo>
                  <a:lnTo>
                    <a:pt x="2087" y="969"/>
                  </a:lnTo>
                  <a:cubicBezTo>
                    <a:pt x="2099" y="962"/>
                    <a:pt x="2114" y="967"/>
                    <a:pt x="2121" y="979"/>
                  </a:cubicBezTo>
                  <a:cubicBezTo>
                    <a:pt x="2127" y="992"/>
                    <a:pt x="2122" y="1007"/>
                    <a:pt x="2110" y="1013"/>
                  </a:cubicBezTo>
                  <a:lnTo>
                    <a:pt x="2110" y="1013"/>
                  </a:lnTo>
                  <a:cubicBezTo>
                    <a:pt x="2098" y="1019"/>
                    <a:pt x="2083" y="1015"/>
                    <a:pt x="2076" y="1002"/>
                  </a:cubicBezTo>
                  <a:cubicBezTo>
                    <a:pt x="2070" y="990"/>
                    <a:pt x="2075" y="975"/>
                    <a:pt x="2087" y="969"/>
                  </a:cubicBezTo>
                  <a:close/>
                  <a:moveTo>
                    <a:pt x="2177" y="925"/>
                  </a:moveTo>
                  <a:lnTo>
                    <a:pt x="2177" y="925"/>
                  </a:lnTo>
                  <a:cubicBezTo>
                    <a:pt x="2189" y="919"/>
                    <a:pt x="2204" y="923"/>
                    <a:pt x="2211" y="936"/>
                  </a:cubicBezTo>
                  <a:cubicBezTo>
                    <a:pt x="2217" y="948"/>
                    <a:pt x="2212" y="963"/>
                    <a:pt x="2200" y="969"/>
                  </a:cubicBezTo>
                  <a:lnTo>
                    <a:pt x="2200" y="969"/>
                  </a:lnTo>
                  <a:cubicBezTo>
                    <a:pt x="2188" y="976"/>
                    <a:pt x="2173" y="971"/>
                    <a:pt x="2166" y="959"/>
                  </a:cubicBezTo>
                  <a:cubicBezTo>
                    <a:pt x="2160" y="946"/>
                    <a:pt x="2165" y="931"/>
                    <a:pt x="2177" y="925"/>
                  </a:cubicBezTo>
                  <a:close/>
                  <a:moveTo>
                    <a:pt x="2267" y="881"/>
                  </a:moveTo>
                  <a:lnTo>
                    <a:pt x="2267" y="881"/>
                  </a:lnTo>
                  <a:cubicBezTo>
                    <a:pt x="2279" y="875"/>
                    <a:pt x="2294" y="880"/>
                    <a:pt x="2301" y="892"/>
                  </a:cubicBezTo>
                  <a:cubicBezTo>
                    <a:pt x="2307" y="904"/>
                    <a:pt x="2302" y="919"/>
                    <a:pt x="2290" y="926"/>
                  </a:cubicBezTo>
                  <a:lnTo>
                    <a:pt x="2290" y="926"/>
                  </a:lnTo>
                  <a:cubicBezTo>
                    <a:pt x="2278" y="932"/>
                    <a:pt x="2263" y="927"/>
                    <a:pt x="2256" y="915"/>
                  </a:cubicBezTo>
                  <a:cubicBezTo>
                    <a:pt x="2250" y="903"/>
                    <a:pt x="2255" y="888"/>
                    <a:pt x="2267" y="881"/>
                  </a:cubicBezTo>
                  <a:close/>
                  <a:moveTo>
                    <a:pt x="2357" y="838"/>
                  </a:moveTo>
                  <a:lnTo>
                    <a:pt x="2357" y="838"/>
                  </a:lnTo>
                  <a:cubicBezTo>
                    <a:pt x="2369" y="831"/>
                    <a:pt x="2384" y="836"/>
                    <a:pt x="2391" y="848"/>
                  </a:cubicBezTo>
                  <a:cubicBezTo>
                    <a:pt x="2397" y="860"/>
                    <a:pt x="2392" y="875"/>
                    <a:pt x="2380" y="882"/>
                  </a:cubicBezTo>
                  <a:lnTo>
                    <a:pt x="2380" y="882"/>
                  </a:lnTo>
                  <a:cubicBezTo>
                    <a:pt x="2368" y="888"/>
                    <a:pt x="2353" y="883"/>
                    <a:pt x="2346" y="871"/>
                  </a:cubicBezTo>
                  <a:cubicBezTo>
                    <a:pt x="2340" y="859"/>
                    <a:pt x="2345" y="844"/>
                    <a:pt x="2357" y="838"/>
                  </a:cubicBezTo>
                  <a:close/>
                  <a:moveTo>
                    <a:pt x="2447" y="794"/>
                  </a:moveTo>
                  <a:lnTo>
                    <a:pt x="2447" y="794"/>
                  </a:lnTo>
                  <a:cubicBezTo>
                    <a:pt x="2459" y="787"/>
                    <a:pt x="2474" y="792"/>
                    <a:pt x="2481" y="804"/>
                  </a:cubicBezTo>
                  <a:cubicBezTo>
                    <a:pt x="2487" y="817"/>
                    <a:pt x="2482" y="832"/>
                    <a:pt x="2470" y="838"/>
                  </a:cubicBezTo>
                  <a:lnTo>
                    <a:pt x="2470" y="838"/>
                  </a:lnTo>
                  <a:cubicBezTo>
                    <a:pt x="2458" y="845"/>
                    <a:pt x="2443" y="840"/>
                    <a:pt x="2436" y="828"/>
                  </a:cubicBezTo>
                  <a:cubicBezTo>
                    <a:pt x="2430" y="815"/>
                    <a:pt x="2435" y="800"/>
                    <a:pt x="2447" y="794"/>
                  </a:cubicBezTo>
                  <a:close/>
                  <a:moveTo>
                    <a:pt x="2537" y="750"/>
                  </a:moveTo>
                  <a:lnTo>
                    <a:pt x="2537" y="750"/>
                  </a:lnTo>
                  <a:cubicBezTo>
                    <a:pt x="2549" y="744"/>
                    <a:pt x="2564" y="748"/>
                    <a:pt x="2571" y="761"/>
                  </a:cubicBezTo>
                  <a:cubicBezTo>
                    <a:pt x="2577" y="773"/>
                    <a:pt x="2572" y="788"/>
                    <a:pt x="2560" y="794"/>
                  </a:cubicBezTo>
                  <a:lnTo>
                    <a:pt x="2560" y="794"/>
                  </a:lnTo>
                  <a:cubicBezTo>
                    <a:pt x="2548" y="801"/>
                    <a:pt x="2533" y="796"/>
                    <a:pt x="2526" y="784"/>
                  </a:cubicBezTo>
                  <a:cubicBezTo>
                    <a:pt x="2520" y="772"/>
                    <a:pt x="2525" y="756"/>
                    <a:pt x="2537" y="750"/>
                  </a:cubicBezTo>
                  <a:close/>
                  <a:moveTo>
                    <a:pt x="2627" y="706"/>
                  </a:moveTo>
                  <a:lnTo>
                    <a:pt x="2627" y="706"/>
                  </a:lnTo>
                  <a:cubicBezTo>
                    <a:pt x="2639" y="700"/>
                    <a:pt x="2654" y="705"/>
                    <a:pt x="2661" y="717"/>
                  </a:cubicBezTo>
                  <a:cubicBezTo>
                    <a:pt x="2667" y="729"/>
                    <a:pt x="2662" y="744"/>
                    <a:pt x="2650" y="751"/>
                  </a:cubicBezTo>
                  <a:lnTo>
                    <a:pt x="2650" y="751"/>
                  </a:lnTo>
                  <a:cubicBezTo>
                    <a:pt x="2638" y="757"/>
                    <a:pt x="2623" y="752"/>
                    <a:pt x="2616" y="740"/>
                  </a:cubicBezTo>
                  <a:cubicBezTo>
                    <a:pt x="2610" y="728"/>
                    <a:pt x="2615" y="713"/>
                    <a:pt x="2627" y="706"/>
                  </a:cubicBezTo>
                  <a:close/>
                  <a:moveTo>
                    <a:pt x="2717" y="663"/>
                  </a:moveTo>
                  <a:lnTo>
                    <a:pt x="2717" y="663"/>
                  </a:lnTo>
                  <a:cubicBezTo>
                    <a:pt x="2729" y="656"/>
                    <a:pt x="2744" y="661"/>
                    <a:pt x="2751" y="673"/>
                  </a:cubicBezTo>
                  <a:cubicBezTo>
                    <a:pt x="2757" y="685"/>
                    <a:pt x="2752" y="701"/>
                    <a:pt x="2740" y="707"/>
                  </a:cubicBezTo>
                  <a:lnTo>
                    <a:pt x="2740" y="707"/>
                  </a:lnTo>
                  <a:cubicBezTo>
                    <a:pt x="2728" y="713"/>
                    <a:pt x="2713" y="709"/>
                    <a:pt x="2706" y="696"/>
                  </a:cubicBezTo>
                  <a:cubicBezTo>
                    <a:pt x="2700" y="684"/>
                    <a:pt x="2705" y="669"/>
                    <a:pt x="2717" y="663"/>
                  </a:cubicBezTo>
                  <a:close/>
                  <a:moveTo>
                    <a:pt x="2807" y="619"/>
                  </a:moveTo>
                  <a:lnTo>
                    <a:pt x="2807" y="619"/>
                  </a:lnTo>
                  <a:cubicBezTo>
                    <a:pt x="2819" y="613"/>
                    <a:pt x="2834" y="617"/>
                    <a:pt x="2841" y="630"/>
                  </a:cubicBezTo>
                  <a:cubicBezTo>
                    <a:pt x="2847" y="642"/>
                    <a:pt x="2842" y="657"/>
                    <a:pt x="2830" y="663"/>
                  </a:cubicBezTo>
                  <a:lnTo>
                    <a:pt x="2830" y="663"/>
                  </a:lnTo>
                  <a:cubicBezTo>
                    <a:pt x="2818" y="670"/>
                    <a:pt x="2803" y="665"/>
                    <a:pt x="2796" y="653"/>
                  </a:cubicBezTo>
                  <a:cubicBezTo>
                    <a:pt x="2790" y="640"/>
                    <a:pt x="2795" y="625"/>
                    <a:pt x="2807" y="619"/>
                  </a:cubicBezTo>
                  <a:close/>
                  <a:moveTo>
                    <a:pt x="2897" y="575"/>
                  </a:moveTo>
                  <a:lnTo>
                    <a:pt x="2897" y="575"/>
                  </a:lnTo>
                  <a:cubicBezTo>
                    <a:pt x="2909" y="569"/>
                    <a:pt x="2924" y="574"/>
                    <a:pt x="2931" y="586"/>
                  </a:cubicBezTo>
                  <a:cubicBezTo>
                    <a:pt x="2937" y="598"/>
                    <a:pt x="2932" y="613"/>
                    <a:pt x="2920" y="620"/>
                  </a:cubicBezTo>
                  <a:lnTo>
                    <a:pt x="2920" y="620"/>
                  </a:lnTo>
                  <a:cubicBezTo>
                    <a:pt x="2908" y="626"/>
                    <a:pt x="2893" y="621"/>
                    <a:pt x="2886" y="609"/>
                  </a:cubicBezTo>
                  <a:cubicBezTo>
                    <a:pt x="2880" y="597"/>
                    <a:pt x="2885" y="582"/>
                    <a:pt x="2897" y="575"/>
                  </a:cubicBezTo>
                  <a:close/>
                  <a:moveTo>
                    <a:pt x="2987" y="531"/>
                  </a:moveTo>
                  <a:lnTo>
                    <a:pt x="2987" y="531"/>
                  </a:lnTo>
                  <a:cubicBezTo>
                    <a:pt x="2999" y="525"/>
                    <a:pt x="3014" y="530"/>
                    <a:pt x="3021" y="542"/>
                  </a:cubicBezTo>
                  <a:cubicBezTo>
                    <a:pt x="3027" y="554"/>
                    <a:pt x="3022" y="569"/>
                    <a:pt x="3010" y="576"/>
                  </a:cubicBezTo>
                  <a:lnTo>
                    <a:pt x="3010" y="576"/>
                  </a:lnTo>
                  <a:cubicBezTo>
                    <a:pt x="2998" y="582"/>
                    <a:pt x="2983" y="577"/>
                    <a:pt x="2976" y="565"/>
                  </a:cubicBezTo>
                  <a:cubicBezTo>
                    <a:pt x="2970" y="553"/>
                    <a:pt x="2975" y="538"/>
                    <a:pt x="2987" y="531"/>
                  </a:cubicBezTo>
                  <a:close/>
                  <a:moveTo>
                    <a:pt x="3077" y="488"/>
                  </a:moveTo>
                  <a:lnTo>
                    <a:pt x="3077" y="488"/>
                  </a:lnTo>
                  <a:cubicBezTo>
                    <a:pt x="3089" y="481"/>
                    <a:pt x="3104" y="486"/>
                    <a:pt x="3111" y="498"/>
                  </a:cubicBezTo>
                  <a:cubicBezTo>
                    <a:pt x="3117" y="511"/>
                    <a:pt x="3112" y="526"/>
                    <a:pt x="3100" y="532"/>
                  </a:cubicBezTo>
                  <a:lnTo>
                    <a:pt x="3100" y="532"/>
                  </a:lnTo>
                  <a:cubicBezTo>
                    <a:pt x="3088" y="538"/>
                    <a:pt x="3073" y="534"/>
                    <a:pt x="3066" y="521"/>
                  </a:cubicBezTo>
                  <a:cubicBezTo>
                    <a:pt x="3060" y="509"/>
                    <a:pt x="3065" y="494"/>
                    <a:pt x="3077" y="488"/>
                  </a:cubicBezTo>
                  <a:close/>
                  <a:moveTo>
                    <a:pt x="3167" y="444"/>
                  </a:moveTo>
                  <a:lnTo>
                    <a:pt x="3167" y="444"/>
                  </a:lnTo>
                  <a:cubicBezTo>
                    <a:pt x="3179" y="438"/>
                    <a:pt x="3194" y="442"/>
                    <a:pt x="3201" y="455"/>
                  </a:cubicBezTo>
                  <a:cubicBezTo>
                    <a:pt x="3207" y="467"/>
                    <a:pt x="3202" y="482"/>
                    <a:pt x="3190" y="488"/>
                  </a:cubicBezTo>
                  <a:lnTo>
                    <a:pt x="3190" y="488"/>
                  </a:lnTo>
                  <a:cubicBezTo>
                    <a:pt x="3178" y="495"/>
                    <a:pt x="3163" y="490"/>
                    <a:pt x="3156" y="478"/>
                  </a:cubicBezTo>
                  <a:cubicBezTo>
                    <a:pt x="3150" y="466"/>
                    <a:pt x="3155" y="450"/>
                    <a:pt x="3167" y="444"/>
                  </a:cubicBezTo>
                  <a:close/>
                  <a:moveTo>
                    <a:pt x="3257" y="400"/>
                  </a:moveTo>
                  <a:lnTo>
                    <a:pt x="3257" y="400"/>
                  </a:lnTo>
                  <a:cubicBezTo>
                    <a:pt x="3269" y="394"/>
                    <a:pt x="3284" y="399"/>
                    <a:pt x="3291" y="411"/>
                  </a:cubicBezTo>
                  <a:cubicBezTo>
                    <a:pt x="3297" y="423"/>
                    <a:pt x="3292" y="438"/>
                    <a:pt x="3280" y="445"/>
                  </a:cubicBezTo>
                  <a:lnTo>
                    <a:pt x="3280" y="445"/>
                  </a:lnTo>
                  <a:cubicBezTo>
                    <a:pt x="3268" y="451"/>
                    <a:pt x="3253" y="446"/>
                    <a:pt x="3246" y="434"/>
                  </a:cubicBezTo>
                  <a:cubicBezTo>
                    <a:pt x="3240" y="422"/>
                    <a:pt x="3245" y="407"/>
                    <a:pt x="3257" y="400"/>
                  </a:cubicBezTo>
                  <a:close/>
                  <a:moveTo>
                    <a:pt x="3347" y="357"/>
                  </a:moveTo>
                  <a:lnTo>
                    <a:pt x="3347" y="357"/>
                  </a:lnTo>
                  <a:cubicBezTo>
                    <a:pt x="3359" y="350"/>
                    <a:pt x="3374" y="355"/>
                    <a:pt x="3381" y="367"/>
                  </a:cubicBezTo>
                  <a:cubicBezTo>
                    <a:pt x="3387" y="379"/>
                    <a:pt x="3382" y="395"/>
                    <a:pt x="3370" y="401"/>
                  </a:cubicBezTo>
                  <a:lnTo>
                    <a:pt x="3370" y="401"/>
                  </a:lnTo>
                  <a:cubicBezTo>
                    <a:pt x="3358" y="407"/>
                    <a:pt x="3343" y="403"/>
                    <a:pt x="3336" y="390"/>
                  </a:cubicBezTo>
                  <a:cubicBezTo>
                    <a:pt x="3330" y="378"/>
                    <a:pt x="3335" y="363"/>
                    <a:pt x="3347" y="357"/>
                  </a:cubicBezTo>
                  <a:close/>
                  <a:moveTo>
                    <a:pt x="3437" y="313"/>
                  </a:moveTo>
                  <a:lnTo>
                    <a:pt x="3437" y="313"/>
                  </a:lnTo>
                  <a:cubicBezTo>
                    <a:pt x="3449" y="306"/>
                    <a:pt x="3464" y="311"/>
                    <a:pt x="3471" y="323"/>
                  </a:cubicBezTo>
                  <a:cubicBezTo>
                    <a:pt x="3477" y="336"/>
                    <a:pt x="3472" y="351"/>
                    <a:pt x="3460" y="357"/>
                  </a:cubicBezTo>
                  <a:lnTo>
                    <a:pt x="3460" y="357"/>
                  </a:lnTo>
                  <a:cubicBezTo>
                    <a:pt x="3448" y="364"/>
                    <a:pt x="3433" y="359"/>
                    <a:pt x="3426" y="347"/>
                  </a:cubicBezTo>
                  <a:cubicBezTo>
                    <a:pt x="3420" y="334"/>
                    <a:pt x="3425" y="319"/>
                    <a:pt x="3437" y="313"/>
                  </a:cubicBezTo>
                  <a:close/>
                  <a:moveTo>
                    <a:pt x="3527" y="269"/>
                  </a:moveTo>
                  <a:lnTo>
                    <a:pt x="3527" y="269"/>
                  </a:lnTo>
                  <a:cubicBezTo>
                    <a:pt x="3539" y="263"/>
                    <a:pt x="3554" y="268"/>
                    <a:pt x="3561" y="280"/>
                  </a:cubicBezTo>
                  <a:cubicBezTo>
                    <a:pt x="3567" y="292"/>
                    <a:pt x="3562" y="307"/>
                    <a:pt x="3550" y="313"/>
                  </a:cubicBezTo>
                  <a:lnTo>
                    <a:pt x="3550" y="313"/>
                  </a:lnTo>
                  <a:cubicBezTo>
                    <a:pt x="3538" y="320"/>
                    <a:pt x="3523" y="315"/>
                    <a:pt x="3516" y="303"/>
                  </a:cubicBezTo>
                  <a:cubicBezTo>
                    <a:pt x="3510" y="291"/>
                    <a:pt x="3515" y="276"/>
                    <a:pt x="3527" y="269"/>
                  </a:cubicBezTo>
                  <a:close/>
                  <a:moveTo>
                    <a:pt x="3617" y="225"/>
                  </a:moveTo>
                  <a:lnTo>
                    <a:pt x="3617" y="225"/>
                  </a:lnTo>
                  <a:cubicBezTo>
                    <a:pt x="3629" y="219"/>
                    <a:pt x="3644" y="224"/>
                    <a:pt x="3651" y="236"/>
                  </a:cubicBezTo>
                  <a:cubicBezTo>
                    <a:pt x="3657" y="248"/>
                    <a:pt x="3652" y="263"/>
                    <a:pt x="3640" y="270"/>
                  </a:cubicBezTo>
                  <a:lnTo>
                    <a:pt x="3640" y="270"/>
                  </a:lnTo>
                  <a:cubicBezTo>
                    <a:pt x="3628" y="276"/>
                    <a:pt x="3613" y="271"/>
                    <a:pt x="3606" y="259"/>
                  </a:cubicBezTo>
                  <a:cubicBezTo>
                    <a:pt x="3600" y="247"/>
                    <a:pt x="3605" y="232"/>
                    <a:pt x="3617" y="225"/>
                  </a:cubicBezTo>
                  <a:close/>
                  <a:moveTo>
                    <a:pt x="3707" y="182"/>
                  </a:moveTo>
                  <a:lnTo>
                    <a:pt x="3707" y="182"/>
                  </a:lnTo>
                  <a:cubicBezTo>
                    <a:pt x="3719" y="175"/>
                    <a:pt x="3734" y="180"/>
                    <a:pt x="3741" y="192"/>
                  </a:cubicBezTo>
                  <a:cubicBezTo>
                    <a:pt x="3747" y="205"/>
                    <a:pt x="3742" y="220"/>
                    <a:pt x="3730" y="226"/>
                  </a:cubicBezTo>
                  <a:lnTo>
                    <a:pt x="3730" y="226"/>
                  </a:lnTo>
                  <a:cubicBezTo>
                    <a:pt x="3718" y="232"/>
                    <a:pt x="3703" y="228"/>
                    <a:pt x="3696" y="215"/>
                  </a:cubicBezTo>
                  <a:cubicBezTo>
                    <a:pt x="3690" y="203"/>
                    <a:pt x="3695" y="188"/>
                    <a:pt x="3707" y="182"/>
                  </a:cubicBezTo>
                  <a:close/>
                  <a:moveTo>
                    <a:pt x="3797" y="138"/>
                  </a:moveTo>
                  <a:lnTo>
                    <a:pt x="3797" y="138"/>
                  </a:lnTo>
                  <a:cubicBezTo>
                    <a:pt x="3809" y="132"/>
                    <a:pt x="3824" y="136"/>
                    <a:pt x="3831" y="149"/>
                  </a:cubicBezTo>
                  <a:cubicBezTo>
                    <a:pt x="3837" y="161"/>
                    <a:pt x="3832" y="176"/>
                    <a:pt x="3820" y="182"/>
                  </a:cubicBezTo>
                  <a:lnTo>
                    <a:pt x="3820" y="182"/>
                  </a:lnTo>
                  <a:cubicBezTo>
                    <a:pt x="3808" y="189"/>
                    <a:pt x="3793" y="184"/>
                    <a:pt x="3786" y="172"/>
                  </a:cubicBezTo>
                  <a:cubicBezTo>
                    <a:pt x="3780" y="159"/>
                    <a:pt x="3785" y="144"/>
                    <a:pt x="3797" y="138"/>
                  </a:cubicBezTo>
                  <a:close/>
                  <a:moveTo>
                    <a:pt x="3887" y="94"/>
                  </a:moveTo>
                  <a:lnTo>
                    <a:pt x="3887" y="94"/>
                  </a:lnTo>
                  <a:cubicBezTo>
                    <a:pt x="3899" y="88"/>
                    <a:pt x="3914" y="93"/>
                    <a:pt x="3921" y="105"/>
                  </a:cubicBezTo>
                  <a:cubicBezTo>
                    <a:pt x="3927" y="117"/>
                    <a:pt x="3922" y="132"/>
                    <a:pt x="3910" y="139"/>
                  </a:cubicBezTo>
                  <a:lnTo>
                    <a:pt x="3910" y="139"/>
                  </a:lnTo>
                  <a:cubicBezTo>
                    <a:pt x="3898" y="145"/>
                    <a:pt x="3883" y="140"/>
                    <a:pt x="3876" y="128"/>
                  </a:cubicBezTo>
                  <a:cubicBezTo>
                    <a:pt x="3870" y="116"/>
                    <a:pt x="3875" y="101"/>
                    <a:pt x="3887" y="94"/>
                  </a:cubicBezTo>
                  <a:close/>
                  <a:moveTo>
                    <a:pt x="3977" y="51"/>
                  </a:moveTo>
                  <a:lnTo>
                    <a:pt x="3977" y="51"/>
                  </a:lnTo>
                  <a:cubicBezTo>
                    <a:pt x="3989" y="44"/>
                    <a:pt x="4004" y="49"/>
                    <a:pt x="4011" y="61"/>
                  </a:cubicBezTo>
                  <a:cubicBezTo>
                    <a:pt x="4017" y="73"/>
                    <a:pt x="4012" y="88"/>
                    <a:pt x="4000" y="95"/>
                  </a:cubicBezTo>
                  <a:lnTo>
                    <a:pt x="4000" y="95"/>
                  </a:lnTo>
                  <a:cubicBezTo>
                    <a:pt x="3988" y="101"/>
                    <a:pt x="3973" y="97"/>
                    <a:pt x="3966" y="84"/>
                  </a:cubicBezTo>
                  <a:cubicBezTo>
                    <a:pt x="3960" y="72"/>
                    <a:pt x="3965" y="57"/>
                    <a:pt x="3977" y="51"/>
                  </a:cubicBezTo>
                  <a:close/>
                  <a:moveTo>
                    <a:pt x="4067" y="7"/>
                  </a:moveTo>
                  <a:lnTo>
                    <a:pt x="4067" y="7"/>
                  </a:lnTo>
                  <a:cubicBezTo>
                    <a:pt x="4079" y="0"/>
                    <a:pt x="4094" y="5"/>
                    <a:pt x="4101" y="17"/>
                  </a:cubicBezTo>
                  <a:cubicBezTo>
                    <a:pt x="4107" y="30"/>
                    <a:pt x="4102" y="45"/>
                    <a:pt x="4090" y="51"/>
                  </a:cubicBezTo>
                  <a:lnTo>
                    <a:pt x="4090" y="51"/>
                  </a:lnTo>
                  <a:cubicBezTo>
                    <a:pt x="4078" y="58"/>
                    <a:pt x="4063" y="53"/>
                    <a:pt x="4056" y="41"/>
                  </a:cubicBezTo>
                  <a:cubicBezTo>
                    <a:pt x="4050" y="28"/>
                    <a:pt x="4055" y="13"/>
                    <a:pt x="4067" y="7"/>
                  </a:cubicBezTo>
                  <a:close/>
                </a:path>
              </a:pathLst>
            </a:custGeom>
            <a:solidFill>
              <a:srgbClr val="000000"/>
            </a:solidFill>
            <a:ln w="3175" cap="flat">
              <a:solidFill>
                <a:srgbClr val="000000"/>
              </a:solidFill>
              <a:prstDash val="solid"/>
              <a:bevel/>
              <a:headEnd/>
              <a:tailEnd/>
            </a:ln>
          </p:spPr>
          <p:txBody>
            <a:bodyPr/>
            <a:lstStyle/>
            <a:p>
              <a:endParaRPr lang="en-US"/>
            </a:p>
          </p:txBody>
        </p:sp>
        <p:grpSp>
          <p:nvGrpSpPr>
            <p:cNvPr id="148513" name="Group 1057"/>
            <p:cNvGrpSpPr>
              <a:grpSpLocks/>
            </p:cNvGrpSpPr>
            <p:nvPr/>
          </p:nvGrpSpPr>
          <p:grpSpPr bwMode="auto">
            <a:xfrm>
              <a:off x="5058" y="2559"/>
              <a:ext cx="601" cy="403"/>
              <a:chOff x="5058" y="2559"/>
              <a:chExt cx="601" cy="403"/>
            </a:xfrm>
          </p:grpSpPr>
          <p:sp>
            <p:nvSpPr>
              <p:cNvPr id="148514" name="Rectangle 1058"/>
              <p:cNvSpPr>
                <a:spLocks noChangeArrowheads="1"/>
              </p:cNvSpPr>
              <p:nvPr/>
            </p:nvSpPr>
            <p:spPr bwMode="auto">
              <a:xfrm>
                <a:off x="5280" y="2559"/>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000">
                    <a:solidFill>
                      <a:srgbClr val="000000"/>
                    </a:solidFill>
                    <a:latin typeface="Arial" panose="020B0604020202020204" pitchFamily="34" charset="0"/>
                  </a:rPr>
                  <a:t>2,3,0</a:t>
                </a:r>
                <a:endParaRPr lang="en-US" altLang="en-US"/>
              </a:p>
            </p:txBody>
          </p:sp>
          <p:sp>
            <p:nvSpPr>
              <p:cNvPr id="148515" name="Rectangle 1059"/>
              <p:cNvSpPr>
                <a:spLocks noChangeArrowheads="1"/>
              </p:cNvSpPr>
              <p:nvPr/>
            </p:nvSpPr>
            <p:spPr bwMode="auto">
              <a:xfrm>
                <a:off x="5280" y="2775"/>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000">
                    <a:solidFill>
                      <a:srgbClr val="000000"/>
                    </a:solidFill>
                    <a:latin typeface="Arial" panose="020B0604020202020204" pitchFamily="34" charset="0"/>
                  </a:rPr>
                  <a:t>2,3,1</a:t>
                </a:r>
                <a:endParaRPr lang="en-US" altLang="en-US"/>
              </a:p>
            </p:txBody>
          </p:sp>
          <p:sp>
            <p:nvSpPr>
              <p:cNvPr id="148516" name="Rectangle 1060"/>
              <p:cNvSpPr>
                <a:spLocks noChangeArrowheads="1"/>
              </p:cNvSpPr>
              <p:nvPr/>
            </p:nvSpPr>
            <p:spPr bwMode="auto">
              <a:xfrm>
                <a:off x="5058" y="2866"/>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000">
                    <a:solidFill>
                      <a:srgbClr val="000000"/>
                    </a:solidFill>
                    <a:latin typeface="Arial" panose="020B0604020202020204" pitchFamily="34" charset="0"/>
                  </a:rPr>
                  <a:t>2,3,2</a:t>
                </a:r>
                <a:endParaRPr lang="en-US" altLang="en-US"/>
              </a:p>
            </p:txBody>
          </p:sp>
          <p:sp>
            <p:nvSpPr>
              <p:cNvPr id="148517" name="Rectangle 1061"/>
              <p:cNvSpPr>
                <a:spLocks noChangeArrowheads="1"/>
              </p:cNvSpPr>
              <p:nvPr/>
            </p:nvSpPr>
            <p:spPr bwMode="auto">
              <a:xfrm>
                <a:off x="5483" y="2866"/>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000">
                    <a:solidFill>
                      <a:srgbClr val="000000"/>
                    </a:solidFill>
                    <a:latin typeface="Arial" panose="020B0604020202020204" pitchFamily="34" charset="0"/>
                  </a:rPr>
                  <a:t>2,3,3</a:t>
                </a:r>
                <a:endParaRPr lang="en-US" altLang="en-US"/>
              </a:p>
            </p:txBody>
          </p:sp>
        </p:grpSp>
        <p:grpSp>
          <p:nvGrpSpPr>
            <p:cNvPr id="148518" name="Group 1062"/>
            <p:cNvGrpSpPr>
              <a:grpSpLocks/>
            </p:cNvGrpSpPr>
            <p:nvPr/>
          </p:nvGrpSpPr>
          <p:grpSpPr bwMode="auto">
            <a:xfrm>
              <a:off x="4957" y="2366"/>
              <a:ext cx="776" cy="648"/>
              <a:chOff x="4957" y="2366"/>
              <a:chExt cx="776" cy="648"/>
            </a:xfrm>
          </p:grpSpPr>
          <p:sp>
            <p:nvSpPr>
              <p:cNvPr id="148519" name="Freeform 1063"/>
              <p:cNvSpPr>
                <a:spLocks/>
              </p:cNvSpPr>
              <p:nvPr/>
            </p:nvSpPr>
            <p:spPr bwMode="auto">
              <a:xfrm>
                <a:off x="4957" y="2366"/>
                <a:ext cx="776" cy="648"/>
              </a:xfrm>
              <a:custGeom>
                <a:avLst/>
                <a:gdLst>
                  <a:gd name="T0" fmla="*/ 388 w 776"/>
                  <a:gd name="T1" fmla="*/ 0 h 648"/>
                  <a:gd name="T2" fmla="*/ 0 w 776"/>
                  <a:gd name="T3" fmla="*/ 648 h 648"/>
                  <a:gd name="T4" fmla="*/ 776 w 776"/>
                  <a:gd name="T5" fmla="*/ 648 h 648"/>
                  <a:gd name="T6" fmla="*/ 388 w 776"/>
                  <a:gd name="T7" fmla="*/ 0 h 648"/>
                </a:gdLst>
                <a:ahLst/>
                <a:cxnLst>
                  <a:cxn ang="0">
                    <a:pos x="T0" y="T1"/>
                  </a:cxn>
                  <a:cxn ang="0">
                    <a:pos x="T2" y="T3"/>
                  </a:cxn>
                  <a:cxn ang="0">
                    <a:pos x="T4" y="T5"/>
                  </a:cxn>
                  <a:cxn ang="0">
                    <a:pos x="T6" y="T7"/>
                  </a:cxn>
                </a:cxnLst>
                <a:rect l="0" t="0" r="r" b="b"/>
                <a:pathLst>
                  <a:path w="776" h="648">
                    <a:moveTo>
                      <a:pt x="388" y="0"/>
                    </a:moveTo>
                    <a:lnTo>
                      <a:pt x="0" y="648"/>
                    </a:lnTo>
                    <a:lnTo>
                      <a:pt x="776" y="648"/>
                    </a:lnTo>
                    <a:lnTo>
                      <a:pt x="388"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20" name="Freeform 1064"/>
              <p:cNvSpPr>
                <a:spLocks/>
              </p:cNvSpPr>
              <p:nvPr/>
            </p:nvSpPr>
            <p:spPr bwMode="auto">
              <a:xfrm>
                <a:off x="4957" y="2366"/>
                <a:ext cx="776" cy="648"/>
              </a:xfrm>
              <a:custGeom>
                <a:avLst/>
                <a:gdLst>
                  <a:gd name="T0" fmla="*/ 388 w 776"/>
                  <a:gd name="T1" fmla="*/ 0 h 648"/>
                  <a:gd name="T2" fmla="*/ 0 w 776"/>
                  <a:gd name="T3" fmla="*/ 648 h 648"/>
                  <a:gd name="T4" fmla="*/ 776 w 776"/>
                  <a:gd name="T5" fmla="*/ 648 h 648"/>
                  <a:gd name="T6" fmla="*/ 388 w 776"/>
                  <a:gd name="T7" fmla="*/ 0 h 648"/>
                </a:gdLst>
                <a:ahLst/>
                <a:cxnLst>
                  <a:cxn ang="0">
                    <a:pos x="T0" y="T1"/>
                  </a:cxn>
                  <a:cxn ang="0">
                    <a:pos x="T2" y="T3"/>
                  </a:cxn>
                  <a:cxn ang="0">
                    <a:pos x="T4" y="T5"/>
                  </a:cxn>
                  <a:cxn ang="0">
                    <a:pos x="T6" y="T7"/>
                  </a:cxn>
                </a:cxnLst>
                <a:rect l="0" t="0" r="r" b="b"/>
                <a:pathLst>
                  <a:path w="776" h="648">
                    <a:moveTo>
                      <a:pt x="388" y="0"/>
                    </a:moveTo>
                    <a:lnTo>
                      <a:pt x="0" y="648"/>
                    </a:lnTo>
                    <a:lnTo>
                      <a:pt x="776" y="648"/>
                    </a:lnTo>
                    <a:lnTo>
                      <a:pt x="388" y="0"/>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8521" name="Group 1065"/>
            <p:cNvGrpSpPr>
              <a:grpSpLocks/>
            </p:cNvGrpSpPr>
            <p:nvPr/>
          </p:nvGrpSpPr>
          <p:grpSpPr bwMode="auto">
            <a:xfrm>
              <a:off x="5138" y="2712"/>
              <a:ext cx="414" cy="302"/>
              <a:chOff x="5138" y="2712"/>
              <a:chExt cx="414" cy="302"/>
            </a:xfrm>
          </p:grpSpPr>
          <p:sp>
            <p:nvSpPr>
              <p:cNvPr id="148522" name="Freeform 1066"/>
              <p:cNvSpPr>
                <a:spLocks/>
              </p:cNvSpPr>
              <p:nvPr/>
            </p:nvSpPr>
            <p:spPr bwMode="auto">
              <a:xfrm>
                <a:off x="5138" y="2712"/>
                <a:ext cx="414" cy="302"/>
              </a:xfrm>
              <a:custGeom>
                <a:avLst/>
                <a:gdLst>
                  <a:gd name="T0" fmla="*/ 207 w 414"/>
                  <a:gd name="T1" fmla="*/ 302 h 302"/>
                  <a:gd name="T2" fmla="*/ 0 w 414"/>
                  <a:gd name="T3" fmla="*/ 0 h 302"/>
                  <a:gd name="T4" fmla="*/ 414 w 414"/>
                  <a:gd name="T5" fmla="*/ 0 h 302"/>
                  <a:gd name="T6" fmla="*/ 207 w 414"/>
                  <a:gd name="T7" fmla="*/ 302 h 302"/>
                </a:gdLst>
                <a:ahLst/>
                <a:cxnLst>
                  <a:cxn ang="0">
                    <a:pos x="T0" y="T1"/>
                  </a:cxn>
                  <a:cxn ang="0">
                    <a:pos x="T2" y="T3"/>
                  </a:cxn>
                  <a:cxn ang="0">
                    <a:pos x="T4" y="T5"/>
                  </a:cxn>
                  <a:cxn ang="0">
                    <a:pos x="T6" y="T7"/>
                  </a:cxn>
                </a:cxnLst>
                <a:rect l="0" t="0" r="r" b="b"/>
                <a:pathLst>
                  <a:path w="414" h="302">
                    <a:moveTo>
                      <a:pt x="207" y="302"/>
                    </a:moveTo>
                    <a:lnTo>
                      <a:pt x="0" y="0"/>
                    </a:lnTo>
                    <a:lnTo>
                      <a:pt x="414" y="0"/>
                    </a:lnTo>
                    <a:lnTo>
                      <a:pt x="207" y="302"/>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23" name="Freeform 1067"/>
              <p:cNvSpPr>
                <a:spLocks/>
              </p:cNvSpPr>
              <p:nvPr/>
            </p:nvSpPr>
            <p:spPr bwMode="auto">
              <a:xfrm>
                <a:off x="5138" y="2712"/>
                <a:ext cx="414" cy="302"/>
              </a:xfrm>
              <a:custGeom>
                <a:avLst/>
                <a:gdLst>
                  <a:gd name="T0" fmla="*/ 207 w 414"/>
                  <a:gd name="T1" fmla="*/ 302 h 302"/>
                  <a:gd name="T2" fmla="*/ 0 w 414"/>
                  <a:gd name="T3" fmla="*/ 0 h 302"/>
                  <a:gd name="T4" fmla="*/ 414 w 414"/>
                  <a:gd name="T5" fmla="*/ 0 h 302"/>
                  <a:gd name="T6" fmla="*/ 207 w 414"/>
                  <a:gd name="T7" fmla="*/ 302 h 302"/>
                </a:gdLst>
                <a:ahLst/>
                <a:cxnLst>
                  <a:cxn ang="0">
                    <a:pos x="T0" y="T1"/>
                  </a:cxn>
                  <a:cxn ang="0">
                    <a:pos x="T2" y="T3"/>
                  </a:cxn>
                  <a:cxn ang="0">
                    <a:pos x="T4" y="T5"/>
                  </a:cxn>
                  <a:cxn ang="0">
                    <a:pos x="T6" y="T7"/>
                  </a:cxn>
                </a:cxnLst>
                <a:rect l="0" t="0" r="r" b="b"/>
                <a:pathLst>
                  <a:path w="414" h="302">
                    <a:moveTo>
                      <a:pt x="207" y="302"/>
                    </a:moveTo>
                    <a:lnTo>
                      <a:pt x="0" y="0"/>
                    </a:lnTo>
                    <a:lnTo>
                      <a:pt x="414" y="0"/>
                    </a:lnTo>
                    <a:lnTo>
                      <a:pt x="207" y="302"/>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8524" name="Group 1068"/>
            <p:cNvGrpSpPr>
              <a:grpSpLocks/>
            </p:cNvGrpSpPr>
            <p:nvPr/>
          </p:nvGrpSpPr>
          <p:grpSpPr bwMode="auto">
            <a:xfrm>
              <a:off x="4957" y="2366"/>
              <a:ext cx="776" cy="648"/>
              <a:chOff x="4957" y="2366"/>
              <a:chExt cx="776" cy="648"/>
            </a:xfrm>
          </p:grpSpPr>
          <p:sp>
            <p:nvSpPr>
              <p:cNvPr id="148525" name="Freeform 1069"/>
              <p:cNvSpPr>
                <a:spLocks/>
              </p:cNvSpPr>
              <p:nvPr/>
            </p:nvSpPr>
            <p:spPr bwMode="auto">
              <a:xfrm>
                <a:off x="4957" y="2366"/>
                <a:ext cx="776" cy="648"/>
              </a:xfrm>
              <a:custGeom>
                <a:avLst/>
                <a:gdLst>
                  <a:gd name="T0" fmla="*/ 388 w 776"/>
                  <a:gd name="T1" fmla="*/ 0 h 648"/>
                  <a:gd name="T2" fmla="*/ 0 w 776"/>
                  <a:gd name="T3" fmla="*/ 648 h 648"/>
                  <a:gd name="T4" fmla="*/ 776 w 776"/>
                  <a:gd name="T5" fmla="*/ 648 h 648"/>
                  <a:gd name="T6" fmla="*/ 388 w 776"/>
                  <a:gd name="T7" fmla="*/ 0 h 648"/>
                </a:gdLst>
                <a:ahLst/>
                <a:cxnLst>
                  <a:cxn ang="0">
                    <a:pos x="T0" y="T1"/>
                  </a:cxn>
                  <a:cxn ang="0">
                    <a:pos x="T2" y="T3"/>
                  </a:cxn>
                  <a:cxn ang="0">
                    <a:pos x="T4" y="T5"/>
                  </a:cxn>
                  <a:cxn ang="0">
                    <a:pos x="T6" y="T7"/>
                  </a:cxn>
                </a:cxnLst>
                <a:rect l="0" t="0" r="r" b="b"/>
                <a:pathLst>
                  <a:path w="776" h="648">
                    <a:moveTo>
                      <a:pt x="388" y="0"/>
                    </a:moveTo>
                    <a:lnTo>
                      <a:pt x="0" y="648"/>
                    </a:lnTo>
                    <a:lnTo>
                      <a:pt x="776" y="648"/>
                    </a:lnTo>
                    <a:lnTo>
                      <a:pt x="388"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26" name="Freeform 1070"/>
              <p:cNvSpPr>
                <a:spLocks/>
              </p:cNvSpPr>
              <p:nvPr/>
            </p:nvSpPr>
            <p:spPr bwMode="auto">
              <a:xfrm>
                <a:off x="4957" y="2366"/>
                <a:ext cx="776" cy="648"/>
              </a:xfrm>
              <a:custGeom>
                <a:avLst/>
                <a:gdLst>
                  <a:gd name="T0" fmla="*/ 388 w 776"/>
                  <a:gd name="T1" fmla="*/ 0 h 648"/>
                  <a:gd name="T2" fmla="*/ 0 w 776"/>
                  <a:gd name="T3" fmla="*/ 648 h 648"/>
                  <a:gd name="T4" fmla="*/ 776 w 776"/>
                  <a:gd name="T5" fmla="*/ 648 h 648"/>
                  <a:gd name="T6" fmla="*/ 388 w 776"/>
                  <a:gd name="T7" fmla="*/ 0 h 648"/>
                </a:gdLst>
                <a:ahLst/>
                <a:cxnLst>
                  <a:cxn ang="0">
                    <a:pos x="T0" y="T1"/>
                  </a:cxn>
                  <a:cxn ang="0">
                    <a:pos x="T2" y="T3"/>
                  </a:cxn>
                  <a:cxn ang="0">
                    <a:pos x="T4" y="T5"/>
                  </a:cxn>
                  <a:cxn ang="0">
                    <a:pos x="T6" y="T7"/>
                  </a:cxn>
                </a:cxnLst>
                <a:rect l="0" t="0" r="r" b="b"/>
                <a:pathLst>
                  <a:path w="776" h="648">
                    <a:moveTo>
                      <a:pt x="388" y="0"/>
                    </a:moveTo>
                    <a:lnTo>
                      <a:pt x="0" y="648"/>
                    </a:lnTo>
                    <a:lnTo>
                      <a:pt x="776" y="648"/>
                    </a:lnTo>
                    <a:lnTo>
                      <a:pt x="388" y="0"/>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8527" name="Group 1071"/>
            <p:cNvGrpSpPr>
              <a:grpSpLocks/>
            </p:cNvGrpSpPr>
            <p:nvPr/>
          </p:nvGrpSpPr>
          <p:grpSpPr bwMode="auto">
            <a:xfrm>
              <a:off x="5138" y="2712"/>
              <a:ext cx="414" cy="302"/>
              <a:chOff x="5138" y="2712"/>
              <a:chExt cx="414" cy="302"/>
            </a:xfrm>
          </p:grpSpPr>
          <p:sp>
            <p:nvSpPr>
              <p:cNvPr id="148528" name="Freeform 1072"/>
              <p:cNvSpPr>
                <a:spLocks/>
              </p:cNvSpPr>
              <p:nvPr/>
            </p:nvSpPr>
            <p:spPr bwMode="auto">
              <a:xfrm>
                <a:off x="5138" y="2712"/>
                <a:ext cx="414" cy="302"/>
              </a:xfrm>
              <a:custGeom>
                <a:avLst/>
                <a:gdLst>
                  <a:gd name="T0" fmla="*/ 207 w 414"/>
                  <a:gd name="T1" fmla="*/ 302 h 302"/>
                  <a:gd name="T2" fmla="*/ 0 w 414"/>
                  <a:gd name="T3" fmla="*/ 0 h 302"/>
                  <a:gd name="T4" fmla="*/ 414 w 414"/>
                  <a:gd name="T5" fmla="*/ 0 h 302"/>
                  <a:gd name="T6" fmla="*/ 207 w 414"/>
                  <a:gd name="T7" fmla="*/ 302 h 302"/>
                </a:gdLst>
                <a:ahLst/>
                <a:cxnLst>
                  <a:cxn ang="0">
                    <a:pos x="T0" y="T1"/>
                  </a:cxn>
                  <a:cxn ang="0">
                    <a:pos x="T2" y="T3"/>
                  </a:cxn>
                  <a:cxn ang="0">
                    <a:pos x="T4" y="T5"/>
                  </a:cxn>
                  <a:cxn ang="0">
                    <a:pos x="T6" y="T7"/>
                  </a:cxn>
                </a:cxnLst>
                <a:rect l="0" t="0" r="r" b="b"/>
                <a:pathLst>
                  <a:path w="414" h="302">
                    <a:moveTo>
                      <a:pt x="207" y="302"/>
                    </a:moveTo>
                    <a:lnTo>
                      <a:pt x="0" y="0"/>
                    </a:lnTo>
                    <a:lnTo>
                      <a:pt x="414" y="0"/>
                    </a:lnTo>
                    <a:lnTo>
                      <a:pt x="207" y="302"/>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29" name="Freeform 1073"/>
              <p:cNvSpPr>
                <a:spLocks/>
              </p:cNvSpPr>
              <p:nvPr/>
            </p:nvSpPr>
            <p:spPr bwMode="auto">
              <a:xfrm>
                <a:off x="5138" y="2712"/>
                <a:ext cx="414" cy="302"/>
              </a:xfrm>
              <a:custGeom>
                <a:avLst/>
                <a:gdLst>
                  <a:gd name="T0" fmla="*/ 207 w 414"/>
                  <a:gd name="T1" fmla="*/ 302 h 302"/>
                  <a:gd name="T2" fmla="*/ 0 w 414"/>
                  <a:gd name="T3" fmla="*/ 0 h 302"/>
                  <a:gd name="T4" fmla="*/ 414 w 414"/>
                  <a:gd name="T5" fmla="*/ 0 h 302"/>
                  <a:gd name="T6" fmla="*/ 207 w 414"/>
                  <a:gd name="T7" fmla="*/ 302 h 302"/>
                </a:gdLst>
                <a:ahLst/>
                <a:cxnLst>
                  <a:cxn ang="0">
                    <a:pos x="T0" y="T1"/>
                  </a:cxn>
                  <a:cxn ang="0">
                    <a:pos x="T2" y="T3"/>
                  </a:cxn>
                  <a:cxn ang="0">
                    <a:pos x="T4" y="T5"/>
                  </a:cxn>
                  <a:cxn ang="0">
                    <a:pos x="T6" y="T7"/>
                  </a:cxn>
                </a:cxnLst>
                <a:rect l="0" t="0" r="r" b="b"/>
                <a:pathLst>
                  <a:path w="414" h="302">
                    <a:moveTo>
                      <a:pt x="207" y="302"/>
                    </a:moveTo>
                    <a:lnTo>
                      <a:pt x="0" y="0"/>
                    </a:lnTo>
                    <a:lnTo>
                      <a:pt x="414" y="0"/>
                    </a:lnTo>
                    <a:lnTo>
                      <a:pt x="207" y="302"/>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8530" name="Group 1074"/>
            <p:cNvGrpSpPr>
              <a:grpSpLocks/>
            </p:cNvGrpSpPr>
            <p:nvPr/>
          </p:nvGrpSpPr>
          <p:grpSpPr bwMode="auto">
            <a:xfrm>
              <a:off x="3863" y="2366"/>
              <a:ext cx="1130" cy="1008"/>
              <a:chOff x="3863" y="2366"/>
              <a:chExt cx="1130" cy="1008"/>
            </a:xfrm>
          </p:grpSpPr>
          <p:sp>
            <p:nvSpPr>
              <p:cNvPr id="148531" name="Freeform 1075"/>
              <p:cNvSpPr>
                <a:spLocks/>
              </p:cNvSpPr>
              <p:nvPr/>
            </p:nvSpPr>
            <p:spPr bwMode="auto">
              <a:xfrm>
                <a:off x="3863" y="2366"/>
                <a:ext cx="1130" cy="1008"/>
              </a:xfrm>
              <a:custGeom>
                <a:avLst/>
                <a:gdLst>
                  <a:gd name="T0" fmla="*/ 565 w 1130"/>
                  <a:gd name="T1" fmla="*/ 0 h 1008"/>
                  <a:gd name="T2" fmla="*/ 0 w 1130"/>
                  <a:gd name="T3" fmla="*/ 1008 h 1008"/>
                  <a:gd name="T4" fmla="*/ 1130 w 1130"/>
                  <a:gd name="T5" fmla="*/ 1008 h 1008"/>
                  <a:gd name="T6" fmla="*/ 565 w 1130"/>
                  <a:gd name="T7" fmla="*/ 0 h 1008"/>
                </a:gdLst>
                <a:ahLst/>
                <a:cxnLst>
                  <a:cxn ang="0">
                    <a:pos x="T0" y="T1"/>
                  </a:cxn>
                  <a:cxn ang="0">
                    <a:pos x="T2" y="T3"/>
                  </a:cxn>
                  <a:cxn ang="0">
                    <a:pos x="T4" y="T5"/>
                  </a:cxn>
                  <a:cxn ang="0">
                    <a:pos x="T6" y="T7"/>
                  </a:cxn>
                </a:cxnLst>
                <a:rect l="0" t="0" r="r" b="b"/>
                <a:pathLst>
                  <a:path w="1130" h="1008">
                    <a:moveTo>
                      <a:pt x="565" y="0"/>
                    </a:moveTo>
                    <a:lnTo>
                      <a:pt x="0" y="1008"/>
                    </a:lnTo>
                    <a:lnTo>
                      <a:pt x="1130" y="1008"/>
                    </a:lnTo>
                    <a:lnTo>
                      <a:pt x="565"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32" name="Freeform 1076"/>
              <p:cNvSpPr>
                <a:spLocks/>
              </p:cNvSpPr>
              <p:nvPr/>
            </p:nvSpPr>
            <p:spPr bwMode="auto">
              <a:xfrm>
                <a:off x="3863" y="2366"/>
                <a:ext cx="1130" cy="1008"/>
              </a:xfrm>
              <a:custGeom>
                <a:avLst/>
                <a:gdLst>
                  <a:gd name="T0" fmla="*/ 565 w 1130"/>
                  <a:gd name="T1" fmla="*/ 0 h 1008"/>
                  <a:gd name="T2" fmla="*/ 0 w 1130"/>
                  <a:gd name="T3" fmla="*/ 1008 h 1008"/>
                  <a:gd name="T4" fmla="*/ 1130 w 1130"/>
                  <a:gd name="T5" fmla="*/ 1008 h 1008"/>
                  <a:gd name="T6" fmla="*/ 565 w 1130"/>
                  <a:gd name="T7" fmla="*/ 0 h 1008"/>
                </a:gdLst>
                <a:ahLst/>
                <a:cxnLst>
                  <a:cxn ang="0">
                    <a:pos x="T0" y="T1"/>
                  </a:cxn>
                  <a:cxn ang="0">
                    <a:pos x="T2" y="T3"/>
                  </a:cxn>
                  <a:cxn ang="0">
                    <a:pos x="T4" y="T5"/>
                  </a:cxn>
                  <a:cxn ang="0">
                    <a:pos x="T6" y="T7"/>
                  </a:cxn>
                </a:cxnLst>
                <a:rect l="0" t="0" r="r" b="b"/>
                <a:pathLst>
                  <a:path w="1130" h="1008">
                    <a:moveTo>
                      <a:pt x="565" y="0"/>
                    </a:moveTo>
                    <a:lnTo>
                      <a:pt x="0" y="1008"/>
                    </a:lnTo>
                    <a:lnTo>
                      <a:pt x="1130" y="1008"/>
                    </a:lnTo>
                    <a:lnTo>
                      <a:pt x="565" y="0"/>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8533" name="Group 1077"/>
            <p:cNvGrpSpPr>
              <a:grpSpLocks/>
            </p:cNvGrpSpPr>
            <p:nvPr/>
          </p:nvGrpSpPr>
          <p:grpSpPr bwMode="auto">
            <a:xfrm>
              <a:off x="4128" y="2906"/>
              <a:ext cx="600" cy="468"/>
              <a:chOff x="4128" y="2906"/>
              <a:chExt cx="600" cy="468"/>
            </a:xfrm>
          </p:grpSpPr>
          <p:sp>
            <p:nvSpPr>
              <p:cNvPr id="148534" name="Freeform 1078"/>
              <p:cNvSpPr>
                <a:spLocks/>
              </p:cNvSpPr>
              <p:nvPr/>
            </p:nvSpPr>
            <p:spPr bwMode="auto">
              <a:xfrm>
                <a:off x="4128" y="2906"/>
                <a:ext cx="600" cy="468"/>
              </a:xfrm>
              <a:custGeom>
                <a:avLst/>
                <a:gdLst>
                  <a:gd name="T0" fmla="*/ 300 w 600"/>
                  <a:gd name="T1" fmla="*/ 468 h 468"/>
                  <a:gd name="T2" fmla="*/ 0 w 600"/>
                  <a:gd name="T3" fmla="*/ 0 h 468"/>
                  <a:gd name="T4" fmla="*/ 600 w 600"/>
                  <a:gd name="T5" fmla="*/ 0 h 468"/>
                  <a:gd name="T6" fmla="*/ 300 w 600"/>
                  <a:gd name="T7" fmla="*/ 468 h 468"/>
                </a:gdLst>
                <a:ahLst/>
                <a:cxnLst>
                  <a:cxn ang="0">
                    <a:pos x="T0" y="T1"/>
                  </a:cxn>
                  <a:cxn ang="0">
                    <a:pos x="T2" y="T3"/>
                  </a:cxn>
                  <a:cxn ang="0">
                    <a:pos x="T4" y="T5"/>
                  </a:cxn>
                  <a:cxn ang="0">
                    <a:pos x="T6" y="T7"/>
                  </a:cxn>
                </a:cxnLst>
                <a:rect l="0" t="0" r="r" b="b"/>
                <a:pathLst>
                  <a:path w="600" h="468">
                    <a:moveTo>
                      <a:pt x="300" y="468"/>
                    </a:moveTo>
                    <a:lnTo>
                      <a:pt x="0" y="0"/>
                    </a:lnTo>
                    <a:lnTo>
                      <a:pt x="600" y="0"/>
                    </a:lnTo>
                    <a:lnTo>
                      <a:pt x="300" y="468"/>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35" name="Freeform 1079"/>
              <p:cNvSpPr>
                <a:spLocks/>
              </p:cNvSpPr>
              <p:nvPr/>
            </p:nvSpPr>
            <p:spPr bwMode="auto">
              <a:xfrm>
                <a:off x="4128" y="2906"/>
                <a:ext cx="600" cy="468"/>
              </a:xfrm>
              <a:custGeom>
                <a:avLst/>
                <a:gdLst>
                  <a:gd name="T0" fmla="*/ 300 w 600"/>
                  <a:gd name="T1" fmla="*/ 468 h 468"/>
                  <a:gd name="T2" fmla="*/ 0 w 600"/>
                  <a:gd name="T3" fmla="*/ 0 h 468"/>
                  <a:gd name="T4" fmla="*/ 600 w 600"/>
                  <a:gd name="T5" fmla="*/ 0 h 468"/>
                  <a:gd name="T6" fmla="*/ 300 w 600"/>
                  <a:gd name="T7" fmla="*/ 468 h 468"/>
                </a:gdLst>
                <a:ahLst/>
                <a:cxnLst>
                  <a:cxn ang="0">
                    <a:pos x="T0" y="T1"/>
                  </a:cxn>
                  <a:cxn ang="0">
                    <a:pos x="T2" y="T3"/>
                  </a:cxn>
                  <a:cxn ang="0">
                    <a:pos x="T4" y="T5"/>
                  </a:cxn>
                  <a:cxn ang="0">
                    <a:pos x="T6" y="T7"/>
                  </a:cxn>
                </a:cxnLst>
                <a:rect l="0" t="0" r="r" b="b"/>
                <a:pathLst>
                  <a:path w="600" h="468">
                    <a:moveTo>
                      <a:pt x="300" y="468"/>
                    </a:moveTo>
                    <a:lnTo>
                      <a:pt x="0" y="0"/>
                    </a:lnTo>
                    <a:lnTo>
                      <a:pt x="600" y="0"/>
                    </a:lnTo>
                    <a:lnTo>
                      <a:pt x="300" y="468"/>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8536" name="Group 1080"/>
            <p:cNvGrpSpPr>
              <a:grpSpLocks/>
            </p:cNvGrpSpPr>
            <p:nvPr/>
          </p:nvGrpSpPr>
          <p:grpSpPr bwMode="auto">
            <a:xfrm>
              <a:off x="3863" y="2366"/>
              <a:ext cx="1130" cy="1008"/>
              <a:chOff x="3863" y="2366"/>
              <a:chExt cx="1130" cy="1008"/>
            </a:xfrm>
          </p:grpSpPr>
          <p:sp>
            <p:nvSpPr>
              <p:cNvPr id="148537" name="Freeform 1081"/>
              <p:cNvSpPr>
                <a:spLocks/>
              </p:cNvSpPr>
              <p:nvPr/>
            </p:nvSpPr>
            <p:spPr bwMode="auto">
              <a:xfrm>
                <a:off x="3863" y="2366"/>
                <a:ext cx="1130" cy="1008"/>
              </a:xfrm>
              <a:custGeom>
                <a:avLst/>
                <a:gdLst>
                  <a:gd name="T0" fmla="*/ 565 w 1130"/>
                  <a:gd name="T1" fmla="*/ 0 h 1008"/>
                  <a:gd name="T2" fmla="*/ 0 w 1130"/>
                  <a:gd name="T3" fmla="*/ 1008 h 1008"/>
                  <a:gd name="T4" fmla="*/ 1130 w 1130"/>
                  <a:gd name="T5" fmla="*/ 1008 h 1008"/>
                  <a:gd name="T6" fmla="*/ 565 w 1130"/>
                  <a:gd name="T7" fmla="*/ 0 h 1008"/>
                </a:gdLst>
                <a:ahLst/>
                <a:cxnLst>
                  <a:cxn ang="0">
                    <a:pos x="T0" y="T1"/>
                  </a:cxn>
                  <a:cxn ang="0">
                    <a:pos x="T2" y="T3"/>
                  </a:cxn>
                  <a:cxn ang="0">
                    <a:pos x="T4" y="T5"/>
                  </a:cxn>
                  <a:cxn ang="0">
                    <a:pos x="T6" y="T7"/>
                  </a:cxn>
                </a:cxnLst>
                <a:rect l="0" t="0" r="r" b="b"/>
                <a:pathLst>
                  <a:path w="1130" h="1008">
                    <a:moveTo>
                      <a:pt x="565" y="0"/>
                    </a:moveTo>
                    <a:lnTo>
                      <a:pt x="0" y="1008"/>
                    </a:lnTo>
                    <a:lnTo>
                      <a:pt x="1130" y="1008"/>
                    </a:lnTo>
                    <a:lnTo>
                      <a:pt x="565"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38" name="Freeform 1082"/>
              <p:cNvSpPr>
                <a:spLocks/>
              </p:cNvSpPr>
              <p:nvPr/>
            </p:nvSpPr>
            <p:spPr bwMode="auto">
              <a:xfrm>
                <a:off x="3863" y="2366"/>
                <a:ext cx="1130" cy="1008"/>
              </a:xfrm>
              <a:custGeom>
                <a:avLst/>
                <a:gdLst>
                  <a:gd name="T0" fmla="*/ 565 w 1130"/>
                  <a:gd name="T1" fmla="*/ 0 h 1008"/>
                  <a:gd name="T2" fmla="*/ 0 w 1130"/>
                  <a:gd name="T3" fmla="*/ 1008 h 1008"/>
                  <a:gd name="T4" fmla="*/ 1130 w 1130"/>
                  <a:gd name="T5" fmla="*/ 1008 h 1008"/>
                  <a:gd name="T6" fmla="*/ 565 w 1130"/>
                  <a:gd name="T7" fmla="*/ 0 h 1008"/>
                </a:gdLst>
                <a:ahLst/>
                <a:cxnLst>
                  <a:cxn ang="0">
                    <a:pos x="T0" y="T1"/>
                  </a:cxn>
                  <a:cxn ang="0">
                    <a:pos x="T2" y="T3"/>
                  </a:cxn>
                  <a:cxn ang="0">
                    <a:pos x="T4" y="T5"/>
                  </a:cxn>
                  <a:cxn ang="0">
                    <a:pos x="T6" y="T7"/>
                  </a:cxn>
                </a:cxnLst>
                <a:rect l="0" t="0" r="r" b="b"/>
                <a:pathLst>
                  <a:path w="1130" h="1008">
                    <a:moveTo>
                      <a:pt x="565" y="0"/>
                    </a:moveTo>
                    <a:lnTo>
                      <a:pt x="0" y="1008"/>
                    </a:lnTo>
                    <a:lnTo>
                      <a:pt x="1130" y="1008"/>
                    </a:lnTo>
                    <a:lnTo>
                      <a:pt x="565" y="0"/>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8539" name="Group 1083"/>
            <p:cNvGrpSpPr>
              <a:grpSpLocks/>
            </p:cNvGrpSpPr>
            <p:nvPr/>
          </p:nvGrpSpPr>
          <p:grpSpPr bwMode="auto">
            <a:xfrm>
              <a:off x="4128" y="2906"/>
              <a:ext cx="600" cy="468"/>
              <a:chOff x="4128" y="2906"/>
              <a:chExt cx="600" cy="468"/>
            </a:xfrm>
          </p:grpSpPr>
          <p:sp>
            <p:nvSpPr>
              <p:cNvPr id="148540" name="Freeform 1084"/>
              <p:cNvSpPr>
                <a:spLocks/>
              </p:cNvSpPr>
              <p:nvPr/>
            </p:nvSpPr>
            <p:spPr bwMode="auto">
              <a:xfrm>
                <a:off x="4128" y="2906"/>
                <a:ext cx="600" cy="468"/>
              </a:xfrm>
              <a:custGeom>
                <a:avLst/>
                <a:gdLst>
                  <a:gd name="T0" fmla="*/ 300 w 600"/>
                  <a:gd name="T1" fmla="*/ 468 h 468"/>
                  <a:gd name="T2" fmla="*/ 0 w 600"/>
                  <a:gd name="T3" fmla="*/ 0 h 468"/>
                  <a:gd name="T4" fmla="*/ 600 w 600"/>
                  <a:gd name="T5" fmla="*/ 0 h 468"/>
                  <a:gd name="T6" fmla="*/ 300 w 600"/>
                  <a:gd name="T7" fmla="*/ 468 h 468"/>
                </a:gdLst>
                <a:ahLst/>
                <a:cxnLst>
                  <a:cxn ang="0">
                    <a:pos x="T0" y="T1"/>
                  </a:cxn>
                  <a:cxn ang="0">
                    <a:pos x="T2" y="T3"/>
                  </a:cxn>
                  <a:cxn ang="0">
                    <a:pos x="T4" y="T5"/>
                  </a:cxn>
                  <a:cxn ang="0">
                    <a:pos x="T6" y="T7"/>
                  </a:cxn>
                </a:cxnLst>
                <a:rect l="0" t="0" r="r" b="b"/>
                <a:pathLst>
                  <a:path w="600" h="468">
                    <a:moveTo>
                      <a:pt x="300" y="468"/>
                    </a:moveTo>
                    <a:lnTo>
                      <a:pt x="0" y="0"/>
                    </a:lnTo>
                    <a:lnTo>
                      <a:pt x="600" y="0"/>
                    </a:lnTo>
                    <a:lnTo>
                      <a:pt x="300" y="468"/>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541" name="Freeform 1085"/>
              <p:cNvSpPr>
                <a:spLocks/>
              </p:cNvSpPr>
              <p:nvPr/>
            </p:nvSpPr>
            <p:spPr bwMode="auto">
              <a:xfrm>
                <a:off x="4128" y="2906"/>
                <a:ext cx="600" cy="468"/>
              </a:xfrm>
              <a:custGeom>
                <a:avLst/>
                <a:gdLst>
                  <a:gd name="T0" fmla="*/ 300 w 600"/>
                  <a:gd name="T1" fmla="*/ 468 h 468"/>
                  <a:gd name="T2" fmla="*/ 0 w 600"/>
                  <a:gd name="T3" fmla="*/ 0 h 468"/>
                  <a:gd name="T4" fmla="*/ 600 w 600"/>
                  <a:gd name="T5" fmla="*/ 0 h 468"/>
                  <a:gd name="T6" fmla="*/ 300 w 600"/>
                  <a:gd name="T7" fmla="*/ 468 h 468"/>
                </a:gdLst>
                <a:ahLst/>
                <a:cxnLst>
                  <a:cxn ang="0">
                    <a:pos x="T0" y="T1"/>
                  </a:cxn>
                  <a:cxn ang="0">
                    <a:pos x="T2" y="T3"/>
                  </a:cxn>
                  <a:cxn ang="0">
                    <a:pos x="T4" y="T5"/>
                  </a:cxn>
                  <a:cxn ang="0">
                    <a:pos x="T6" y="T7"/>
                  </a:cxn>
                </a:cxnLst>
                <a:rect l="0" t="0" r="r" b="b"/>
                <a:pathLst>
                  <a:path w="600" h="468">
                    <a:moveTo>
                      <a:pt x="300" y="468"/>
                    </a:moveTo>
                    <a:lnTo>
                      <a:pt x="0" y="0"/>
                    </a:lnTo>
                    <a:lnTo>
                      <a:pt x="600" y="0"/>
                    </a:lnTo>
                    <a:lnTo>
                      <a:pt x="300" y="468"/>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8542" name="Rectangle 1086"/>
            <p:cNvSpPr>
              <a:spLocks noChangeArrowheads="1"/>
            </p:cNvSpPr>
            <p:nvPr/>
          </p:nvSpPr>
          <p:spPr bwMode="auto">
            <a:xfrm>
              <a:off x="4078" y="3175"/>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a:solidFill>
                    <a:srgbClr val="000000"/>
                  </a:solidFill>
                  <a:latin typeface="Arial" panose="020B0604020202020204" pitchFamily="34" charset="0"/>
                </a:rPr>
                <a:t>2,2</a:t>
              </a:r>
              <a:endParaRPr lang="en-US" altLang="en-US"/>
            </a:p>
          </p:txBody>
        </p:sp>
        <p:sp>
          <p:nvSpPr>
            <p:cNvPr id="148543" name="Rectangle 1087"/>
            <p:cNvSpPr>
              <a:spLocks noChangeArrowheads="1"/>
            </p:cNvSpPr>
            <p:nvPr/>
          </p:nvSpPr>
          <p:spPr bwMode="auto">
            <a:xfrm>
              <a:off x="4396" y="2959"/>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a:solidFill>
                    <a:srgbClr val="000000"/>
                  </a:solidFill>
                  <a:latin typeface="Arial" panose="020B0604020202020204" pitchFamily="34" charset="0"/>
                </a:rPr>
                <a:t>2,1</a:t>
              </a:r>
              <a:endParaRPr lang="en-US" altLang="en-US"/>
            </a:p>
          </p:txBody>
        </p:sp>
        <p:sp>
          <p:nvSpPr>
            <p:cNvPr id="148544" name="Rectangle 1088"/>
            <p:cNvSpPr>
              <a:spLocks noChangeArrowheads="1"/>
            </p:cNvSpPr>
            <p:nvPr/>
          </p:nvSpPr>
          <p:spPr bwMode="auto">
            <a:xfrm>
              <a:off x="4375" y="2635"/>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a:solidFill>
                    <a:srgbClr val="000000"/>
                  </a:solidFill>
                  <a:latin typeface="Arial" panose="020B0604020202020204" pitchFamily="34" charset="0"/>
                </a:rPr>
                <a:t>2,0</a:t>
              </a:r>
              <a:endParaRPr lang="en-US" altLang="en-US"/>
            </a:p>
          </p:txBody>
        </p:sp>
        <p:sp>
          <p:nvSpPr>
            <p:cNvPr id="148545" name="Rectangle 1089"/>
            <p:cNvSpPr>
              <a:spLocks noChangeArrowheads="1"/>
            </p:cNvSpPr>
            <p:nvPr/>
          </p:nvSpPr>
          <p:spPr bwMode="auto">
            <a:xfrm>
              <a:off x="4678" y="3175"/>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a:solidFill>
                    <a:srgbClr val="000000"/>
                  </a:solidFill>
                  <a:latin typeface="Arial" panose="020B0604020202020204" pitchFamily="34" charset="0"/>
                </a:rPr>
                <a:t>2,3</a:t>
              </a:r>
              <a:endParaRPr lang="en-US" altLang="en-US"/>
            </a:p>
          </p:txBody>
        </p:sp>
        <p:sp>
          <p:nvSpPr>
            <p:cNvPr id="148546" name="Rectangle 1090"/>
            <p:cNvSpPr>
              <a:spLocks noChangeArrowheads="1"/>
            </p:cNvSpPr>
            <p:nvPr/>
          </p:nvSpPr>
          <p:spPr bwMode="auto">
            <a:xfrm>
              <a:off x="4078" y="3175"/>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a:solidFill>
                    <a:srgbClr val="000000"/>
                  </a:solidFill>
                  <a:latin typeface="Arial" panose="020B0604020202020204" pitchFamily="34" charset="0"/>
                </a:rPr>
                <a:t>2,2</a:t>
              </a:r>
              <a:endParaRPr lang="en-US" altLang="en-US"/>
            </a:p>
          </p:txBody>
        </p:sp>
        <p:sp>
          <p:nvSpPr>
            <p:cNvPr id="148547" name="Rectangle 1091"/>
            <p:cNvSpPr>
              <a:spLocks noChangeArrowheads="1"/>
            </p:cNvSpPr>
            <p:nvPr/>
          </p:nvSpPr>
          <p:spPr bwMode="auto">
            <a:xfrm>
              <a:off x="4396" y="2959"/>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a:solidFill>
                    <a:srgbClr val="000000"/>
                  </a:solidFill>
                  <a:latin typeface="Arial" panose="020B0604020202020204" pitchFamily="34" charset="0"/>
                </a:rPr>
                <a:t>2,1</a:t>
              </a:r>
              <a:endParaRPr lang="en-US" altLang="en-US"/>
            </a:p>
          </p:txBody>
        </p:sp>
        <p:sp>
          <p:nvSpPr>
            <p:cNvPr id="148548" name="Rectangle 1092"/>
            <p:cNvSpPr>
              <a:spLocks noChangeArrowheads="1"/>
            </p:cNvSpPr>
            <p:nvPr/>
          </p:nvSpPr>
          <p:spPr bwMode="auto">
            <a:xfrm>
              <a:off x="4375" y="2635"/>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a:solidFill>
                    <a:srgbClr val="000000"/>
                  </a:solidFill>
                  <a:latin typeface="Arial" panose="020B0604020202020204" pitchFamily="34" charset="0"/>
                </a:rPr>
                <a:t>2,0</a:t>
              </a:r>
              <a:endParaRPr lang="en-US" altLang="en-US"/>
            </a:p>
          </p:txBody>
        </p:sp>
        <p:sp>
          <p:nvSpPr>
            <p:cNvPr id="148549" name="Rectangle 1093"/>
            <p:cNvSpPr>
              <a:spLocks noChangeArrowheads="1"/>
            </p:cNvSpPr>
            <p:nvPr/>
          </p:nvSpPr>
          <p:spPr bwMode="auto">
            <a:xfrm>
              <a:off x="4678" y="3175"/>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a:solidFill>
                    <a:srgbClr val="000000"/>
                  </a:solidFill>
                  <a:latin typeface="Arial" panose="020B0604020202020204" pitchFamily="34" charset="0"/>
                </a:rPr>
                <a:t>2,3</a:t>
              </a:r>
              <a:endParaRPr lang="en-US" altLang="en-US"/>
            </a:p>
          </p:txBody>
        </p:sp>
        <p:sp>
          <p:nvSpPr>
            <p:cNvPr id="148550" name="Freeform 1094"/>
            <p:cNvSpPr>
              <a:spLocks noEditPoints="1"/>
            </p:cNvSpPr>
            <p:nvPr/>
          </p:nvSpPr>
          <p:spPr bwMode="auto">
            <a:xfrm>
              <a:off x="4741" y="2371"/>
              <a:ext cx="598" cy="540"/>
            </a:xfrm>
            <a:custGeom>
              <a:avLst/>
              <a:gdLst>
                <a:gd name="T0" fmla="*/ 45 w 3328"/>
                <a:gd name="T1" fmla="*/ 2991 h 3000"/>
                <a:gd name="T2" fmla="*/ 120 w 3328"/>
                <a:gd name="T3" fmla="*/ 2888 h 3000"/>
                <a:gd name="T4" fmla="*/ 159 w 3328"/>
                <a:gd name="T5" fmla="*/ 2820 h 3000"/>
                <a:gd name="T6" fmla="*/ 158 w 3328"/>
                <a:gd name="T7" fmla="*/ 2856 h 3000"/>
                <a:gd name="T8" fmla="*/ 268 w 3328"/>
                <a:gd name="T9" fmla="*/ 2790 h 3000"/>
                <a:gd name="T10" fmla="*/ 308 w 3328"/>
                <a:gd name="T11" fmla="*/ 2687 h 3000"/>
                <a:gd name="T12" fmla="*/ 308 w 3328"/>
                <a:gd name="T13" fmla="*/ 2687 h 3000"/>
                <a:gd name="T14" fmla="*/ 417 w 3328"/>
                <a:gd name="T15" fmla="*/ 2656 h 3000"/>
                <a:gd name="T16" fmla="*/ 492 w 3328"/>
                <a:gd name="T17" fmla="*/ 2554 h 3000"/>
                <a:gd name="T18" fmla="*/ 531 w 3328"/>
                <a:gd name="T19" fmla="*/ 2486 h 3000"/>
                <a:gd name="T20" fmla="*/ 530 w 3328"/>
                <a:gd name="T21" fmla="*/ 2521 h 3000"/>
                <a:gd name="T22" fmla="*/ 640 w 3328"/>
                <a:gd name="T23" fmla="*/ 2455 h 3000"/>
                <a:gd name="T24" fmla="*/ 680 w 3328"/>
                <a:gd name="T25" fmla="*/ 2352 h 3000"/>
                <a:gd name="T26" fmla="*/ 680 w 3328"/>
                <a:gd name="T27" fmla="*/ 2352 h 3000"/>
                <a:gd name="T28" fmla="*/ 789 w 3328"/>
                <a:gd name="T29" fmla="*/ 2321 h 3000"/>
                <a:gd name="T30" fmla="*/ 864 w 3328"/>
                <a:gd name="T31" fmla="*/ 2219 h 3000"/>
                <a:gd name="T32" fmla="*/ 903 w 3328"/>
                <a:gd name="T33" fmla="*/ 2151 h 3000"/>
                <a:gd name="T34" fmla="*/ 902 w 3328"/>
                <a:gd name="T35" fmla="*/ 2186 h 3000"/>
                <a:gd name="T36" fmla="*/ 1012 w 3328"/>
                <a:gd name="T37" fmla="*/ 2120 h 3000"/>
                <a:gd name="T38" fmla="*/ 1052 w 3328"/>
                <a:gd name="T39" fmla="*/ 2017 h 3000"/>
                <a:gd name="T40" fmla="*/ 1052 w 3328"/>
                <a:gd name="T41" fmla="*/ 2017 h 3000"/>
                <a:gd name="T42" fmla="*/ 1160 w 3328"/>
                <a:gd name="T43" fmla="*/ 1987 h 3000"/>
                <a:gd name="T44" fmla="*/ 1236 w 3328"/>
                <a:gd name="T45" fmla="*/ 1884 h 3000"/>
                <a:gd name="T46" fmla="*/ 1275 w 3328"/>
                <a:gd name="T47" fmla="*/ 1816 h 3000"/>
                <a:gd name="T48" fmla="*/ 1274 w 3328"/>
                <a:gd name="T49" fmla="*/ 1852 h 3000"/>
                <a:gd name="T50" fmla="*/ 1384 w 3328"/>
                <a:gd name="T51" fmla="*/ 1786 h 3000"/>
                <a:gd name="T52" fmla="*/ 1424 w 3328"/>
                <a:gd name="T53" fmla="*/ 1683 h 3000"/>
                <a:gd name="T54" fmla="*/ 1424 w 3328"/>
                <a:gd name="T55" fmla="*/ 1683 h 3000"/>
                <a:gd name="T56" fmla="*/ 1532 w 3328"/>
                <a:gd name="T57" fmla="*/ 1652 h 3000"/>
                <a:gd name="T58" fmla="*/ 1608 w 3328"/>
                <a:gd name="T59" fmla="*/ 1550 h 3000"/>
                <a:gd name="T60" fmla="*/ 1647 w 3328"/>
                <a:gd name="T61" fmla="*/ 1482 h 3000"/>
                <a:gd name="T62" fmla="*/ 1646 w 3328"/>
                <a:gd name="T63" fmla="*/ 1517 h 3000"/>
                <a:gd name="T64" fmla="*/ 1755 w 3328"/>
                <a:gd name="T65" fmla="*/ 1451 h 3000"/>
                <a:gd name="T66" fmla="*/ 1795 w 3328"/>
                <a:gd name="T67" fmla="*/ 1348 h 3000"/>
                <a:gd name="T68" fmla="*/ 1795 w 3328"/>
                <a:gd name="T69" fmla="*/ 1348 h 3000"/>
                <a:gd name="T70" fmla="*/ 1904 w 3328"/>
                <a:gd name="T71" fmla="*/ 1317 h 3000"/>
                <a:gd name="T72" fmla="*/ 1980 w 3328"/>
                <a:gd name="T73" fmla="*/ 1215 h 3000"/>
                <a:gd name="T74" fmla="*/ 2018 w 3328"/>
                <a:gd name="T75" fmla="*/ 1147 h 3000"/>
                <a:gd name="T76" fmla="*/ 2018 w 3328"/>
                <a:gd name="T77" fmla="*/ 1183 h 3000"/>
                <a:gd name="T78" fmla="*/ 2127 w 3328"/>
                <a:gd name="T79" fmla="*/ 1117 h 3000"/>
                <a:gd name="T80" fmla="*/ 2167 w 3328"/>
                <a:gd name="T81" fmla="*/ 1013 h 3000"/>
                <a:gd name="T82" fmla="*/ 2167 w 3328"/>
                <a:gd name="T83" fmla="*/ 1013 h 3000"/>
                <a:gd name="T84" fmla="*/ 2276 w 3328"/>
                <a:gd name="T85" fmla="*/ 983 h 3000"/>
                <a:gd name="T86" fmla="*/ 2351 w 3328"/>
                <a:gd name="T87" fmla="*/ 880 h 3000"/>
                <a:gd name="T88" fmla="*/ 2390 w 3328"/>
                <a:gd name="T89" fmla="*/ 813 h 3000"/>
                <a:gd name="T90" fmla="*/ 2389 w 3328"/>
                <a:gd name="T91" fmla="*/ 848 h 3000"/>
                <a:gd name="T92" fmla="*/ 2499 w 3328"/>
                <a:gd name="T93" fmla="*/ 782 h 3000"/>
                <a:gd name="T94" fmla="*/ 2539 w 3328"/>
                <a:gd name="T95" fmla="*/ 679 h 3000"/>
                <a:gd name="T96" fmla="*/ 2539 w 3328"/>
                <a:gd name="T97" fmla="*/ 679 h 3000"/>
                <a:gd name="T98" fmla="*/ 2648 w 3328"/>
                <a:gd name="T99" fmla="*/ 648 h 3000"/>
                <a:gd name="T100" fmla="*/ 2723 w 3328"/>
                <a:gd name="T101" fmla="*/ 546 h 3000"/>
                <a:gd name="T102" fmla="*/ 2762 w 3328"/>
                <a:gd name="T103" fmla="*/ 478 h 3000"/>
                <a:gd name="T104" fmla="*/ 2761 w 3328"/>
                <a:gd name="T105" fmla="*/ 513 h 3000"/>
                <a:gd name="T106" fmla="*/ 2871 w 3328"/>
                <a:gd name="T107" fmla="*/ 447 h 3000"/>
                <a:gd name="T108" fmla="*/ 2911 w 3328"/>
                <a:gd name="T109" fmla="*/ 344 h 3000"/>
                <a:gd name="T110" fmla="*/ 2911 w 3328"/>
                <a:gd name="T111" fmla="*/ 344 h 3000"/>
                <a:gd name="T112" fmla="*/ 3020 w 3328"/>
                <a:gd name="T113" fmla="*/ 313 h 3000"/>
                <a:gd name="T114" fmla="*/ 3095 w 3328"/>
                <a:gd name="T115" fmla="*/ 211 h 3000"/>
                <a:gd name="T116" fmla="*/ 3134 w 3328"/>
                <a:gd name="T117" fmla="*/ 143 h 3000"/>
                <a:gd name="T118" fmla="*/ 3133 w 3328"/>
                <a:gd name="T119" fmla="*/ 179 h 3000"/>
                <a:gd name="T120" fmla="*/ 3243 w 3328"/>
                <a:gd name="T121" fmla="*/ 113 h 3000"/>
                <a:gd name="T122" fmla="*/ 3283 w 3328"/>
                <a:gd name="T123" fmla="*/ 9 h 3000"/>
                <a:gd name="T124" fmla="*/ 3283 w 3328"/>
                <a:gd name="T125" fmla="*/ 9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28" h="3000">
                  <a:moveTo>
                    <a:pt x="11" y="2954"/>
                  </a:moveTo>
                  <a:lnTo>
                    <a:pt x="11" y="2954"/>
                  </a:lnTo>
                  <a:cubicBezTo>
                    <a:pt x="21" y="2945"/>
                    <a:pt x="36" y="2945"/>
                    <a:pt x="46" y="2955"/>
                  </a:cubicBezTo>
                  <a:cubicBezTo>
                    <a:pt x="55" y="2965"/>
                    <a:pt x="55" y="2981"/>
                    <a:pt x="45" y="2991"/>
                  </a:cubicBezTo>
                  <a:lnTo>
                    <a:pt x="45" y="2991"/>
                  </a:lnTo>
                  <a:cubicBezTo>
                    <a:pt x="35" y="3000"/>
                    <a:pt x="19" y="3000"/>
                    <a:pt x="10" y="2990"/>
                  </a:cubicBezTo>
                  <a:cubicBezTo>
                    <a:pt x="0" y="2980"/>
                    <a:pt x="1" y="2964"/>
                    <a:pt x="11" y="2954"/>
                  </a:cubicBezTo>
                  <a:close/>
                  <a:moveTo>
                    <a:pt x="85" y="2887"/>
                  </a:moveTo>
                  <a:lnTo>
                    <a:pt x="85" y="2887"/>
                  </a:lnTo>
                  <a:cubicBezTo>
                    <a:pt x="95" y="2878"/>
                    <a:pt x="111" y="2878"/>
                    <a:pt x="120" y="2888"/>
                  </a:cubicBezTo>
                  <a:cubicBezTo>
                    <a:pt x="130" y="2898"/>
                    <a:pt x="129" y="2914"/>
                    <a:pt x="119" y="2924"/>
                  </a:cubicBezTo>
                  <a:lnTo>
                    <a:pt x="119" y="2924"/>
                  </a:lnTo>
                  <a:cubicBezTo>
                    <a:pt x="109" y="2933"/>
                    <a:pt x="94" y="2933"/>
                    <a:pt x="84" y="2923"/>
                  </a:cubicBezTo>
                  <a:cubicBezTo>
                    <a:pt x="75" y="2913"/>
                    <a:pt x="75" y="2897"/>
                    <a:pt x="85" y="2887"/>
                  </a:cubicBezTo>
                  <a:close/>
                  <a:moveTo>
                    <a:pt x="159" y="2820"/>
                  </a:moveTo>
                  <a:lnTo>
                    <a:pt x="159" y="2820"/>
                  </a:lnTo>
                  <a:cubicBezTo>
                    <a:pt x="169" y="2811"/>
                    <a:pt x="185" y="2811"/>
                    <a:pt x="195" y="2821"/>
                  </a:cubicBezTo>
                  <a:cubicBezTo>
                    <a:pt x="204" y="2831"/>
                    <a:pt x="204" y="2847"/>
                    <a:pt x="194" y="2857"/>
                  </a:cubicBezTo>
                  <a:lnTo>
                    <a:pt x="194" y="2857"/>
                  </a:lnTo>
                  <a:cubicBezTo>
                    <a:pt x="184" y="2866"/>
                    <a:pt x="168" y="2866"/>
                    <a:pt x="158" y="2856"/>
                  </a:cubicBezTo>
                  <a:cubicBezTo>
                    <a:pt x="149" y="2846"/>
                    <a:pt x="149" y="2830"/>
                    <a:pt x="159" y="2820"/>
                  </a:cubicBezTo>
                  <a:close/>
                  <a:moveTo>
                    <a:pt x="234" y="2754"/>
                  </a:moveTo>
                  <a:lnTo>
                    <a:pt x="234" y="2753"/>
                  </a:lnTo>
                  <a:cubicBezTo>
                    <a:pt x="244" y="2744"/>
                    <a:pt x="260" y="2744"/>
                    <a:pt x="269" y="2754"/>
                  </a:cubicBezTo>
                  <a:cubicBezTo>
                    <a:pt x="279" y="2764"/>
                    <a:pt x="278" y="2780"/>
                    <a:pt x="268" y="2790"/>
                  </a:cubicBezTo>
                  <a:lnTo>
                    <a:pt x="268" y="2790"/>
                  </a:lnTo>
                  <a:cubicBezTo>
                    <a:pt x="258" y="2799"/>
                    <a:pt x="242" y="2799"/>
                    <a:pt x="233" y="2789"/>
                  </a:cubicBezTo>
                  <a:cubicBezTo>
                    <a:pt x="223" y="2779"/>
                    <a:pt x="224" y="2763"/>
                    <a:pt x="234" y="2754"/>
                  </a:cubicBezTo>
                  <a:close/>
                  <a:moveTo>
                    <a:pt x="308" y="2687"/>
                  </a:moveTo>
                  <a:lnTo>
                    <a:pt x="308" y="2687"/>
                  </a:lnTo>
                  <a:cubicBezTo>
                    <a:pt x="318" y="2677"/>
                    <a:pt x="334" y="2677"/>
                    <a:pt x="343" y="2688"/>
                  </a:cubicBezTo>
                  <a:cubicBezTo>
                    <a:pt x="353" y="2698"/>
                    <a:pt x="353" y="2713"/>
                    <a:pt x="342" y="2723"/>
                  </a:cubicBezTo>
                  <a:lnTo>
                    <a:pt x="342" y="2723"/>
                  </a:lnTo>
                  <a:cubicBezTo>
                    <a:pt x="332" y="2732"/>
                    <a:pt x="317" y="2732"/>
                    <a:pt x="307" y="2722"/>
                  </a:cubicBezTo>
                  <a:cubicBezTo>
                    <a:pt x="298" y="2712"/>
                    <a:pt x="298" y="2696"/>
                    <a:pt x="308" y="2687"/>
                  </a:cubicBezTo>
                  <a:close/>
                  <a:moveTo>
                    <a:pt x="382" y="2620"/>
                  </a:moveTo>
                  <a:lnTo>
                    <a:pt x="382" y="2620"/>
                  </a:lnTo>
                  <a:cubicBezTo>
                    <a:pt x="392" y="2610"/>
                    <a:pt x="408" y="2611"/>
                    <a:pt x="418" y="2621"/>
                  </a:cubicBezTo>
                  <a:cubicBezTo>
                    <a:pt x="427" y="2631"/>
                    <a:pt x="427" y="2646"/>
                    <a:pt x="417" y="2656"/>
                  </a:cubicBezTo>
                  <a:lnTo>
                    <a:pt x="417" y="2656"/>
                  </a:lnTo>
                  <a:cubicBezTo>
                    <a:pt x="407" y="2665"/>
                    <a:pt x="391" y="2665"/>
                    <a:pt x="381" y="2655"/>
                  </a:cubicBezTo>
                  <a:cubicBezTo>
                    <a:pt x="372" y="2645"/>
                    <a:pt x="372" y="2629"/>
                    <a:pt x="382" y="2620"/>
                  </a:cubicBezTo>
                  <a:close/>
                  <a:moveTo>
                    <a:pt x="457" y="2553"/>
                  </a:moveTo>
                  <a:lnTo>
                    <a:pt x="457" y="2553"/>
                  </a:lnTo>
                  <a:cubicBezTo>
                    <a:pt x="467" y="2543"/>
                    <a:pt x="483" y="2544"/>
                    <a:pt x="492" y="2554"/>
                  </a:cubicBezTo>
                  <a:cubicBezTo>
                    <a:pt x="502" y="2564"/>
                    <a:pt x="501" y="2579"/>
                    <a:pt x="491" y="2589"/>
                  </a:cubicBezTo>
                  <a:lnTo>
                    <a:pt x="491" y="2589"/>
                  </a:lnTo>
                  <a:cubicBezTo>
                    <a:pt x="481" y="2599"/>
                    <a:pt x="465" y="2598"/>
                    <a:pt x="456" y="2588"/>
                  </a:cubicBezTo>
                  <a:cubicBezTo>
                    <a:pt x="446" y="2578"/>
                    <a:pt x="447" y="2562"/>
                    <a:pt x="457" y="2553"/>
                  </a:cubicBezTo>
                  <a:close/>
                  <a:moveTo>
                    <a:pt x="531" y="2486"/>
                  </a:moveTo>
                  <a:lnTo>
                    <a:pt x="531" y="2486"/>
                  </a:lnTo>
                  <a:cubicBezTo>
                    <a:pt x="541" y="2476"/>
                    <a:pt x="557" y="2477"/>
                    <a:pt x="567" y="2487"/>
                  </a:cubicBezTo>
                  <a:cubicBezTo>
                    <a:pt x="576" y="2497"/>
                    <a:pt x="576" y="2513"/>
                    <a:pt x="566" y="2522"/>
                  </a:cubicBezTo>
                  <a:lnTo>
                    <a:pt x="566" y="2522"/>
                  </a:lnTo>
                  <a:cubicBezTo>
                    <a:pt x="556" y="2532"/>
                    <a:pt x="540" y="2531"/>
                    <a:pt x="530" y="2521"/>
                  </a:cubicBezTo>
                  <a:cubicBezTo>
                    <a:pt x="521" y="2511"/>
                    <a:pt x="521" y="2495"/>
                    <a:pt x="531" y="2486"/>
                  </a:cubicBezTo>
                  <a:close/>
                  <a:moveTo>
                    <a:pt x="606" y="2419"/>
                  </a:moveTo>
                  <a:lnTo>
                    <a:pt x="606" y="2419"/>
                  </a:lnTo>
                  <a:cubicBezTo>
                    <a:pt x="616" y="2409"/>
                    <a:pt x="631" y="2410"/>
                    <a:pt x="641" y="2420"/>
                  </a:cubicBezTo>
                  <a:cubicBezTo>
                    <a:pt x="650" y="2430"/>
                    <a:pt x="650" y="2446"/>
                    <a:pt x="640" y="2455"/>
                  </a:cubicBezTo>
                  <a:lnTo>
                    <a:pt x="640" y="2455"/>
                  </a:lnTo>
                  <a:cubicBezTo>
                    <a:pt x="630" y="2465"/>
                    <a:pt x="614" y="2464"/>
                    <a:pt x="605" y="2454"/>
                  </a:cubicBezTo>
                  <a:cubicBezTo>
                    <a:pt x="595" y="2444"/>
                    <a:pt x="596" y="2428"/>
                    <a:pt x="606" y="2419"/>
                  </a:cubicBezTo>
                  <a:close/>
                  <a:moveTo>
                    <a:pt x="680" y="2352"/>
                  </a:moveTo>
                  <a:lnTo>
                    <a:pt x="680" y="2352"/>
                  </a:lnTo>
                  <a:cubicBezTo>
                    <a:pt x="690" y="2342"/>
                    <a:pt x="706" y="2343"/>
                    <a:pt x="715" y="2353"/>
                  </a:cubicBezTo>
                  <a:cubicBezTo>
                    <a:pt x="725" y="2363"/>
                    <a:pt x="724" y="2379"/>
                    <a:pt x="714" y="2388"/>
                  </a:cubicBezTo>
                  <a:lnTo>
                    <a:pt x="714" y="2388"/>
                  </a:lnTo>
                  <a:cubicBezTo>
                    <a:pt x="704" y="2398"/>
                    <a:pt x="688" y="2397"/>
                    <a:pt x="679" y="2387"/>
                  </a:cubicBezTo>
                  <a:cubicBezTo>
                    <a:pt x="669" y="2377"/>
                    <a:pt x="670" y="2361"/>
                    <a:pt x="680" y="2352"/>
                  </a:cubicBezTo>
                  <a:close/>
                  <a:moveTo>
                    <a:pt x="754" y="2285"/>
                  </a:moveTo>
                  <a:lnTo>
                    <a:pt x="754" y="2285"/>
                  </a:lnTo>
                  <a:cubicBezTo>
                    <a:pt x="764" y="2275"/>
                    <a:pt x="780" y="2276"/>
                    <a:pt x="790" y="2286"/>
                  </a:cubicBezTo>
                  <a:cubicBezTo>
                    <a:pt x="799" y="2296"/>
                    <a:pt x="799" y="2312"/>
                    <a:pt x="789" y="2321"/>
                  </a:cubicBezTo>
                  <a:lnTo>
                    <a:pt x="789" y="2321"/>
                  </a:lnTo>
                  <a:cubicBezTo>
                    <a:pt x="779" y="2331"/>
                    <a:pt x="763" y="2330"/>
                    <a:pt x="753" y="2320"/>
                  </a:cubicBezTo>
                  <a:cubicBezTo>
                    <a:pt x="744" y="2310"/>
                    <a:pt x="744" y="2294"/>
                    <a:pt x="754" y="2285"/>
                  </a:cubicBezTo>
                  <a:close/>
                  <a:moveTo>
                    <a:pt x="829" y="2218"/>
                  </a:moveTo>
                  <a:lnTo>
                    <a:pt x="829" y="2218"/>
                  </a:lnTo>
                  <a:cubicBezTo>
                    <a:pt x="839" y="2209"/>
                    <a:pt x="855" y="2209"/>
                    <a:pt x="864" y="2219"/>
                  </a:cubicBezTo>
                  <a:cubicBezTo>
                    <a:pt x="874" y="2229"/>
                    <a:pt x="873" y="2245"/>
                    <a:pt x="863" y="2254"/>
                  </a:cubicBezTo>
                  <a:lnTo>
                    <a:pt x="863" y="2254"/>
                  </a:lnTo>
                  <a:cubicBezTo>
                    <a:pt x="853" y="2264"/>
                    <a:pt x="837" y="2263"/>
                    <a:pt x="828" y="2253"/>
                  </a:cubicBezTo>
                  <a:cubicBezTo>
                    <a:pt x="818" y="2243"/>
                    <a:pt x="819" y="2228"/>
                    <a:pt x="829" y="2218"/>
                  </a:cubicBezTo>
                  <a:close/>
                  <a:moveTo>
                    <a:pt x="903" y="2151"/>
                  </a:moveTo>
                  <a:lnTo>
                    <a:pt x="903" y="2151"/>
                  </a:lnTo>
                  <a:cubicBezTo>
                    <a:pt x="913" y="2142"/>
                    <a:pt x="929" y="2142"/>
                    <a:pt x="938" y="2152"/>
                  </a:cubicBezTo>
                  <a:cubicBezTo>
                    <a:pt x="948" y="2162"/>
                    <a:pt x="947" y="2178"/>
                    <a:pt x="937" y="2187"/>
                  </a:cubicBezTo>
                  <a:lnTo>
                    <a:pt x="937" y="2187"/>
                  </a:lnTo>
                  <a:cubicBezTo>
                    <a:pt x="927" y="2197"/>
                    <a:pt x="912" y="2197"/>
                    <a:pt x="902" y="2186"/>
                  </a:cubicBezTo>
                  <a:cubicBezTo>
                    <a:pt x="893" y="2176"/>
                    <a:pt x="893" y="2161"/>
                    <a:pt x="903" y="2151"/>
                  </a:cubicBezTo>
                  <a:close/>
                  <a:moveTo>
                    <a:pt x="977" y="2084"/>
                  </a:moveTo>
                  <a:lnTo>
                    <a:pt x="977" y="2084"/>
                  </a:lnTo>
                  <a:cubicBezTo>
                    <a:pt x="987" y="2075"/>
                    <a:pt x="1003" y="2075"/>
                    <a:pt x="1013" y="2085"/>
                  </a:cubicBezTo>
                  <a:cubicBezTo>
                    <a:pt x="1022" y="2095"/>
                    <a:pt x="1022" y="2111"/>
                    <a:pt x="1012" y="2120"/>
                  </a:cubicBezTo>
                  <a:lnTo>
                    <a:pt x="1012" y="2121"/>
                  </a:lnTo>
                  <a:cubicBezTo>
                    <a:pt x="1002" y="2130"/>
                    <a:pt x="986" y="2130"/>
                    <a:pt x="976" y="2120"/>
                  </a:cubicBezTo>
                  <a:cubicBezTo>
                    <a:pt x="967" y="2110"/>
                    <a:pt x="967" y="2094"/>
                    <a:pt x="977" y="2084"/>
                  </a:cubicBezTo>
                  <a:close/>
                  <a:moveTo>
                    <a:pt x="1052" y="2017"/>
                  </a:moveTo>
                  <a:lnTo>
                    <a:pt x="1052" y="2017"/>
                  </a:lnTo>
                  <a:cubicBezTo>
                    <a:pt x="1062" y="2008"/>
                    <a:pt x="1078" y="2008"/>
                    <a:pt x="1087" y="2018"/>
                  </a:cubicBezTo>
                  <a:cubicBezTo>
                    <a:pt x="1097" y="2028"/>
                    <a:pt x="1096" y="2044"/>
                    <a:pt x="1086" y="2054"/>
                  </a:cubicBezTo>
                  <a:lnTo>
                    <a:pt x="1086" y="2054"/>
                  </a:lnTo>
                  <a:cubicBezTo>
                    <a:pt x="1076" y="2063"/>
                    <a:pt x="1060" y="2063"/>
                    <a:pt x="1051" y="2053"/>
                  </a:cubicBezTo>
                  <a:cubicBezTo>
                    <a:pt x="1041" y="2043"/>
                    <a:pt x="1042" y="2027"/>
                    <a:pt x="1052" y="2017"/>
                  </a:cubicBezTo>
                  <a:close/>
                  <a:moveTo>
                    <a:pt x="1126" y="1950"/>
                  </a:moveTo>
                  <a:lnTo>
                    <a:pt x="1126" y="1950"/>
                  </a:lnTo>
                  <a:cubicBezTo>
                    <a:pt x="1136" y="1941"/>
                    <a:pt x="1152" y="1941"/>
                    <a:pt x="1161" y="1951"/>
                  </a:cubicBezTo>
                  <a:cubicBezTo>
                    <a:pt x="1171" y="1961"/>
                    <a:pt x="1171" y="1977"/>
                    <a:pt x="1161" y="1987"/>
                  </a:cubicBezTo>
                  <a:lnTo>
                    <a:pt x="1160" y="1987"/>
                  </a:lnTo>
                  <a:cubicBezTo>
                    <a:pt x="1150" y="1996"/>
                    <a:pt x="1135" y="1996"/>
                    <a:pt x="1125" y="1986"/>
                  </a:cubicBezTo>
                  <a:cubicBezTo>
                    <a:pt x="1116" y="1976"/>
                    <a:pt x="1116" y="1960"/>
                    <a:pt x="1126" y="1950"/>
                  </a:cubicBezTo>
                  <a:close/>
                  <a:moveTo>
                    <a:pt x="1200" y="1883"/>
                  </a:moveTo>
                  <a:lnTo>
                    <a:pt x="1200" y="1883"/>
                  </a:lnTo>
                  <a:cubicBezTo>
                    <a:pt x="1211" y="1874"/>
                    <a:pt x="1226" y="1874"/>
                    <a:pt x="1236" y="1884"/>
                  </a:cubicBezTo>
                  <a:cubicBezTo>
                    <a:pt x="1245" y="1894"/>
                    <a:pt x="1245" y="1910"/>
                    <a:pt x="1235" y="1920"/>
                  </a:cubicBezTo>
                  <a:lnTo>
                    <a:pt x="1235" y="1920"/>
                  </a:lnTo>
                  <a:cubicBezTo>
                    <a:pt x="1225" y="1929"/>
                    <a:pt x="1209" y="1929"/>
                    <a:pt x="1200" y="1919"/>
                  </a:cubicBezTo>
                  <a:cubicBezTo>
                    <a:pt x="1190" y="1909"/>
                    <a:pt x="1190" y="1893"/>
                    <a:pt x="1200" y="1883"/>
                  </a:cubicBezTo>
                  <a:close/>
                  <a:moveTo>
                    <a:pt x="1275" y="1816"/>
                  </a:moveTo>
                  <a:lnTo>
                    <a:pt x="1275" y="1816"/>
                  </a:lnTo>
                  <a:cubicBezTo>
                    <a:pt x="1285" y="1807"/>
                    <a:pt x="1301" y="1807"/>
                    <a:pt x="1310" y="1817"/>
                  </a:cubicBezTo>
                  <a:cubicBezTo>
                    <a:pt x="1320" y="1827"/>
                    <a:pt x="1319" y="1843"/>
                    <a:pt x="1309" y="1853"/>
                  </a:cubicBezTo>
                  <a:lnTo>
                    <a:pt x="1309" y="1853"/>
                  </a:lnTo>
                  <a:cubicBezTo>
                    <a:pt x="1299" y="1862"/>
                    <a:pt x="1283" y="1862"/>
                    <a:pt x="1274" y="1852"/>
                  </a:cubicBezTo>
                  <a:cubicBezTo>
                    <a:pt x="1264" y="1842"/>
                    <a:pt x="1265" y="1826"/>
                    <a:pt x="1275" y="1816"/>
                  </a:cubicBezTo>
                  <a:close/>
                  <a:moveTo>
                    <a:pt x="1349" y="1750"/>
                  </a:moveTo>
                  <a:lnTo>
                    <a:pt x="1349" y="1750"/>
                  </a:lnTo>
                  <a:cubicBezTo>
                    <a:pt x="1359" y="1740"/>
                    <a:pt x="1375" y="1740"/>
                    <a:pt x="1385" y="1750"/>
                  </a:cubicBezTo>
                  <a:cubicBezTo>
                    <a:pt x="1394" y="1760"/>
                    <a:pt x="1394" y="1776"/>
                    <a:pt x="1384" y="1786"/>
                  </a:cubicBezTo>
                  <a:lnTo>
                    <a:pt x="1384" y="1786"/>
                  </a:lnTo>
                  <a:cubicBezTo>
                    <a:pt x="1374" y="1795"/>
                    <a:pt x="1358" y="1795"/>
                    <a:pt x="1348" y="1785"/>
                  </a:cubicBezTo>
                  <a:cubicBezTo>
                    <a:pt x="1339" y="1775"/>
                    <a:pt x="1339" y="1759"/>
                    <a:pt x="1349" y="1750"/>
                  </a:cubicBezTo>
                  <a:close/>
                  <a:moveTo>
                    <a:pt x="1424" y="1683"/>
                  </a:moveTo>
                  <a:lnTo>
                    <a:pt x="1424" y="1683"/>
                  </a:lnTo>
                  <a:cubicBezTo>
                    <a:pt x="1434" y="1673"/>
                    <a:pt x="1449" y="1674"/>
                    <a:pt x="1459" y="1684"/>
                  </a:cubicBezTo>
                  <a:cubicBezTo>
                    <a:pt x="1468" y="1694"/>
                    <a:pt x="1468" y="1709"/>
                    <a:pt x="1458" y="1719"/>
                  </a:cubicBezTo>
                  <a:lnTo>
                    <a:pt x="1458" y="1719"/>
                  </a:lnTo>
                  <a:cubicBezTo>
                    <a:pt x="1448" y="1728"/>
                    <a:pt x="1432" y="1728"/>
                    <a:pt x="1423" y="1718"/>
                  </a:cubicBezTo>
                  <a:cubicBezTo>
                    <a:pt x="1413" y="1708"/>
                    <a:pt x="1414" y="1692"/>
                    <a:pt x="1424" y="1683"/>
                  </a:cubicBezTo>
                  <a:close/>
                  <a:moveTo>
                    <a:pt x="1498" y="1616"/>
                  </a:moveTo>
                  <a:lnTo>
                    <a:pt x="1498" y="1616"/>
                  </a:lnTo>
                  <a:cubicBezTo>
                    <a:pt x="1508" y="1606"/>
                    <a:pt x="1524" y="1607"/>
                    <a:pt x="1533" y="1617"/>
                  </a:cubicBezTo>
                  <a:cubicBezTo>
                    <a:pt x="1543" y="1627"/>
                    <a:pt x="1542" y="1642"/>
                    <a:pt x="1532" y="1652"/>
                  </a:cubicBezTo>
                  <a:lnTo>
                    <a:pt x="1532" y="1652"/>
                  </a:lnTo>
                  <a:cubicBezTo>
                    <a:pt x="1522" y="1661"/>
                    <a:pt x="1506" y="1661"/>
                    <a:pt x="1497" y="1651"/>
                  </a:cubicBezTo>
                  <a:cubicBezTo>
                    <a:pt x="1487" y="1641"/>
                    <a:pt x="1488" y="1625"/>
                    <a:pt x="1498" y="1616"/>
                  </a:cubicBezTo>
                  <a:close/>
                  <a:moveTo>
                    <a:pt x="1572" y="1549"/>
                  </a:moveTo>
                  <a:lnTo>
                    <a:pt x="1572" y="1549"/>
                  </a:lnTo>
                  <a:cubicBezTo>
                    <a:pt x="1582" y="1539"/>
                    <a:pt x="1598" y="1540"/>
                    <a:pt x="1608" y="1550"/>
                  </a:cubicBezTo>
                  <a:cubicBezTo>
                    <a:pt x="1617" y="1560"/>
                    <a:pt x="1617" y="1576"/>
                    <a:pt x="1607" y="1585"/>
                  </a:cubicBezTo>
                  <a:lnTo>
                    <a:pt x="1607" y="1585"/>
                  </a:lnTo>
                  <a:cubicBezTo>
                    <a:pt x="1597" y="1595"/>
                    <a:pt x="1581" y="1594"/>
                    <a:pt x="1571" y="1584"/>
                  </a:cubicBezTo>
                  <a:cubicBezTo>
                    <a:pt x="1562" y="1574"/>
                    <a:pt x="1562" y="1558"/>
                    <a:pt x="1572" y="1549"/>
                  </a:cubicBezTo>
                  <a:close/>
                  <a:moveTo>
                    <a:pt x="1647" y="1482"/>
                  </a:moveTo>
                  <a:lnTo>
                    <a:pt x="1647" y="1482"/>
                  </a:lnTo>
                  <a:cubicBezTo>
                    <a:pt x="1657" y="1472"/>
                    <a:pt x="1673" y="1473"/>
                    <a:pt x="1682" y="1483"/>
                  </a:cubicBezTo>
                  <a:cubicBezTo>
                    <a:pt x="1692" y="1493"/>
                    <a:pt x="1691" y="1509"/>
                    <a:pt x="1681" y="1518"/>
                  </a:cubicBezTo>
                  <a:lnTo>
                    <a:pt x="1681" y="1518"/>
                  </a:lnTo>
                  <a:cubicBezTo>
                    <a:pt x="1671" y="1528"/>
                    <a:pt x="1655" y="1527"/>
                    <a:pt x="1646" y="1517"/>
                  </a:cubicBezTo>
                  <a:cubicBezTo>
                    <a:pt x="1636" y="1507"/>
                    <a:pt x="1637" y="1491"/>
                    <a:pt x="1647" y="1482"/>
                  </a:cubicBezTo>
                  <a:close/>
                  <a:moveTo>
                    <a:pt x="1721" y="1415"/>
                  </a:moveTo>
                  <a:lnTo>
                    <a:pt x="1721" y="1415"/>
                  </a:lnTo>
                  <a:cubicBezTo>
                    <a:pt x="1731" y="1405"/>
                    <a:pt x="1747" y="1406"/>
                    <a:pt x="1756" y="1416"/>
                  </a:cubicBezTo>
                  <a:cubicBezTo>
                    <a:pt x="1766" y="1426"/>
                    <a:pt x="1765" y="1442"/>
                    <a:pt x="1755" y="1451"/>
                  </a:cubicBezTo>
                  <a:lnTo>
                    <a:pt x="1755" y="1451"/>
                  </a:lnTo>
                  <a:cubicBezTo>
                    <a:pt x="1745" y="1461"/>
                    <a:pt x="1730" y="1460"/>
                    <a:pt x="1720" y="1450"/>
                  </a:cubicBezTo>
                  <a:cubicBezTo>
                    <a:pt x="1711" y="1440"/>
                    <a:pt x="1711" y="1424"/>
                    <a:pt x="1721" y="1415"/>
                  </a:cubicBezTo>
                  <a:close/>
                  <a:moveTo>
                    <a:pt x="1795" y="1348"/>
                  </a:moveTo>
                  <a:lnTo>
                    <a:pt x="1795" y="1348"/>
                  </a:lnTo>
                  <a:cubicBezTo>
                    <a:pt x="1805" y="1338"/>
                    <a:pt x="1821" y="1339"/>
                    <a:pt x="1831" y="1349"/>
                  </a:cubicBezTo>
                  <a:cubicBezTo>
                    <a:pt x="1840" y="1359"/>
                    <a:pt x="1840" y="1375"/>
                    <a:pt x="1830" y="1384"/>
                  </a:cubicBezTo>
                  <a:lnTo>
                    <a:pt x="1830" y="1384"/>
                  </a:lnTo>
                  <a:cubicBezTo>
                    <a:pt x="1820" y="1394"/>
                    <a:pt x="1804" y="1393"/>
                    <a:pt x="1794" y="1383"/>
                  </a:cubicBezTo>
                  <a:cubicBezTo>
                    <a:pt x="1785" y="1373"/>
                    <a:pt x="1785" y="1357"/>
                    <a:pt x="1795" y="1348"/>
                  </a:cubicBezTo>
                  <a:close/>
                  <a:moveTo>
                    <a:pt x="1870" y="1281"/>
                  </a:moveTo>
                  <a:lnTo>
                    <a:pt x="1870" y="1281"/>
                  </a:lnTo>
                  <a:cubicBezTo>
                    <a:pt x="1880" y="1271"/>
                    <a:pt x="1896" y="1272"/>
                    <a:pt x="1905" y="1282"/>
                  </a:cubicBezTo>
                  <a:cubicBezTo>
                    <a:pt x="1915" y="1292"/>
                    <a:pt x="1914" y="1308"/>
                    <a:pt x="1904" y="1317"/>
                  </a:cubicBezTo>
                  <a:lnTo>
                    <a:pt x="1904" y="1317"/>
                  </a:lnTo>
                  <a:cubicBezTo>
                    <a:pt x="1894" y="1327"/>
                    <a:pt x="1878" y="1326"/>
                    <a:pt x="1869" y="1316"/>
                  </a:cubicBezTo>
                  <a:cubicBezTo>
                    <a:pt x="1859" y="1306"/>
                    <a:pt x="1860" y="1291"/>
                    <a:pt x="1870" y="1281"/>
                  </a:cubicBezTo>
                  <a:close/>
                  <a:moveTo>
                    <a:pt x="1944" y="1214"/>
                  </a:moveTo>
                  <a:lnTo>
                    <a:pt x="1944" y="1214"/>
                  </a:lnTo>
                  <a:cubicBezTo>
                    <a:pt x="1954" y="1205"/>
                    <a:pt x="1970" y="1205"/>
                    <a:pt x="1980" y="1215"/>
                  </a:cubicBezTo>
                  <a:cubicBezTo>
                    <a:pt x="1989" y="1225"/>
                    <a:pt x="1989" y="1241"/>
                    <a:pt x="1979" y="1250"/>
                  </a:cubicBezTo>
                  <a:lnTo>
                    <a:pt x="1979" y="1250"/>
                  </a:lnTo>
                  <a:cubicBezTo>
                    <a:pt x="1968" y="1260"/>
                    <a:pt x="1953" y="1259"/>
                    <a:pt x="1943" y="1249"/>
                  </a:cubicBezTo>
                  <a:cubicBezTo>
                    <a:pt x="1934" y="1239"/>
                    <a:pt x="1934" y="1224"/>
                    <a:pt x="1944" y="1214"/>
                  </a:cubicBezTo>
                  <a:close/>
                  <a:moveTo>
                    <a:pt x="2018" y="1147"/>
                  </a:moveTo>
                  <a:lnTo>
                    <a:pt x="2019" y="1147"/>
                  </a:lnTo>
                  <a:cubicBezTo>
                    <a:pt x="2029" y="1138"/>
                    <a:pt x="2044" y="1138"/>
                    <a:pt x="2054" y="1148"/>
                  </a:cubicBezTo>
                  <a:cubicBezTo>
                    <a:pt x="2063" y="1158"/>
                    <a:pt x="2063" y="1174"/>
                    <a:pt x="2053" y="1183"/>
                  </a:cubicBezTo>
                  <a:lnTo>
                    <a:pt x="2053" y="1183"/>
                  </a:lnTo>
                  <a:cubicBezTo>
                    <a:pt x="2043" y="1193"/>
                    <a:pt x="2027" y="1193"/>
                    <a:pt x="2018" y="1183"/>
                  </a:cubicBezTo>
                  <a:cubicBezTo>
                    <a:pt x="2008" y="1172"/>
                    <a:pt x="2008" y="1157"/>
                    <a:pt x="2018" y="1147"/>
                  </a:cubicBezTo>
                  <a:close/>
                  <a:moveTo>
                    <a:pt x="2093" y="1080"/>
                  </a:moveTo>
                  <a:lnTo>
                    <a:pt x="2093" y="1080"/>
                  </a:lnTo>
                  <a:cubicBezTo>
                    <a:pt x="2103" y="1071"/>
                    <a:pt x="2119" y="1071"/>
                    <a:pt x="2128" y="1081"/>
                  </a:cubicBezTo>
                  <a:cubicBezTo>
                    <a:pt x="2138" y="1091"/>
                    <a:pt x="2137" y="1107"/>
                    <a:pt x="2127" y="1117"/>
                  </a:cubicBezTo>
                  <a:lnTo>
                    <a:pt x="2127" y="1117"/>
                  </a:lnTo>
                  <a:cubicBezTo>
                    <a:pt x="2117" y="1126"/>
                    <a:pt x="2101" y="1126"/>
                    <a:pt x="2092" y="1116"/>
                  </a:cubicBezTo>
                  <a:cubicBezTo>
                    <a:pt x="2082" y="1106"/>
                    <a:pt x="2083" y="1090"/>
                    <a:pt x="2093" y="1080"/>
                  </a:cubicBezTo>
                  <a:close/>
                  <a:moveTo>
                    <a:pt x="2167" y="1013"/>
                  </a:moveTo>
                  <a:lnTo>
                    <a:pt x="2167" y="1013"/>
                  </a:lnTo>
                  <a:cubicBezTo>
                    <a:pt x="2177" y="1004"/>
                    <a:pt x="2193" y="1004"/>
                    <a:pt x="2203" y="1014"/>
                  </a:cubicBezTo>
                  <a:cubicBezTo>
                    <a:pt x="2212" y="1024"/>
                    <a:pt x="2212" y="1040"/>
                    <a:pt x="2202" y="1050"/>
                  </a:cubicBezTo>
                  <a:lnTo>
                    <a:pt x="2202" y="1050"/>
                  </a:lnTo>
                  <a:cubicBezTo>
                    <a:pt x="2192" y="1059"/>
                    <a:pt x="2176" y="1059"/>
                    <a:pt x="2166" y="1049"/>
                  </a:cubicBezTo>
                  <a:cubicBezTo>
                    <a:pt x="2157" y="1039"/>
                    <a:pt x="2157" y="1023"/>
                    <a:pt x="2167" y="1013"/>
                  </a:cubicBezTo>
                  <a:close/>
                  <a:moveTo>
                    <a:pt x="2242" y="946"/>
                  </a:moveTo>
                  <a:lnTo>
                    <a:pt x="2242" y="946"/>
                  </a:lnTo>
                  <a:cubicBezTo>
                    <a:pt x="2252" y="937"/>
                    <a:pt x="2267" y="937"/>
                    <a:pt x="2277" y="947"/>
                  </a:cubicBezTo>
                  <a:cubicBezTo>
                    <a:pt x="2286" y="957"/>
                    <a:pt x="2286" y="973"/>
                    <a:pt x="2276" y="983"/>
                  </a:cubicBezTo>
                  <a:lnTo>
                    <a:pt x="2276" y="983"/>
                  </a:lnTo>
                  <a:cubicBezTo>
                    <a:pt x="2266" y="992"/>
                    <a:pt x="2250" y="992"/>
                    <a:pt x="2241" y="982"/>
                  </a:cubicBezTo>
                  <a:cubicBezTo>
                    <a:pt x="2231" y="972"/>
                    <a:pt x="2232" y="956"/>
                    <a:pt x="2242" y="946"/>
                  </a:cubicBezTo>
                  <a:close/>
                  <a:moveTo>
                    <a:pt x="2316" y="879"/>
                  </a:moveTo>
                  <a:lnTo>
                    <a:pt x="2316" y="879"/>
                  </a:lnTo>
                  <a:cubicBezTo>
                    <a:pt x="2326" y="870"/>
                    <a:pt x="2342" y="870"/>
                    <a:pt x="2351" y="880"/>
                  </a:cubicBezTo>
                  <a:cubicBezTo>
                    <a:pt x="2361" y="890"/>
                    <a:pt x="2360" y="906"/>
                    <a:pt x="2350" y="916"/>
                  </a:cubicBezTo>
                  <a:lnTo>
                    <a:pt x="2350" y="916"/>
                  </a:lnTo>
                  <a:cubicBezTo>
                    <a:pt x="2340" y="925"/>
                    <a:pt x="2325" y="925"/>
                    <a:pt x="2315" y="915"/>
                  </a:cubicBezTo>
                  <a:cubicBezTo>
                    <a:pt x="2306" y="905"/>
                    <a:pt x="2306" y="889"/>
                    <a:pt x="2316" y="879"/>
                  </a:cubicBezTo>
                  <a:close/>
                  <a:moveTo>
                    <a:pt x="2390" y="813"/>
                  </a:moveTo>
                  <a:lnTo>
                    <a:pt x="2390" y="812"/>
                  </a:lnTo>
                  <a:cubicBezTo>
                    <a:pt x="2400" y="803"/>
                    <a:pt x="2416" y="803"/>
                    <a:pt x="2426" y="813"/>
                  </a:cubicBezTo>
                  <a:cubicBezTo>
                    <a:pt x="2435" y="823"/>
                    <a:pt x="2435" y="839"/>
                    <a:pt x="2425" y="849"/>
                  </a:cubicBezTo>
                  <a:lnTo>
                    <a:pt x="2425" y="849"/>
                  </a:lnTo>
                  <a:cubicBezTo>
                    <a:pt x="2415" y="858"/>
                    <a:pt x="2399" y="858"/>
                    <a:pt x="2389" y="848"/>
                  </a:cubicBezTo>
                  <a:cubicBezTo>
                    <a:pt x="2380" y="838"/>
                    <a:pt x="2380" y="822"/>
                    <a:pt x="2390" y="813"/>
                  </a:cubicBezTo>
                  <a:close/>
                  <a:moveTo>
                    <a:pt x="2465" y="746"/>
                  </a:moveTo>
                  <a:lnTo>
                    <a:pt x="2465" y="746"/>
                  </a:lnTo>
                  <a:cubicBezTo>
                    <a:pt x="2475" y="736"/>
                    <a:pt x="2491" y="736"/>
                    <a:pt x="2500" y="747"/>
                  </a:cubicBezTo>
                  <a:cubicBezTo>
                    <a:pt x="2510" y="757"/>
                    <a:pt x="2509" y="772"/>
                    <a:pt x="2499" y="782"/>
                  </a:cubicBezTo>
                  <a:lnTo>
                    <a:pt x="2499" y="782"/>
                  </a:lnTo>
                  <a:cubicBezTo>
                    <a:pt x="2489" y="791"/>
                    <a:pt x="2473" y="791"/>
                    <a:pt x="2464" y="781"/>
                  </a:cubicBezTo>
                  <a:cubicBezTo>
                    <a:pt x="2454" y="771"/>
                    <a:pt x="2455" y="755"/>
                    <a:pt x="2465" y="746"/>
                  </a:cubicBezTo>
                  <a:close/>
                  <a:moveTo>
                    <a:pt x="2539" y="679"/>
                  </a:moveTo>
                  <a:lnTo>
                    <a:pt x="2539" y="679"/>
                  </a:lnTo>
                  <a:cubicBezTo>
                    <a:pt x="2549" y="669"/>
                    <a:pt x="2565" y="670"/>
                    <a:pt x="2574" y="680"/>
                  </a:cubicBezTo>
                  <a:cubicBezTo>
                    <a:pt x="2584" y="690"/>
                    <a:pt x="2584" y="705"/>
                    <a:pt x="2573" y="715"/>
                  </a:cubicBezTo>
                  <a:lnTo>
                    <a:pt x="2573" y="715"/>
                  </a:lnTo>
                  <a:cubicBezTo>
                    <a:pt x="2563" y="724"/>
                    <a:pt x="2548" y="724"/>
                    <a:pt x="2538" y="714"/>
                  </a:cubicBezTo>
                  <a:cubicBezTo>
                    <a:pt x="2529" y="704"/>
                    <a:pt x="2529" y="688"/>
                    <a:pt x="2539" y="679"/>
                  </a:cubicBezTo>
                  <a:close/>
                  <a:moveTo>
                    <a:pt x="2613" y="612"/>
                  </a:moveTo>
                  <a:lnTo>
                    <a:pt x="2613" y="612"/>
                  </a:lnTo>
                  <a:cubicBezTo>
                    <a:pt x="2623" y="602"/>
                    <a:pt x="2639" y="603"/>
                    <a:pt x="2649" y="613"/>
                  </a:cubicBezTo>
                  <a:cubicBezTo>
                    <a:pt x="2658" y="623"/>
                    <a:pt x="2658" y="639"/>
                    <a:pt x="2648" y="648"/>
                  </a:cubicBezTo>
                  <a:lnTo>
                    <a:pt x="2648" y="648"/>
                  </a:lnTo>
                  <a:cubicBezTo>
                    <a:pt x="2638" y="658"/>
                    <a:pt x="2622" y="657"/>
                    <a:pt x="2612" y="647"/>
                  </a:cubicBezTo>
                  <a:cubicBezTo>
                    <a:pt x="2603" y="637"/>
                    <a:pt x="2603" y="621"/>
                    <a:pt x="2613" y="612"/>
                  </a:cubicBezTo>
                  <a:close/>
                  <a:moveTo>
                    <a:pt x="2688" y="545"/>
                  </a:moveTo>
                  <a:lnTo>
                    <a:pt x="2688" y="545"/>
                  </a:lnTo>
                  <a:cubicBezTo>
                    <a:pt x="2698" y="535"/>
                    <a:pt x="2714" y="536"/>
                    <a:pt x="2723" y="546"/>
                  </a:cubicBezTo>
                  <a:cubicBezTo>
                    <a:pt x="2733" y="556"/>
                    <a:pt x="2732" y="572"/>
                    <a:pt x="2722" y="581"/>
                  </a:cubicBezTo>
                  <a:lnTo>
                    <a:pt x="2722" y="581"/>
                  </a:lnTo>
                  <a:cubicBezTo>
                    <a:pt x="2712" y="591"/>
                    <a:pt x="2696" y="590"/>
                    <a:pt x="2687" y="580"/>
                  </a:cubicBezTo>
                  <a:cubicBezTo>
                    <a:pt x="2677" y="570"/>
                    <a:pt x="2678" y="554"/>
                    <a:pt x="2688" y="545"/>
                  </a:cubicBezTo>
                  <a:close/>
                  <a:moveTo>
                    <a:pt x="2762" y="478"/>
                  </a:moveTo>
                  <a:lnTo>
                    <a:pt x="2762" y="478"/>
                  </a:lnTo>
                  <a:cubicBezTo>
                    <a:pt x="2772" y="468"/>
                    <a:pt x="2788" y="469"/>
                    <a:pt x="2798" y="479"/>
                  </a:cubicBezTo>
                  <a:cubicBezTo>
                    <a:pt x="2807" y="489"/>
                    <a:pt x="2807" y="505"/>
                    <a:pt x="2797" y="514"/>
                  </a:cubicBezTo>
                  <a:lnTo>
                    <a:pt x="2797" y="514"/>
                  </a:lnTo>
                  <a:cubicBezTo>
                    <a:pt x="2787" y="524"/>
                    <a:pt x="2771" y="523"/>
                    <a:pt x="2761" y="513"/>
                  </a:cubicBezTo>
                  <a:cubicBezTo>
                    <a:pt x="2752" y="503"/>
                    <a:pt x="2752" y="487"/>
                    <a:pt x="2762" y="478"/>
                  </a:cubicBezTo>
                  <a:close/>
                  <a:moveTo>
                    <a:pt x="2837" y="411"/>
                  </a:moveTo>
                  <a:lnTo>
                    <a:pt x="2837" y="411"/>
                  </a:lnTo>
                  <a:cubicBezTo>
                    <a:pt x="2847" y="401"/>
                    <a:pt x="2862" y="402"/>
                    <a:pt x="2872" y="412"/>
                  </a:cubicBezTo>
                  <a:cubicBezTo>
                    <a:pt x="2881" y="422"/>
                    <a:pt x="2881" y="438"/>
                    <a:pt x="2871" y="447"/>
                  </a:cubicBezTo>
                  <a:lnTo>
                    <a:pt x="2871" y="447"/>
                  </a:lnTo>
                  <a:cubicBezTo>
                    <a:pt x="2861" y="457"/>
                    <a:pt x="2845" y="456"/>
                    <a:pt x="2836" y="446"/>
                  </a:cubicBezTo>
                  <a:cubicBezTo>
                    <a:pt x="2826" y="436"/>
                    <a:pt x="2827" y="420"/>
                    <a:pt x="2837" y="411"/>
                  </a:cubicBezTo>
                  <a:close/>
                  <a:moveTo>
                    <a:pt x="2911" y="344"/>
                  </a:moveTo>
                  <a:lnTo>
                    <a:pt x="2911" y="344"/>
                  </a:lnTo>
                  <a:cubicBezTo>
                    <a:pt x="2921" y="334"/>
                    <a:pt x="2937" y="335"/>
                    <a:pt x="2946" y="345"/>
                  </a:cubicBezTo>
                  <a:cubicBezTo>
                    <a:pt x="2956" y="355"/>
                    <a:pt x="2955" y="371"/>
                    <a:pt x="2945" y="380"/>
                  </a:cubicBezTo>
                  <a:lnTo>
                    <a:pt x="2945" y="380"/>
                  </a:lnTo>
                  <a:cubicBezTo>
                    <a:pt x="2935" y="390"/>
                    <a:pt x="2919" y="389"/>
                    <a:pt x="2910" y="379"/>
                  </a:cubicBezTo>
                  <a:cubicBezTo>
                    <a:pt x="2900" y="369"/>
                    <a:pt x="2901" y="354"/>
                    <a:pt x="2911" y="344"/>
                  </a:cubicBezTo>
                  <a:close/>
                  <a:moveTo>
                    <a:pt x="2985" y="277"/>
                  </a:moveTo>
                  <a:lnTo>
                    <a:pt x="2985" y="277"/>
                  </a:lnTo>
                  <a:cubicBezTo>
                    <a:pt x="2995" y="268"/>
                    <a:pt x="3011" y="268"/>
                    <a:pt x="3021" y="278"/>
                  </a:cubicBezTo>
                  <a:cubicBezTo>
                    <a:pt x="3030" y="288"/>
                    <a:pt x="3030" y="304"/>
                    <a:pt x="3020" y="313"/>
                  </a:cubicBezTo>
                  <a:lnTo>
                    <a:pt x="3020" y="313"/>
                  </a:lnTo>
                  <a:cubicBezTo>
                    <a:pt x="3010" y="323"/>
                    <a:pt x="2994" y="322"/>
                    <a:pt x="2984" y="312"/>
                  </a:cubicBezTo>
                  <a:cubicBezTo>
                    <a:pt x="2975" y="302"/>
                    <a:pt x="2975" y="287"/>
                    <a:pt x="2985" y="277"/>
                  </a:cubicBezTo>
                  <a:close/>
                  <a:moveTo>
                    <a:pt x="3060" y="210"/>
                  </a:moveTo>
                  <a:lnTo>
                    <a:pt x="3060" y="210"/>
                  </a:lnTo>
                  <a:cubicBezTo>
                    <a:pt x="3070" y="201"/>
                    <a:pt x="3086" y="201"/>
                    <a:pt x="3095" y="211"/>
                  </a:cubicBezTo>
                  <a:cubicBezTo>
                    <a:pt x="3105" y="221"/>
                    <a:pt x="3104" y="237"/>
                    <a:pt x="3094" y="246"/>
                  </a:cubicBezTo>
                  <a:lnTo>
                    <a:pt x="3094" y="246"/>
                  </a:lnTo>
                  <a:cubicBezTo>
                    <a:pt x="3084" y="256"/>
                    <a:pt x="3068" y="256"/>
                    <a:pt x="3059" y="246"/>
                  </a:cubicBezTo>
                  <a:cubicBezTo>
                    <a:pt x="3049" y="235"/>
                    <a:pt x="3050" y="220"/>
                    <a:pt x="3060" y="210"/>
                  </a:cubicBezTo>
                  <a:close/>
                  <a:moveTo>
                    <a:pt x="3134" y="143"/>
                  </a:moveTo>
                  <a:lnTo>
                    <a:pt x="3134" y="143"/>
                  </a:lnTo>
                  <a:cubicBezTo>
                    <a:pt x="3144" y="134"/>
                    <a:pt x="3160" y="134"/>
                    <a:pt x="3169" y="144"/>
                  </a:cubicBezTo>
                  <a:cubicBezTo>
                    <a:pt x="3179" y="154"/>
                    <a:pt x="3178" y="170"/>
                    <a:pt x="3168" y="180"/>
                  </a:cubicBezTo>
                  <a:lnTo>
                    <a:pt x="3168" y="180"/>
                  </a:lnTo>
                  <a:cubicBezTo>
                    <a:pt x="3158" y="189"/>
                    <a:pt x="3143" y="189"/>
                    <a:pt x="3133" y="179"/>
                  </a:cubicBezTo>
                  <a:cubicBezTo>
                    <a:pt x="3124" y="169"/>
                    <a:pt x="3124" y="153"/>
                    <a:pt x="3134" y="143"/>
                  </a:cubicBezTo>
                  <a:close/>
                  <a:moveTo>
                    <a:pt x="3208" y="76"/>
                  </a:moveTo>
                  <a:lnTo>
                    <a:pt x="3208" y="76"/>
                  </a:lnTo>
                  <a:cubicBezTo>
                    <a:pt x="3218" y="67"/>
                    <a:pt x="3234" y="67"/>
                    <a:pt x="3244" y="77"/>
                  </a:cubicBezTo>
                  <a:cubicBezTo>
                    <a:pt x="3253" y="87"/>
                    <a:pt x="3253" y="103"/>
                    <a:pt x="3243" y="113"/>
                  </a:cubicBezTo>
                  <a:lnTo>
                    <a:pt x="3243" y="113"/>
                  </a:lnTo>
                  <a:cubicBezTo>
                    <a:pt x="3233" y="122"/>
                    <a:pt x="3217" y="122"/>
                    <a:pt x="3207" y="112"/>
                  </a:cubicBezTo>
                  <a:cubicBezTo>
                    <a:pt x="3198" y="102"/>
                    <a:pt x="3198" y="86"/>
                    <a:pt x="3208" y="76"/>
                  </a:cubicBezTo>
                  <a:close/>
                  <a:moveTo>
                    <a:pt x="3283" y="9"/>
                  </a:moveTo>
                  <a:lnTo>
                    <a:pt x="3283" y="9"/>
                  </a:lnTo>
                  <a:cubicBezTo>
                    <a:pt x="3293" y="0"/>
                    <a:pt x="3309" y="0"/>
                    <a:pt x="3318" y="10"/>
                  </a:cubicBezTo>
                  <a:cubicBezTo>
                    <a:pt x="3328" y="20"/>
                    <a:pt x="3327" y="36"/>
                    <a:pt x="3317" y="46"/>
                  </a:cubicBezTo>
                  <a:lnTo>
                    <a:pt x="3317" y="46"/>
                  </a:lnTo>
                  <a:cubicBezTo>
                    <a:pt x="3307" y="55"/>
                    <a:pt x="3291" y="55"/>
                    <a:pt x="3282" y="45"/>
                  </a:cubicBezTo>
                  <a:cubicBezTo>
                    <a:pt x="3272" y="35"/>
                    <a:pt x="3273" y="19"/>
                    <a:pt x="3283" y="9"/>
                  </a:cubicBezTo>
                  <a:close/>
                </a:path>
              </a:pathLst>
            </a:custGeom>
            <a:solidFill>
              <a:srgbClr val="000000"/>
            </a:solidFill>
            <a:ln w="3175" cap="flat">
              <a:solidFill>
                <a:srgbClr val="000000"/>
              </a:solidFill>
              <a:prstDash val="solid"/>
              <a:bevel/>
              <a:headEnd/>
              <a:tailEnd/>
            </a:ln>
          </p:spPr>
          <p:txBody>
            <a:bodyPr/>
            <a:lstStyle/>
            <a:p>
              <a:endParaRPr lang="en-US"/>
            </a:p>
          </p:txBody>
        </p:sp>
        <p:sp>
          <p:nvSpPr>
            <p:cNvPr id="148551" name="Freeform 1095"/>
            <p:cNvSpPr>
              <a:spLocks noEditPoints="1"/>
            </p:cNvSpPr>
            <p:nvPr/>
          </p:nvSpPr>
          <p:spPr bwMode="auto">
            <a:xfrm>
              <a:off x="4988" y="3014"/>
              <a:ext cx="739" cy="365"/>
            </a:xfrm>
            <a:custGeom>
              <a:avLst/>
              <a:gdLst>
                <a:gd name="T0" fmla="*/ 7 w 4107"/>
                <a:gd name="T1" fmla="*/ 2008 h 2025"/>
                <a:gd name="T2" fmla="*/ 130 w 4107"/>
                <a:gd name="T3" fmla="*/ 1975 h 2025"/>
                <a:gd name="T4" fmla="*/ 220 w 4107"/>
                <a:gd name="T5" fmla="*/ 1931 h 2025"/>
                <a:gd name="T6" fmla="*/ 321 w 4107"/>
                <a:gd name="T7" fmla="*/ 1854 h 2025"/>
                <a:gd name="T8" fmla="*/ 377 w 4107"/>
                <a:gd name="T9" fmla="*/ 1799 h 2025"/>
                <a:gd name="T10" fmla="*/ 467 w 4107"/>
                <a:gd name="T11" fmla="*/ 1756 h 2025"/>
                <a:gd name="T12" fmla="*/ 467 w 4107"/>
                <a:gd name="T13" fmla="*/ 1756 h 2025"/>
                <a:gd name="T14" fmla="*/ 547 w 4107"/>
                <a:gd name="T15" fmla="*/ 1746 h 2025"/>
                <a:gd name="T16" fmla="*/ 670 w 4107"/>
                <a:gd name="T17" fmla="*/ 1713 h 2025"/>
                <a:gd name="T18" fmla="*/ 760 w 4107"/>
                <a:gd name="T19" fmla="*/ 1669 h 2025"/>
                <a:gd name="T20" fmla="*/ 861 w 4107"/>
                <a:gd name="T21" fmla="*/ 1591 h 2025"/>
                <a:gd name="T22" fmla="*/ 917 w 4107"/>
                <a:gd name="T23" fmla="*/ 1537 h 2025"/>
                <a:gd name="T24" fmla="*/ 1007 w 4107"/>
                <a:gd name="T25" fmla="*/ 1493 h 2025"/>
                <a:gd name="T26" fmla="*/ 1007 w 4107"/>
                <a:gd name="T27" fmla="*/ 1493 h 2025"/>
                <a:gd name="T28" fmla="*/ 1087 w 4107"/>
                <a:gd name="T29" fmla="*/ 1483 h 2025"/>
                <a:gd name="T30" fmla="*/ 1210 w 4107"/>
                <a:gd name="T31" fmla="*/ 1450 h 2025"/>
                <a:gd name="T32" fmla="*/ 1300 w 4107"/>
                <a:gd name="T33" fmla="*/ 1406 h 2025"/>
                <a:gd name="T34" fmla="*/ 1401 w 4107"/>
                <a:gd name="T35" fmla="*/ 1329 h 2025"/>
                <a:gd name="T36" fmla="*/ 1457 w 4107"/>
                <a:gd name="T37" fmla="*/ 1275 h 2025"/>
                <a:gd name="T38" fmla="*/ 1547 w 4107"/>
                <a:gd name="T39" fmla="*/ 1231 h 2025"/>
                <a:gd name="T40" fmla="*/ 1547 w 4107"/>
                <a:gd name="T41" fmla="*/ 1231 h 2025"/>
                <a:gd name="T42" fmla="*/ 1626 w 4107"/>
                <a:gd name="T43" fmla="*/ 1221 h 2025"/>
                <a:gd name="T44" fmla="*/ 1750 w 4107"/>
                <a:gd name="T45" fmla="*/ 1188 h 2025"/>
                <a:gd name="T46" fmla="*/ 1840 w 4107"/>
                <a:gd name="T47" fmla="*/ 1144 h 2025"/>
                <a:gd name="T48" fmla="*/ 1941 w 4107"/>
                <a:gd name="T49" fmla="*/ 1067 h 2025"/>
                <a:gd name="T50" fmla="*/ 1997 w 4107"/>
                <a:gd name="T51" fmla="*/ 1012 h 2025"/>
                <a:gd name="T52" fmla="*/ 2087 w 4107"/>
                <a:gd name="T53" fmla="*/ 969 h 2025"/>
                <a:gd name="T54" fmla="*/ 2087 w 4107"/>
                <a:gd name="T55" fmla="*/ 969 h 2025"/>
                <a:gd name="T56" fmla="*/ 2166 w 4107"/>
                <a:gd name="T57" fmla="*/ 959 h 2025"/>
                <a:gd name="T58" fmla="*/ 2290 w 4107"/>
                <a:gd name="T59" fmla="*/ 926 h 2025"/>
                <a:gd name="T60" fmla="*/ 2380 w 4107"/>
                <a:gd name="T61" fmla="*/ 882 h 2025"/>
                <a:gd name="T62" fmla="*/ 2481 w 4107"/>
                <a:gd name="T63" fmla="*/ 804 h 2025"/>
                <a:gd name="T64" fmla="*/ 2537 w 4107"/>
                <a:gd name="T65" fmla="*/ 750 h 2025"/>
                <a:gd name="T66" fmla="*/ 2627 w 4107"/>
                <a:gd name="T67" fmla="*/ 706 h 2025"/>
                <a:gd name="T68" fmla="*/ 2627 w 4107"/>
                <a:gd name="T69" fmla="*/ 706 h 2025"/>
                <a:gd name="T70" fmla="*/ 2706 w 4107"/>
                <a:gd name="T71" fmla="*/ 696 h 2025"/>
                <a:gd name="T72" fmla="*/ 2830 w 4107"/>
                <a:gd name="T73" fmla="*/ 663 h 2025"/>
                <a:gd name="T74" fmla="*/ 2920 w 4107"/>
                <a:gd name="T75" fmla="*/ 620 h 2025"/>
                <a:gd name="T76" fmla="*/ 3021 w 4107"/>
                <a:gd name="T77" fmla="*/ 542 h 2025"/>
                <a:gd name="T78" fmla="*/ 3077 w 4107"/>
                <a:gd name="T79" fmla="*/ 488 h 2025"/>
                <a:gd name="T80" fmla="*/ 3167 w 4107"/>
                <a:gd name="T81" fmla="*/ 444 h 2025"/>
                <a:gd name="T82" fmla="*/ 3167 w 4107"/>
                <a:gd name="T83" fmla="*/ 444 h 2025"/>
                <a:gd name="T84" fmla="*/ 3246 w 4107"/>
                <a:gd name="T85" fmla="*/ 434 h 2025"/>
                <a:gd name="T86" fmla="*/ 3370 w 4107"/>
                <a:gd name="T87" fmla="*/ 401 h 2025"/>
                <a:gd name="T88" fmla="*/ 3460 w 4107"/>
                <a:gd name="T89" fmla="*/ 357 h 2025"/>
                <a:gd name="T90" fmla="*/ 3561 w 4107"/>
                <a:gd name="T91" fmla="*/ 280 h 2025"/>
                <a:gd name="T92" fmla="*/ 3617 w 4107"/>
                <a:gd name="T93" fmla="*/ 225 h 2025"/>
                <a:gd name="T94" fmla="*/ 3707 w 4107"/>
                <a:gd name="T95" fmla="*/ 182 h 2025"/>
                <a:gd name="T96" fmla="*/ 3707 w 4107"/>
                <a:gd name="T97" fmla="*/ 182 h 2025"/>
                <a:gd name="T98" fmla="*/ 3786 w 4107"/>
                <a:gd name="T99" fmla="*/ 172 h 2025"/>
                <a:gd name="T100" fmla="*/ 3910 w 4107"/>
                <a:gd name="T101" fmla="*/ 139 h 2025"/>
                <a:gd name="T102" fmla="*/ 4000 w 4107"/>
                <a:gd name="T103" fmla="*/ 95 h 2025"/>
                <a:gd name="T104" fmla="*/ 4101 w 4107"/>
                <a:gd name="T105" fmla="*/ 17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07" h="2025">
                  <a:moveTo>
                    <a:pt x="17" y="1974"/>
                  </a:moveTo>
                  <a:lnTo>
                    <a:pt x="17" y="1974"/>
                  </a:lnTo>
                  <a:cubicBezTo>
                    <a:pt x="30" y="1968"/>
                    <a:pt x="45" y="1973"/>
                    <a:pt x="51" y="1985"/>
                  </a:cubicBezTo>
                  <a:cubicBezTo>
                    <a:pt x="57" y="1997"/>
                    <a:pt x="53" y="2012"/>
                    <a:pt x="40" y="2019"/>
                  </a:cubicBezTo>
                  <a:lnTo>
                    <a:pt x="40" y="2019"/>
                  </a:lnTo>
                  <a:cubicBezTo>
                    <a:pt x="28" y="2025"/>
                    <a:pt x="13" y="2020"/>
                    <a:pt x="7" y="2008"/>
                  </a:cubicBezTo>
                  <a:cubicBezTo>
                    <a:pt x="0" y="1996"/>
                    <a:pt x="5" y="1981"/>
                    <a:pt x="17" y="1974"/>
                  </a:cubicBezTo>
                  <a:close/>
                  <a:moveTo>
                    <a:pt x="107" y="1931"/>
                  </a:moveTo>
                  <a:lnTo>
                    <a:pt x="107" y="1931"/>
                  </a:lnTo>
                  <a:cubicBezTo>
                    <a:pt x="120" y="1924"/>
                    <a:pt x="135" y="1929"/>
                    <a:pt x="141" y="1941"/>
                  </a:cubicBezTo>
                  <a:cubicBezTo>
                    <a:pt x="147" y="1953"/>
                    <a:pt x="143" y="1969"/>
                    <a:pt x="130" y="1975"/>
                  </a:cubicBezTo>
                  <a:lnTo>
                    <a:pt x="130" y="1975"/>
                  </a:lnTo>
                  <a:cubicBezTo>
                    <a:pt x="118" y="1981"/>
                    <a:pt x="103" y="1977"/>
                    <a:pt x="97" y="1964"/>
                  </a:cubicBezTo>
                  <a:cubicBezTo>
                    <a:pt x="90" y="1952"/>
                    <a:pt x="95" y="1937"/>
                    <a:pt x="107" y="1931"/>
                  </a:cubicBezTo>
                  <a:close/>
                  <a:moveTo>
                    <a:pt x="197" y="1887"/>
                  </a:moveTo>
                  <a:lnTo>
                    <a:pt x="197" y="1887"/>
                  </a:lnTo>
                  <a:cubicBezTo>
                    <a:pt x="210" y="1880"/>
                    <a:pt x="225" y="1885"/>
                    <a:pt x="231" y="1897"/>
                  </a:cubicBezTo>
                  <a:cubicBezTo>
                    <a:pt x="237" y="1910"/>
                    <a:pt x="233" y="1925"/>
                    <a:pt x="220" y="1931"/>
                  </a:cubicBezTo>
                  <a:lnTo>
                    <a:pt x="220" y="1931"/>
                  </a:lnTo>
                  <a:cubicBezTo>
                    <a:pt x="208" y="1938"/>
                    <a:pt x="193" y="1933"/>
                    <a:pt x="187" y="1921"/>
                  </a:cubicBezTo>
                  <a:cubicBezTo>
                    <a:pt x="180" y="1908"/>
                    <a:pt x="185" y="1893"/>
                    <a:pt x="197" y="1887"/>
                  </a:cubicBezTo>
                  <a:close/>
                  <a:moveTo>
                    <a:pt x="287" y="1843"/>
                  </a:moveTo>
                  <a:lnTo>
                    <a:pt x="287" y="1843"/>
                  </a:lnTo>
                  <a:cubicBezTo>
                    <a:pt x="299" y="1837"/>
                    <a:pt x="315" y="1841"/>
                    <a:pt x="321" y="1854"/>
                  </a:cubicBezTo>
                  <a:cubicBezTo>
                    <a:pt x="327" y="1866"/>
                    <a:pt x="323" y="1881"/>
                    <a:pt x="310" y="1887"/>
                  </a:cubicBezTo>
                  <a:lnTo>
                    <a:pt x="310" y="1887"/>
                  </a:lnTo>
                  <a:cubicBezTo>
                    <a:pt x="298" y="1894"/>
                    <a:pt x="283" y="1889"/>
                    <a:pt x="277" y="1877"/>
                  </a:cubicBezTo>
                  <a:cubicBezTo>
                    <a:pt x="270" y="1865"/>
                    <a:pt x="275" y="1850"/>
                    <a:pt x="287" y="1843"/>
                  </a:cubicBezTo>
                  <a:close/>
                  <a:moveTo>
                    <a:pt x="377" y="1799"/>
                  </a:moveTo>
                  <a:lnTo>
                    <a:pt x="377" y="1799"/>
                  </a:lnTo>
                  <a:cubicBezTo>
                    <a:pt x="389" y="1793"/>
                    <a:pt x="405" y="1798"/>
                    <a:pt x="411" y="1810"/>
                  </a:cubicBezTo>
                  <a:cubicBezTo>
                    <a:pt x="417" y="1822"/>
                    <a:pt x="413" y="1837"/>
                    <a:pt x="400" y="1844"/>
                  </a:cubicBezTo>
                  <a:lnTo>
                    <a:pt x="400" y="1844"/>
                  </a:lnTo>
                  <a:cubicBezTo>
                    <a:pt x="388" y="1850"/>
                    <a:pt x="373" y="1845"/>
                    <a:pt x="367" y="1833"/>
                  </a:cubicBezTo>
                  <a:cubicBezTo>
                    <a:pt x="360" y="1821"/>
                    <a:pt x="365" y="1806"/>
                    <a:pt x="377" y="1799"/>
                  </a:cubicBezTo>
                  <a:close/>
                  <a:moveTo>
                    <a:pt x="467" y="1756"/>
                  </a:moveTo>
                  <a:lnTo>
                    <a:pt x="467" y="1756"/>
                  </a:lnTo>
                  <a:cubicBezTo>
                    <a:pt x="479" y="1749"/>
                    <a:pt x="495" y="1754"/>
                    <a:pt x="501" y="1766"/>
                  </a:cubicBezTo>
                  <a:cubicBezTo>
                    <a:pt x="507" y="1779"/>
                    <a:pt x="503" y="1794"/>
                    <a:pt x="490" y="1800"/>
                  </a:cubicBezTo>
                  <a:lnTo>
                    <a:pt x="490" y="1800"/>
                  </a:lnTo>
                  <a:cubicBezTo>
                    <a:pt x="478" y="1806"/>
                    <a:pt x="463" y="1802"/>
                    <a:pt x="457" y="1789"/>
                  </a:cubicBezTo>
                  <a:cubicBezTo>
                    <a:pt x="450" y="1777"/>
                    <a:pt x="455" y="1762"/>
                    <a:pt x="467" y="1756"/>
                  </a:cubicBezTo>
                  <a:close/>
                  <a:moveTo>
                    <a:pt x="557" y="1712"/>
                  </a:moveTo>
                  <a:lnTo>
                    <a:pt x="557" y="1712"/>
                  </a:lnTo>
                  <a:cubicBezTo>
                    <a:pt x="569" y="1706"/>
                    <a:pt x="585" y="1710"/>
                    <a:pt x="591" y="1723"/>
                  </a:cubicBezTo>
                  <a:cubicBezTo>
                    <a:pt x="597" y="1735"/>
                    <a:pt x="593" y="1750"/>
                    <a:pt x="580" y="1756"/>
                  </a:cubicBezTo>
                  <a:lnTo>
                    <a:pt x="580" y="1756"/>
                  </a:lnTo>
                  <a:cubicBezTo>
                    <a:pt x="568" y="1763"/>
                    <a:pt x="553" y="1758"/>
                    <a:pt x="547" y="1746"/>
                  </a:cubicBezTo>
                  <a:cubicBezTo>
                    <a:pt x="540" y="1733"/>
                    <a:pt x="545" y="1718"/>
                    <a:pt x="557" y="1712"/>
                  </a:cubicBezTo>
                  <a:close/>
                  <a:moveTo>
                    <a:pt x="647" y="1668"/>
                  </a:moveTo>
                  <a:lnTo>
                    <a:pt x="647" y="1668"/>
                  </a:lnTo>
                  <a:cubicBezTo>
                    <a:pt x="659" y="1662"/>
                    <a:pt x="675" y="1667"/>
                    <a:pt x="681" y="1679"/>
                  </a:cubicBezTo>
                  <a:cubicBezTo>
                    <a:pt x="687" y="1691"/>
                    <a:pt x="683" y="1706"/>
                    <a:pt x="670" y="1713"/>
                  </a:cubicBezTo>
                  <a:lnTo>
                    <a:pt x="670" y="1713"/>
                  </a:lnTo>
                  <a:cubicBezTo>
                    <a:pt x="658" y="1719"/>
                    <a:pt x="643" y="1714"/>
                    <a:pt x="637" y="1702"/>
                  </a:cubicBezTo>
                  <a:cubicBezTo>
                    <a:pt x="630" y="1690"/>
                    <a:pt x="635" y="1675"/>
                    <a:pt x="647" y="1668"/>
                  </a:cubicBezTo>
                  <a:close/>
                  <a:moveTo>
                    <a:pt x="737" y="1625"/>
                  </a:moveTo>
                  <a:lnTo>
                    <a:pt x="737" y="1624"/>
                  </a:lnTo>
                  <a:cubicBezTo>
                    <a:pt x="749" y="1618"/>
                    <a:pt x="765" y="1623"/>
                    <a:pt x="771" y="1635"/>
                  </a:cubicBezTo>
                  <a:cubicBezTo>
                    <a:pt x="777" y="1647"/>
                    <a:pt x="773" y="1662"/>
                    <a:pt x="760" y="1669"/>
                  </a:cubicBezTo>
                  <a:lnTo>
                    <a:pt x="760" y="1669"/>
                  </a:lnTo>
                  <a:cubicBezTo>
                    <a:pt x="748" y="1675"/>
                    <a:pt x="733" y="1670"/>
                    <a:pt x="727" y="1658"/>
                  </a:cubicBezTo>
                  <a:cubicBezTo>
                    <a:pt x="720" y="1646"/>
                    <a:pt x="725" y="1631"/>
                    <a:pt x="737" y="1625"/>
                  </a:cubicBezTo>
                  <a:close/>
                  <a:moveTo>
                    <a:pt x="827" y="1581"/>
                  </a:moveTo>
                  <a:lnTo>
                    <a:pt x="827" y="1581"/>
                  </a:lnTo>
                  <a:cubicBezTo>
                    <a:pt x="839" y="1574"/>
                    <a:pt x="855" y="1579"/>
                    <a:pt x="861" y="1591"/>
                  </a:cubicBezTo>
                  <a:cubicBezTo>
                    <a:pt x="867" y="1604"/>
                    <a:pt x="863" y="1619"/>
                    <a:pt x="850" y="1625"/>
                  </a:cubicBezTo>
                  <a:lnTo>
                    <a:pt x="850" y="1625"/>
                  </a:lnTo>
                  <a:cubicBezTo>
                    <a:pt x="838" y="1632"/>
                    <a:pt x="823" y="1627"/>
                    <a:pt x="817" y="1615"/>
                  </a:cubicBezTo>
                  <a:cubicBezTo>
                    <a:pt x="810" y="1602"/>
                    <a:pt x="815" y="1587"/>
                    <a:pt x="827" y="1581"/>
                  </a:cubicBezTo>
                  <a:close/>
                  <a:moveTo>
                    <a:pt x="917" y="1537"/>
                  </a:moveTo>
                  <a:lnTo>
                    <a:pt x="917" y="1537"/>
                  </a:lnTo>
                  <a:cubicBezTo>
                    <a:pt x="929" y="1531"/>
                    <a:pt x="945" y="1535"/>
                    <a:pt x="951" y="1548"/>
                  </a:cubicBezTo>
                  <a:cubicBezTo>
                    <a:pt x="957" y="1560"/>
                    <a:pt x="953" y="1575"/>
                    <a:pt x="940" y="1581"/>
                  </a:cubicBezTo>
                  <a:lnTo>
                    <a:pt x="940" y="1581"/>
                  </a:lnTo>
                  <a:cubicBezTo>
                    <a:pt x="928" y="1588"/>
                    <a:pt x="913" y="1583"/>
                    <a:pt x="907" y="1571"/>
                  </a:cubicBezTo>
                  <a:cubicBezTo>
                    <a:pt x="900" y="1559"/>
                    <a:pt x="905" y="1543"/>
                    <a:pt x="917" y="1537"/>
                  </a:cubicBezTo>
                  <a:close/>
                  <a:moveTo>
                    <a:pt x="1007" y="1493"/>
                  </a:moveTo>
                  <a:lnTo>
                    <a:pt x="1007" y="1493"/>
                  </a:lnTo>
                  <a:cubicBezTo>
                    <a:pt x="1019" y="1487"/>
                    <a:pt x="1035" y="1492"/>
                    <a:pt x="1041" y="1504"/>
                  </a:cubicBezTo>
                  <a:cubicBezTo>
                    <a:pt x="1047" y="1516"/>
                    <a:pt x="1043" y="1531"/>
                    <a:pt x="1030" y="1538"/>
                  </a:cubicBezTo>
                  <a:lnTo>
                    <a:pt x="1030" y="1538"/>
                  </a:lnTo>
                  <a:cubicBezTo>
                    <a:pt x="1018" y="1544"/>
                    <a:pt x="1003" y="1539"/>
                    <a:pt x="997" y="1527"/>
                  </a:cubicBezTo>
                  <a:cubicBezTo>
                    <a:pt x="990" y="1515"/>
                    <a:pt x="995" y="1500"/>
                    <a:pt x="1007" y="1493"/>
                  </a:cubicBezTo>
                  <a:close/>
                  <a:moveTo>
                    <a:pt x="1097" y="1450"/>
                  </a:moveTo>
                  <a:lnTo>
                    <a:pt x="1097" y="1450"/>
                  </a:lnTo>
                  <a:cubicBezTo>
                    <a:pt x="1109" y="1443"/>
                    <a:pt x="1125" y="1448"/>
                    <a:pt x="1131" y="1460"/>
                  </a:cubicBezTo>
                  <a:cubicBezTo>
                    <a:pt x="1137" y="1472"/>
                    <a:pt x="1133" y="1488"/>
                    <a:pt x="1120" y="1494"/>
                  </a:cubicBezTo>
                  <a:lnTo>
                    <a:pt x="1120" y="1494"/>
                  </a:lnTo>
                  <a:cubicBezTo>
                    <a:pt x="1108" y="1500"/>
                    <a:pt x="1093" y="1496"/>
                    <a:pt x="1087" y="1483"/>
                  </a:cubicBezTo>
                  <a:cubicBezTo>
                    <a:pt x="1080" y="1471"/>
                    <a:pt x="1085" y="1456"/>
                    <a:pt x="1097" y="1450"/>
                  </a:cubicBezTo>
                  <a:close/>
                  <a:moveTo>
                    <a:pt x="1187" y="1406"/>
                  </a:moveTo>
                  <a:lnTo>
                    <a:pt x="1187" y="1406"/>
                  </a:lnTo>
                  <a:cubicBezTo>
                    <a:pt x="1199" y="1399"/>
                    <a:pt x="1215" y="1404"/>
                    <a:pt x="1221" y="1416"/>
                  </a:cubicBezTo>
                  <a:cubicBezTo>
                    <a:pt x="1227" y="1429"/>
                    <a:pt x="1223" y="1444"/>
                    <a:pt x="1210" y="1450"/>
                  </a:cubicBezTo>
                  <a:lnTo>
                    <a:pt x="1210" y="1450"/>
                  </a:lnTo>
                  <a:cubicBezTo>
                    <a:pt x="1198" y="1457"/>
                    <a:pt x="1183" y="1452"/>
                    <a:pt x="1177" y="1440"/>
                  </a:cubicBezTo>
                  <a:cubicBezTo>
                    <a:pt x="1170" y="1427"/>
                    <a:pt x="1175" y="1412"/>
                    <a:pt x="1187" y="1406"/>
                  </a:cubicBezTo>
                  <a:close/>
                  <a:moveTo>
                    <a:pt x="1277" y="1362"/>
                  </a:moveTo>
                  <a:lnTo>
                    <a:pt x="1277" y="1362"/>
                  </a:lnTo>
                  <a:cubicBezTo>
                    <a:pt x="1289" y="1356"/>
                    <a:pt x="1304" y="1361"/>
                    <a:pt x="1311" y="1373"/>
                  </a:cubicBezTo>
                  <a:cubicBezTo>
                    <a:pt x="1317" y="1385"/>
                    <a:pt x="1313" y="1400"/>
                    <a:pt x="1300" y="1406"/>
                  </a:cubicBezTo>
                  <a:lnTo>
                    <a:pt x="1300" y="1407"/>
                  </a:lnTo>
                  <a:cubicBezTo>
                    <a:pt x="1288" y="1413"/>
                    <a:pt x="1273" y="1408"/>
                    <a:pt x="1267" y="1396"/>
                  </a:cubicBezTo>
                  <a:cubicBezTo>
                    <a:pt x="1260" y="1384"/>
                    <a:pt x="1265" y="1369"/>
                    <a:pt x="1277" y="1362"/>
                  </a:cubicBezTo>
                  <a:close/>
                  <a:moveTo>
                    <a:pt x="1367" y="1318"/>
                  </a:moveTo>
                  <a:lnTo>
                    <a:pt x="1367" y="1318"/>
                  </a:lnTo>
                  <a:cubicBezTo>
                    <a:pt x="1379" y="1312"/>
                    <a:pt x="1394" y="1317"/>
                    <a:pt x="1401" y="1329"/>
                  </a:cubicBezTo>
                  <a:cubicBezTo>
                    <a:pt x="1407" y="1341"/>
                    <a:pt x="1403" y="1356"/>
                    <a:pt x="1390" y="1363"/>
                  </a:cubicBezTo>
                  <a:lnTo>
                    <a:pt x="1390" y="1363"/>
                  </a:lnTo>
                  <a:cubicBezTo>
                    <a:pt x="1378" y="1369"/>
                    <a:pt x="1363" y="1364"/>
                    <a:pt x="1356" y="1352"/>
                  </a:cubicBezTo>
                  <a:cubicBezTo>
                    <a:pt x="1350" y="1340"/>
                    <a:pt x="1355" y="1325"/>
                    <a:pt x="1367" y="1318"/>
                  </a:cubicBezTo>
                  <a:close/>
                  <a:moveTo>
                    <a:pt x="1457" y="1275"/>
                  </a:moveTo>
                  <a:lnTo>
                    <a:pt x="1457" y="1275"/>
                  </a:lnTo>
                  <a:cubicBezTo>
                    <a:pt x="1469" y="1268"/>
                    <a:pt x="1484" y="1273"/>
                    <a:pt x="1491" y="1285"/>
                  </a:cubicBezTo>
                  <a:cubicBezTo>
                    <a:pt x="1497" y="1298"/>
                    <a:pt x="1493" y="1313"/>
                    <a:pt x="1480" y="1319"/>
                  </a:cubicBezTo>
                  <a:lnTo>
                    <a:pt x="1480" y="1319"/>
                  </a:lnTo>
                  <a:cubicBezTo>
                    <a:pt x="1468" y="1325"/>
                    <a:pt x="1453" y="1321"/>
                    <a:pt x="1446" y="1308"/>
                  </a:cubicBezTo>
                  <a:cubicBezTo>
                    <a:pt x="1440" y="1296"/>
                    <a:pt x="1445" y="1281"/>
                    <a:pt x="1457" y="1275"/>
                  </a:cubicBezTo>
                  <a:close/>
                  <a:moveTo>
                    <a:pt x="1547" y="1231"/>
                  </a:moveTo>
                  <a:lnTo>
                    <a:pt x="1547" y="1231"/>
                  </a:lnTo>
                  <a:cubicBezTo>
                    <a:pt x="1559" y="1225"/>
                    <a:pt x="1574" y="1229"/>
                    <a:pt x="1581" y="1242"/>
                  </a:cubicBezTo>
                  <a:cubicBezTo>
                    <a:pt x="1587" y="1254"/>
                    <a:pt x="1582" y="1269"/>
                    <a:pt x="1570" y="1275"/>
                  </a:cubicBezTo>
                  <a:lnTo>
                    <a:pt x="1570" y="1275"/>
                  </a:lnTo>
                  <a:cubicBezTo>
                    <a:pt x="1558" y="1282"/>
                    <a:pt x="1543" y="1277"/>
                    <a:pt x="1536" y="1265"/>
                  </a:cubicBezTo>
                  <a:cubicBezTo>
                    <a:pt x="1530" y="1253"/>
                    <a:pt x="1535" y="1237"/>
                    <a:pt x="1547" y="1231"/>
                  </a:cubicBezTo>
                  <a:close/>
                  <a:moveTo>
                    <a:pt x="1637" y="1187"/>
                  </a:moveTo>
                  <a:lnTo>
                    <a:pt x="1637" y="1187"/>
                  </a:lnTo>
                  <a:cubicBezTo>
                    <a:pt x="1649" y="1181"/>
                    <a:pt x="1664" y="1186"/>
                    <a:pt x="1671" y="1198"/>
                  </a:cubicBezTo>
                  <a:cubicBezTo>
                    <a:pt x="1677" y="1210"/>
                    <a:pt x="1672" y="1225"/>
                    <a:pt x="1660" y="1232"/>
                  </a:cubicBezTo>
                  <a:lnTo>
                    <a:pt x="1660" y="1232"/>
                  </a:lnTo>
                  <a:cubicBezTo>
                    <a:pt x="1648" y="1238"/>
                    <a:pt x="1633" y="1233"/>
                    <a:pt x="1626" y="1221"/>
                  </a:cubicBezTo>
                  <a:cubicBezTo>
                    <a:pt x="1620" y="1209"/>
                    <a:pt x="1625" y="1194"/>
                    <a:pt x="1637" y="1187"/>
                  </a:cubicBezTo>
                  <a:close/>
                  <a:moveTo>
                    <a:pt x="1727" y="1144"/>
                  </a:moveTo>
                  <a:lnTo>
                    <a:pt x="1727" y="1144"/>
                  </a:lnTo>
                  <a:cubicBezTo>
                    <a:pt x="1739" y="1137"/>
                    <a:pt x="1754" y="1142"/>
                    <a:pt x="1761" y="1154"/>
                  </a:cubicBezTo>
                  <a:cubicBezTo>
                    <a:pt x="1767" y="1166"/>
                    <a:pt x="1762" y="1181"/>
                    <a:pt x="1750" y="1188"/>
                  </a:cubicBezTo>
                  <a:lnTo>
                    <a:pt x="1750" y="1188"/>
                  </a:lnTo>
                  <a:cubicBezTo>
                    <a:pt x="1738" y="1194"/>
                    <a:pt x="1723" y="1190"/>
                    <a:pt x="1716" y="1177"/>
                  </a:cubicBezTo>
                  <a:cubicBezTo>
                    <a:pt x="1710" y="1165"/>
                    <a:pt x="1715" y="1150"/>
                    <a:pt x="1727" y="1144"/>
                  </a:cubicBezTo>
                  <a:close/>
                  <a:moveTo>
                    <a:pt x="1817" y="1100"/>
                  </a:moveTo>
                  <a:lnTo>
                    <a:pt x="1817" y="1100"/>
                  </a:lnTo>
                  <a:cubicBezTo>
                    <a:pt x="1829" y="1093"/>
                    <a:pt x="1844" y="1098"/>
                    <a:pt x="1851" y="1110"/>
                  </a:cubicBezTo>
                  <a:cubicBezTo>
                    <a:pt x="1857" y="1123"/>
                    <a:pt x="1852" y="1138"/>
                    <a:pt x="1840" y="1144"/>
                  </a:cubicBezTo>
                  <a:lnTo>
                    <a:pt x="1840" y="1144"/>
                  </a:lnTo>
                  <a:cubicBezTo>
                    <a:pt x="1828" y="1151"/>
                    <a:pt x="1813" y="1146"/>
                    <a:pt x="1806" y="1134"/>
                  </a:cubicBezTo>
                  <a:cubicBezTo>
                    <a:pt x="1800" y="1121"/>
                    <a:pt x="1805" y="1106"/>
                    <a:pt x="1817" y="1100"/>
                  </a:cubicBezTo>
                  <a:close/>
                  <a:moveTo>
                    <a:pt x="1907" y="1056"/>
                  </a:moveTo>
                  <a:lnTo>
                    <a:pt x="1907" y="1056"/>
                  </a:lnTo>
                  <a:cubicBezTo>
                    <a:pt x="1919" y="1050"/>
                    <a:pt x="1934" y="1054"/>
                    <a:pt x="1941" y="1067"/>
                  </a:cubicBezTo>
                  <a:cubicBezTo>
                    <a:pt x="1947" y="1079"/>
                    <a:pt x="1942" y="1094"/>
                    <a:pt x="1930" y="1100"/>
                  </a:cubicBezTo>
                  <a:lnTo>
                    <a:pt x="1930" y="1100"/>
                  </a:lnTo>
                  <a:cubicBezTo>
                    <a:pt x="1918" y="1107"/>
                    <a:pt x="1903" y="1102"/>
                    <a:pt x="1896" y="1090"/>
                  </a:cubicBezTo>
                  <a:cubicBezTo>
                    <a:pt x="1890" y="1078"/>
                    <a:pt x="1895" y="1063"/>
                    <a:pt x="1907" y="1056"/>
                  </a:cubicBezTo>
                  <a:close/>
                  <a:moveTo>
                    <a:pt x="1997" y="1012"/>
                  </a:moveTo>
                  <a:lnTo>
                    <a:pt x="1997" y="1012"/>
                  </a:lnTo>
                  <a:cubicBezTo>
                    <a:pt x="2009" y="1006"/>
                    <a:pt x="2024" y="1011"/>
                    <a:pt x="2031" y="1023"/>
                  </a:cubicBezTo>
                  <a:cubicBezTo>
                    <a:pt x="2037" y="1035"/>
                    <a:pt x="2032" y="1050"/>
                    <a:pt x="2020" y="1057"/>
                  </a:cubicBezTo>
                  <a:lnTo>
                    <a:pt x="2020" y="1057"/>
                  </a:lnTo>
                  <a:cubicBezTo>
                    <a:pt x="2008" y="1063"/>
                    <a:pt x="1993" y="1058"/>
                    <a:pt x="1986" y="1046"/>
                  </a:cubicBezTo>
                  <a:cubicBezTo>
                    <a:pt x="1980" y="1034"/>
                    <a:pt x="1985" y="1019"/>
                    <a:pt x="1997" y="1012"/>
                  </a:cubicBezTo>
                  <a:close/>
                  <a:moveTo>
                    <a:pt x="2087" y="969"/>
                  </a:moveTo>
                  <a:lnTo>
                    <a:pt x="2087" y="969"/>
                  </a:lnTo>
                  <a:cubicBezTo>
                    <a:pt x="2099" y="962"/>
                    <a:pt x="2114" y="967"/>
                    <a:pt x="2121" y="979"/>
                  </a:cubicBezTo>
                  <a:cubicBezTo>
                    <a:pt x="2127" y="992"/>
                    <a:pt x="2122" y="1007"/>
                    <a:pt x="2110" y="1013"/>
                  </a:cubicBezTo>
                  <a:lnTo>
                    <a:pt x="2110" y="1013"/>
                  </a:lnTo>
                  <a:cubicBezTo>
                    <a:pt x="2098" y="1019"/>
                    <a:pt x="2083" y="1015"/>
                    <a:pt x="2076" y="1002"/>
                  </a:cubicBezTo>
                  <a:cubicBezTo>
                    <a:pt x="2070" y="990"/>
                    <a:pt x="2075" y="975"/>
                    <a:pt x="2087" y="969"/>
                  </a:cubicBezTo>
                  <a:close/>
                  <a:moveTo>
                    <a:pt x="2177" y="925"/>
                  </a:moveTo>
                  <a:lnTo>
                    <a:pt x="2177" y="925"/>
                  </a:lnTo>
                  <a:cubicBezTo>
                    <a:pt x="2189" y="919"/>
                    <a:pt x="2204" y="923"/>
                    <a:pt x="2211" y="936"/>
                  </a:cubicBezTo>
                  <a:cubicBezTo>
                    <a:pt x="2217" y="948"/>
                    <a:pt x="2212" y="963"/>
                    <a:pt x="2200" y="969"/>
                  </a:cubicBezTo>
                  <a:lnTo>
                    <a:pt x="2200" y="969"/>
                  </a:lnTo>
                  <a:cubicBezTo>
                    <a:pt x="2188" y="976"/>
                    <a:pt x="2173" y="971"/>
                    <a:pt x="2166" y="959"/>
                  </a:cubicBezTo>
                  <a:cubicBezTo>
                    <a:pt x="2160" y="946"/>
                    <a:pt x="2165" y="931"/>
                    <a:pt x="2177" y="925"/>
                  </a:cubicBezTo>
                  <a:close/>
                  <a:moveTo>
                    <a:pt x="2267" y="881"/>
                  </a:moveTo>
                  <a:lnTo>
                    <a:pt x="2267" y="881"/>
                  </a:lnTo>
                  <a:cubicBezTo>
                    <a:pt x="2279" y="875"/>
                    <a:pt x="2294" y="880"/>
                    <a:pt x="2301" y="892"/>
                  </a:cubicBezTo>
                  <a:cubicBezTo>
                    <a:pt x="2307" y="904"/>
                    <a:pt x="2302" y="919"/>
                    <a:pt x="2290" y="926"/>
                  </a:cubicBezTo>
                  <a:lnTo>
                    <a:pt x="2290" y="926"/>
                  </a:lnTo>
                  <a:cubicBezTo>
                    <a:pt x="2278" y="932"/>
                    <a:pt x="2263" y="927"/>
                    <a:pt x="2256" y="915"/>
                  </a:cubicBezTo>
                  <a:cubicBezTo>
                    <a:pt x="2250" y="903"/>
                    <a:pt x="2255" y="888"/>
                    <a:pt x="2267" y="881"/>
                  </a:cubicBezTo>
                  <a:close/>
                  <a:moveTo>
                    <a:pt x="2357" y="838"/>
                  </a:moveTo>
                  <a:lnTo>
                    <a:pt x="2357" y="838"/>
                  </a:lnTo>
                  <a:cubicBezTo>
                    <a:pt x="2369" y="831"/>
                    <a:pt x="2384" y="836"/>
                    <a:pt x="2391" y="848"/>
                  </a:cubicBezTo>
                  <a:cubicBezTo>
                    <a:pt x="2397" y="860"/>
                    <a:pt x="2392" y="875"/>
                    <a:pt x="2380" y="882"/>
                  </a:cubicBezTo>
                  <a:lnTo>
                    <a:pt x="2380" y="882"/>
                  </a:lnTo>
                  <a:cubicBezTo>
                    <a:pt x="2368" y="888"/>
                    <a:pt x="2353" y="883"/>
                    <a:pt x="2346" y="871"/>
                  </a:cubicBezTo>
                  <a:cubicBezTo>
                    <a:pt x="2340" y="859"/>
                    <a:pt x="2345" y="844"/>
                    <a:pt x="2357" y="838"/>
                  </a:cubicBezTo>
                  <a:close/>
                  <a:moveTo>
                    <a:pt x="2447" y="794"/>
                  </a:moveTo>
                  <a:lnTo>
                    <a:pt x="2447" y="794"/>
                  </a:lnTo>
                  <a:cubicBezTo>
                    <a:pt x="2459" y="787"/>
                    <a:pt x="2474" y="792"/>
                    <a:pt x="2481" y="804"/>
                  </a:cubicBezTo>
                  <a:cubicBezTo>
                    <a:pt x="2487" y="817"/>
                    <a:pt x="2482" y="832"/>
                    <a:pt x="2470" y="838"/>
                  </a:cubicBezTo>
                  <a:lnTo>
                    <a:pt x="2470" y="838"/>
                  </a:lnTo>
                  <a:cubicBezTo>
                    <a:pt x="2458" y="845"/>
                    <a:pt x="2443" y="840"/>
                    <a:pt x="2436" y="828"/>
                  </a:cubicBezTo>
                  <a:cubicBezTo>
                    <a:pt x="2430" y="815"/>
                    <a:pt x="2435" y="800"/>
                    <a:pt x="2447" y="794"/>
                  </a:cubicBezTo>
                  <a:close/>
                  <a:moveTo>
                    <a:pt x="2537" y="750"/>
                  </a:moveTo>
                  <a:lnTo>
                    <a:pt x="2537" y="750"/>
                  </a:lnTo>
                  <a:cubicBezTo>
                    <a:pt x="2549" y="744"/>
                    <a:pt x="2564" y="748"/>
                    <a:pt x="2571" y="761"/>
                  </a:cubicBezTo>
                  <a:cubicBezTo>
                    <a:pt x="2577" y="773"/>
                    <a:pt x="2572" y="788"/>
                    <a:pt x="2560" y="794"/>
                  </a:cubicBezTo>
                  <a:lnTo>
                    <a:pt x="2560" y="794"/>
                  </a:lnTo>
                  <a:cubicBezTo>
                    <a:pt x="2548" y="801"/>
                    <a:pt x="2533" y="796"/>
                    <a:pt x="2526" y="784"/>
                  </a:cubicBezTo>
                  <a:cubicBezTo>
                    <a:pt x="2520" y="772"/>
                    <a:pt x="2525" y="756"/>
                    <a:pt x="2537" y="750"/>
                  </a:cubicBezTo>
                  <a:close/>
                  <a:moveTo>
                    <a:pt x="2627" y="706"/>
                  </a:moveTo>
                  <a:lnTo>
                    <a:pt x="2627" y="706"/>
                  </a:lnTo>
                  <a:cubicBezTo>
                    <a:pt x="2639" y="700"/>
                    <a:pt x="2654" y="705"/>
                    <a:pt x="2661" y="717"/>
                  </a:cubicBezTo>
                  <a:cubicBezTo>
                    <a:pt x="2667" y="729"/>
                    <a:pt x="2662" y="744"/>
                    <a:pt x="2650" y="751"/>
                  </a:cubicBezTo>
                  <a:lnTo>
                    <a:pt x="2650" y="751"/>
                  </a:lnTo>
                  <a:cubicBezTo>
                    <a:pt x="2638" y="757"/>
                    <a:pt x="2623" y="752"/>
                    <a:pt x="2616" y="740"/>
                  </a:cubicBezTo>
                  <a:cubicBezTo>
                    <a:pt x="2610" y="728"/>
                    <a:pt x="2615" y="713"/>
                    <a:pt x="2627" y="706"/>
                  </a:cubicBezTo>
                  <a:close/>
                  <a:moveTo>
                    <a:pt x="2717" y="663"/>
                  </a:moveTo>
                  <a:lnTo>
                    <a:pt x="2717" y="663"/>
                  </a:lnTo>
                  <a:cubicBezTo>
                    <a:pt x="2729" y="656"/>
                    <a:pt x="2744" y="661"/>
                    <a:pt x="2751" y="673"/>
                  </a:cubicBezTo>
                  <a:cubicBezTo>
                    <a:pt x="2757" y="685"/>
                    <a:pt x="2752" y="701"/>
                    <a:pt x="2740" y="707"/>
                  </a:cubicBezTo>
                  <a:lnTo>
                    <a:pt x="2740" y="707"/>
                  </a:lnTo>
                  <a:cubicBezTo>
                    <a:pt x="2728" y="713"/>
                    <a:pt x="2713" y="709"/>
                    <a:pt x="2706" y="696"/>
                  </a:cubicBezTo>
                  <a:cubicBezTo>
                    <a:pt x="2700" y="684"/>
                    <a:pt x="2705" y="669"/>
                    <a:pt x="2717" y="663"/>
                  </a:cubicBezTo>
                  <a:close/>
                  <a:moveTo>
                    <a:pt x="2807" y="619"/>
                  </a:moveTo>
                  <a:lnTo>
                    <a:pt x="2807" y="619"/>
                  </a:lnTo>
                  <a:cubicBezTo>
                    <a:pt x="2819" y="613"/>
                    <a:pt x="2834" y="617"/>
                    <a:pt x="2841" y="630"/>
                  </a:cubicBezTo>
                  <a:cubicBezTo>
                    <a:pt x="2847" y="642"/>
                    <a:pt x="2842" y="657"/>
                    <a:pt x="2830" y="663"/>
                  </a:cubicBezTo>
                  <a:lnTo>
                    <a:pt x="2830" y="663"/>
                  </a:lnTo>
                  <a:cubicBezTo>
                    <a:pt x="2818" y="670"/>
                    <a:pt x="2803" y="665"/>
                    <a:pt x="2796" y="653"/>
                  </a:cubicBezTo>
                  <a:cubicBezTo>
                    <a:pt x="2790" y="640"/>
                    <a:pt x="2795" y="625"/>
                    <a:pt x="2807" y="619"/>
                  </a:cubicBezTo>
                  <a:close/>
                  <a:moveTo>
                    <a:pt x="2897" y="575"/>
                  </a:moveTo>
                  <a:lnTo>
                    <a:pt x="2897" y="575"/>
                  </a:lnTo>
                  <a:cubicBezTo>
                    <a:pt x="2909" y="569"/>
                    <a:pt x="2924" y="574"/>
                    <a:pt x="2931" y="586"/>
                  </a:cubicBezTo>
                  <a:cubicBezTo>
                    <a:pt x="2937" y="598"/>
                    <a:pt x="2932" y="613"/>
                    <a:pt x="2920" y="620"/>
                  </a:cubicBezTo>
                  <a:lnTo>
                    <a:pt x="2920" y="620"/>
                  </a:lnTo>
                  <a:cubicBezTo>
                    <a:pt x="2908" y="626"/>
                    <a:pt x="2893" y="621"/>
                    <a:pt x="2886" y="609"/>
                  </a:cubicBezTo>
                  <a:cubicBezTo>
                    <a:pt x="2880" y="597"/>
                    <a:pt x="2885" y="582"/>
                    <a:pt x="2897" y="575"/>
                  </a:cubicBezTo>
                  <a:close/>
                  <a:moveTo>
                    <a:pt x="2987" y="531"/>
                  </a:moveTo>
                  <a:lnTo>
                    <a:pt x="2987" y="531"/>
                  </a:lnTo>
                  <a:cubicBezTo>
                    <a:pt x="2999" y="525"/>
                    <a:pt x="3014" y="530"/>
                    <a:pt x="3021" y="542"/>
                  </a:cubicBezTo>
                  <a:cubicBezTo>
                    <a:pt x="3027" y="554"/>
                    <a:pt x="3022" y="569"/>
                    <a:pt x="3010" y="576"/>
                  </a:cubicBezTo>
                  <a:lnTo>
                    <a:pt x="3010" y="576"/>
                  </a:lnTo>
                  <a:cubicBezTo>
                    <a:pt x="2998" y="582"/>
                    <a:pt x="2983" y="577"/>
                    <a:pt x="2976" y="565"/>
                  </a:cubicBezTo>
                  <a:cubicBezTo>
                    <a:pt x="2970" y="553"/>
                    <a:pt x="2975" y="538"/>
                    <a:pt x="2987" y="531"/>
                  </a:cubicBezTo>
                  <a:close/>
                  <a:moveTo>
                    <a:pt x="3077" y="488"/>
                  </a:moveTo>
                  <a:lnTo>
                    <a:pt x="3077" y="488"/>
                  </a:lnTo>
                  <a:cubicBezTo>
                    <a:pt x="3089" y="481"/>
                    <a:pt x="3104" y="486"/>
                    <a:pt x="3111" y="498"/>
                  </a:cubicBezTo>
                  <a:cubicBezTo>
                    <a:pt x="3117" y="511"/>
                    <a:pt x="3112" y="526"/>
                    <a:pt x="3100" y="532"/>
                  </a:cubicBezTo>
                  <a:lnTo>
                    <a:pt x="3100" y="532"/>
                  </a:lnTo>
                  <a:cubicBezTo>
                    <a:pt x="3088" y="538"/>
                    <a:pt x="3073" y="534"/>
                    <a:pt x="3066" y="521"/>
                  </a:cubicBezTo>
                  <a:cubicBezTo>
                    <a:pt x="3060" y="509"/>
                    <a:pt x="3065" y="494"/>
                    <a:pt x="3077" y="488"/>
                  </a:cubicBezTo>
                  <a:close/>
                  <a:moveTo>
                    <a:pt x="3167" y="444"/>
                  </a:moveTo>
                  <a:lnTo>
                    <a:pt x="3167" y="444"/>
                  </a:lnTo>
                  <a:cubicBezTo>
                    <a:pt x="3179" y="438"/>
                    <a:pt x="3194" y="442"/>
                    <a:pt x="3201" y="455"/>
                  </a:cubicBezTo>
                  <a:cubicBezTo>
                    <a:pt x="3207" y="467"/>
                    <a:pt x="3202" y="482"/>
                    <a:pt x="3190" y="488"/>
                  </a:cubicBezTo>
                  <a:lnTo>
                    <a:pt x="3190" y="488"/>
                  </a:lnTo>
                  <a:cubicBezTo>
                    <a:pt x="3178" y="495"/>
                    <a:pt x="3163" y="490"/>
                    <a:pt x="3156" y="478"/>
                  </a:cubicBezTo>
                  <a:cubicBezTo>
                    <a:pt x="3150" y="466"/>
                    <a:pt x="3155" y="450"/>
                    <a:pt x="3167" y="444"/>
                  </a:cubicBezTo>
                  <a:close/>
                  <a:moveTo>
                    <a:pt x="3257" y="400"/>
                  </a:moveTo>
                  <a:lnTo>
                    <a:pt x="3257" y="400"/>
                  </a:lnTo>
                  <a:cubicBezTo>
                    <a:pt x="3269" y="394"/>
                    <a:pt x="3284" y="399"/>
                    <a:pt x="3291" y="411"/>
                  </a:cubicBezTo>
                  <a:cubicBezTo>
                    <a:pt x="3297" y="423"/>
                    <a:pt x="3292" y="438"/>
                    <a:pt x="3280" y="445"/>
                  </a:cubicBezTo>
                  <a:lnTo>
                    <a:pt x="3280" y="445"/>
                  </a:lnTo>
                  <a:cubicBezTo>
                    <a:pt x="3268" y="451"/>
                    <a:pt x="3253" y="446"/>
                    <a:pt x="3246" y="434"/>
                  </a:cubicBezTo>
                  <a:cubicBezTo>
                    <a:pt x="3240" y="422"/>
                    <a:pt x="3245" y="407"/>
                    <a:pt x="3257" y="400"/>
                  </a:cubicBezTo>
                  <a:close/>
                  <a:moveTo>
                    <a:pt x="3347" y="357"/>
                  </a:moveTo>
                  <a:lnTo>
                    <a:pt x="3347" y="357"/>
                  </a:lnTo>
                  <a:cubicBezTo>
                    <a:pt x="3359" y="350"/>
                    <a:pt x="3374" y="355"/>
                    <a:pt x="3381" y="367"/>
                  </a:cubicBezTo>
                  <a:cubicBezTo>
                    <a:pt x="3387" y="379"/>
                    <a:pt x="3382" y="395"/>
                    <a:pt x="3370" y="401"/>
                  </a:cubicBezTo>
                  <a:lnTo>
                    <a:pt x="3370" y="401"/>
                  </a:lnTo>
                  <a:cubicBezTo>
                    <a:pt x="3358" y="407"/>
                    <a:pt x="3343" y="403"/>
                    <a:pt x="3336" y="390"/>
                  </a:cubicBezTo>
                  <a:cubicBezTo>
                    <a:pt x="3330" y="378"/>
                    <a:pt x="3335" y="363"/>
                    <a:pt x="3347" y="357"/>
                  </a:cubicBezTo>
                  <a:close/>
                  <a:moveTo>
                    <a:pt x="3437" y="313"/>
                  </a:moveTo>
                  <a:lnTo>
                    <a:pt x="3437" y="313"/>
                  </a:lnTo>
                  <a:cubicBezTo>
                    <a:pt x="3449" y="306"/>
                    <a:pt x="3464" y="311"/>
                    <a:pt x="3471" y="323"/>
                  </a:cubicBezTo>
                  <a:cubicBezTo>
                    <a:pt x="3477" y="336"/>
                    <a:pt x="3472" y="351"/>
                    <a:pt x="3460" y="357"/>
                  </a:cubicBezTo>
                  <a:lnTo>
                    <a:pt x="3460" y="357"/>
                  </a:lnTo>
                  <a:cubicBezTo>
                    <a:pt x="3448" y="364"/>
                    <a:pt x="3433" y="359"/>
                    <a:pt x="3426" y="347"/>
                  </a:cubicBezTo>
                  <a:cubicBezTo>
                    <a:pt x="3420" y="334"/>
                    <a:pt x="3425" y="319"/>
                    <a:pt x="3437" y="313"/>
                  </a:cubicBezTo>
                  <a:close/>
                  <a:moveTo>
                    <a:pt x="3527" y="269"/>
                  </a:moveTo>
                  <a:lnTo>
                    <a:pt x="3527" y="269"/>
                  </a:lnTo>
                  <a:cubicBezTo>
                    <a:pt x="3539" y="263"/>
                    <a:pt x="3554" y="268"/>
                    <a:pt x="3561" y="280"/>
                  </a:cubicBezTo>
                  <a:cubicBezTo>
                    <a:pt x="3567" y="292"/>
                    <a:pt x="3562" y="307"/>
                    <a:pt x="3550" y="313"/>
                  </a:cubicBezTo>
                  <a:lnTo>
                    <a:pt x="3550" y="313"/>
                  </a:lnTo>
                  <a:cubicBezTo>
                    <a:pt x="3538" y="320"/>
                    <a:pt x="3523" y="315"/>
                    <a:pt x="3516" y="303"/>
                  </a:cubicBezTo>
                  <a:cubicBezTo>
                    <a:pt x="3510" y="291"/>
                    <a:pt x="3515" y="276"/>
                    <a:pt x="3527" y="269"/>
                  </a:cubicBezTo>
                  <a:close/>
                  <a:moveTo>
                    <a:pt x="3617" y="225"/>
                  </a:moveTo>
                  <a:lnTo>
                    <a:pt x="3617" y="225"/>
                  </a:lnTo>
                  <a:cubicBezTo>
                    <a:pt x="3629" y="219"/>
                    <a:pt x="3644" y="224"/>
                    <a:pt x="3651" y="236"/>
                  </a:cubicBezTo>
                  <a:cubicBezTo>
                    <a:pt x="3657" y="248"/>
                    <a:pt x="3652" y="263"/>
                    <a:pt x="3640" y="270"/>
                  </a:cubicBezTo>
                  <a:lnTo>
                    <a:pt x="3640" y="270"/>
                  </a:lnTo>
                  <a:cubicBezTo>
                    <a:pt x="3628" y="276"/>
                    <a:pt x="3613" y="271"/>
                    <a:pt x="3606" y="259"/>
                  </a:cubicBezTo>
                  <a:cubicBezTo>
                    <a:pt x="3600" y="247"/>
                    <a:pt x="3605" y="232"/>
                    <a:pt x="3617" y="225"/>
                  </a:cubicBezTo>
                  <a:close/>
                  <a:moveTo>
                    <a:pt x="3707" y="182"/>
                  </a:moveTo>
                  <a:lnTo>
                    <a:pt x="3707" y="182"/>
                  </a:lnTo>
                  <a:cubicBezTo>
                    <a:pt x="3719" y="175"/>
                    <a:pt x="3734" y="180"/>
                    <a:pt x="3741" y="192"/>
                  </a:cubicBezTo>
                  <a:cubicBezTo>
                    <a:pt x="3747" y="205"/>
                    <a:pt x="3742" y="220"/>
                    <a:pt x="3730" y="226"/>
                  </a:cubicBezTo>
                  <a:lnTo>
                    <a:pt x="3730" y="226"/>
                  </a:lnTo>
                  <a:cubicBezTo>
                    <a:pt x="3718" y="232"/>
                    <a:pt x="3703" y="228"/>
                    <a:pt x="3696" y="215"/>
                  </a:cubicBezTo>
                  <a:cubicBezTo>
                    <a:pt x="3690" y="203"/>
                    <a:pt x="3695" y="188"/>
                    <a:pt x="3707" y="182"/>
                  </a:cubicBezTo>
                  <a:close/>
                  <a:moveTo>
                    <a:pt x="3797" y="138"/>
                  </a:moveTo>
                  <a:lnTo>
                    <a:pt x="3797" y="138"/>
                  </a:lnTo>
                  <a:cubicBezTo>
                    <a:pt x="3809" y="132"/>
                    <a:pt x="3824" y="136"/>
                    <a:pt x="3831" y="149"/>
                  </a:cubicBezTo>
                  <a:cubicBezTo>
                    <a:pt x="3837" y="161"/>
                    <a:pt x="3832" y="176"/>
                    <a:pt x="3820" y="182"/>
                  </a:cubicBezTo>
                  <a:lnTo>
                    <a:pt x="3820" y="182"/>
                  </a:lnTo>
                  <a:cubicBezTo>
                    <a:pt x="3808" y="189"/>
                    <a:pt x="3793" y="184"/>
                    <a:pt x="3786" y="172"/>
                  </a:cubicBezTo>
                  <a:cubicBezTo>
                    <a:pt x="3780" y="159"/>
                    <a:pt x="3785" y="144"/>
                    <a:pt x="3797" y="138"/>
                  </a:cubicBezTo>
                  <a:close/>
                  <a:moveTo>
                    <a:pt x="3887" y="94"/>
                  </a:moveTo>
                  <a:lnTo>
                    <a:pt x="3887" y="94"/>
                  </a:lnTo>
                  <a:cubicBezTo>
                    <a:pt x="3899" y="88"/>
                    <a:pt x="3914" y="93"/>
                    <a:pt x="3921" y="105"/>
                  </a:cubicBezTo>
                  <a:cubicBezTo>
                    <a:pt x="3927" y="117"/>
                    <a:pt x="3922" y="132"/>
                    <a:pt x="3910" y="139"/>
                  </a:cubicBezTo>
                  <a:lnTo>
                    <a:pt x="3910" y="139"/>
                  </a:lnTo>
                  <a:cubicBezTo>
                    <a:pt x="3898" y="145"/>
                    <a:pt x="3883" y="140"/>
                    <a:pt x="3876" y="128"/>
                  </a:cubicBezTo>
                  <a:cubicBezTo>
                    <a:pt x="3870" y="116"/>
                    <a:pt x="3875" y="101"/>
                    <a:pt x="3887" y="94"/>
                  </a:cubicBezTo>
                  <a:close/>
                  <a:moveTo>
                    <a:pt x="3977" y="51"/>
                  </a:moveTo>
                  <a:lnTo>
                    <a:pt x="3977" y="51"/>
                  </a:lnTo>
                  <a:cubicBezTo>
                    <a:pt x="3989" y="44"/>
                    <a:pt x="4004" y="49"/>
                    <a:pt x="4011" y="61"/>
                  </a:cubicBezTo>
                  <a:cubicBezTo>
                    <a:pt x="4017" y="73"/>
                    <a:pt x="4012" y="88"/>
                    <a:pt x="4000" y="95"/>
                  </a:cubicBezTo>
                  <a:lnTo>
                    <a:pt x="4000" y="95"/>
                  </a:lnTo>
                  <a:cubicBezTo>
                    <a:pt x="3988" y="101"/>
                    <a:pt x="3973" y="97"/>
                    <a:pt x="3966" y="84"/>
                  </a:cubicBezTo>
                  <a:cubicBezTo>
                    <a:pt x="3960" y="72"/>
                    <a:pt x="3965" y="57"/>
                    <a:pt x="3977" y="51"/>
                  </a:cubicBezTo>
                  <a:close/>
                  <a:moveTo>
                    <a:pt x="4067" y="7"/>
                  </a:moveTo>
                  <a:lnTo>
                    <a:pt x="4067" y="7"/>
                  </a:lnTo>
                  <a:cubicBezTo>
                    <a:pt x="4079" y="0"/>
                    <a:pt x="4094" y="5"/>
                    <a:pt x="4101" y="17"/>
                  </a:cubicBezTo>
                  <a:cubicBezTo>
                    <a:pt x="4107" y="30"/>
                    <a:pt x="4102" y="45"/>
                    <a:pt x="4090" y="51"/>
                  </a:cubicBezTo>
                  <a:lnTo>
                    <a:pt x="4090" y="51"/>
                  </a:lnTo>
                  <a:cubicBezTo>
                    <a:pt x="4078" y="58"/>
                    <a:pt x="4063" y="53"/>
                    <a:pt x="4056" y="41"/>
                  </a:cubicBezTo>
                  <a:cubicBezTo>
                    <a:pt x="4050" y="28"/>
                    <a:pt x="4055" y="13"/>
                    <a:pt x="4067" y="7"/>
                  </a:cubicBezTo>
                  <a:close/>
                </a:path>
              </a:pathLst>
            </a:custGeom>
            <a:solidFill>
              <a:srgbClr val="000000"/>
            </a:solidFill>
            <a:ln w="3175" cap="flat">
              <a:solidFill>
                <a:srgbClr val="000000"/>
              </a:solidFill>
              <a:prstDash val="solid"/>
              <a:bevel/>
              <a:headEnd/>
              <a:tailEnd/>
            </a:ln>
          </p:spPr>
          <p:txBody>
            <a:bodyPr/>
            <a:lstStyle/>
            <a:p>
              <a:endParaRPr lang="en-US"/>
            </a:p>
          </p:txBody>
        </p:sp>
        <p:sp>
          <p:nvSpPr>
            <p:cNvPr id="148552" name="Rectangle 1096"/>
            <p:cNvSpPr>
              <a:spLocks noChangeArrowheads="1"/>
            </p:cNvSpPr>
            <p:nvPr/>
          </p:nvSpPr>
          <p:spPr bwMode="auto">
            <a:xfrm>
              <a:off x="5280" y="2559"/>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000">
                  <a:solidFill>
                    <a:srgbClr val="000000"/>
                  </a:solidFill>
                  <a:latin typeface="Arial" panose="020B0604020202020204" pitchFamily="34" charset="0"/>
                </a:rPr>
                <a:t>2,3,0</a:t>
              </a:r>
              <a:endParaRPr lang="en-US" altLang="en-US"/>
            </a:p>
          </p:txBody>
        </p:sp>
        <p:sp>
          <p:nvSpPr>
            <p:cNvPr id="148553" name="Rectangle 1097"/>
            <p:cNvSpPr>
              <a:spLocks noChangeArrowheads="1"/>
            </p:cNvSpPr>
            <p:nvPr/>
          </p:nvSpPr>
          <p:spPr bwMode="auto">
            <a:xfrm>
              <a:off x="5280" y="2775"/>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000">
                  <a:solidFill>
                    <a:srgbClr val="000000"/>
                  </a:solidFill>
                  <a:latin typeface="Arial" panose="020B0604020202020204" pitchFamily="34" charset="0"/>
                </a:rPr>
                <a:t>2,3,1</a:t>
              </a:r>
              <a:endParaRPr lang="en-US" altLang="en-US"/>
            </a:p>
          </p:txBody>
        </p:sp>
        <p:sp>
          <p:nvSpPr>
            <p:cNvPr id="148554" name="Rectangle 1098"/>
            <p:cNvSpPr>
              <a:spLocks noChangeArrowheads="1"/>
            </p:cNvSpPr>
            <p:nvPr/>
          </p:nvSpPr>
          <p:spPr bwMode="auto">
            <a:xfrm>
              <a:off x="5058" y="2866"/>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000">
                  <a:solidFill>
                    <a:srgbClr val="000000"/>
                  </a:solidFill>
                  <a:latin typeface="Arial" panose="020B0604020202020204" pitchFamily="34" charset="0"/>
                </a:rPr>
                <a:t>2,3,2</a:t>
              </a:r>
              <a:endParaRPr lang="en-US" altLang="en-US"/>
            </a:p>
          </p:txBody>
        </p:sp>
        <p:sp>
          <p:nvSpPr>
            <p:cNvPr id="148555" name="Rectangle 1099"/>
            <p:cNvSpPr>
              <a:spLocks noChangeArrowheads="1"/>
            </p:cNvSpPr>
            <p:nvPr/>
          </p:nvSpPr>
          <p:spPr bwMode="auto">
            <a:xfrm>
              <a:off x="5483" y="2866"/>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000">
                  <a:solidFill>
                    <a:srgbClr val="000000"/>
                  </a:solidFill>
                  <a:latin typeface="Arial" panose="020B0604020202020204" pitchFamily="34" charset="0"/>
                </a:rPr>
                <a:t>2,3,3</a:t>
              </a:r>
              <a:endParaRPr lang="en-US" altLang="en-US"/>
            </a:p>
          </p:txBody>
        </p:sp>
        <p:sp>
          <p:nvSpPr>
            <p:cNvPr id="148556" name="Rectangle 1100"/>
            <p:cNvSpPr>
              <a:spLocks noChangeArrowheads="1"/>
            </p:cNvSpPr>
            <p:nvPr/>
          </p:nvSpPr>
          <p:spPr bwMode="auto">
            <a:xfrm>
              <a:off x="5280" y="2559"/>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000">
                  <a:solidFill>
                    <a:srgbClr val="000000"/>
                  </a:solidFill>
                  <a:latin typeface="Arial" panose="020B0604020202020204" pitchFamily="34" charset="0"/>
                </a:rPr>
                <a:t>2,3,0</a:t>
              </a:r>
              <a:endParaRPr lang="en-US" altLang="en-US"/>
            </a:p>
          </p:txBody>
        </p:sp>
        <p:sp>
          <p:nvSpPr>
            <p:cNvPr id="148557" name="Rectangle 1101"/>
            <p:cNvSpPr>
              <a:spLocks noChangeArrowheads="1"/>
            </p:cNvSpPr>
            <p:nvPr/>
          </p:nvSpPr>
          <p:spPr bwMode="auto">
            <a:xfrm>
              <a:off x="5280" y="2775"/>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000">
                  <a:solidFill>
                    <a:srgbClr val="000000"/>
                  </a:solidFill>
                  <a:latin typeface="Arial" panose="020B0604020202020204" pitchFamily="34" charset="0"/>
                </a:rPr>
                <a:t>2,3,1</a:t>
              </a:r>
              <a:endParaRPr lang="en-US" altLang="en-US"/>
            </a:p>
          </p:txBody>
        </p:sp>
        <p:sp>
          <p:nvSpPr>
            <p:cNvPr id="148558" name="Rectangle 1102"/>
            <p:cNvSpPr>
              <a:spLocks noChangeArrowheads="1"/>
            </p:cNvSpPr>
            <p:nvPr/>
          </p:nvSpPr>
          <p:spPr bwMode="auto">
            <a:xfrm>
              <a:off x="5058" y="2866"/>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000">
                  <a:solidFill>
                    <a:srgbClr val="000000"/>
                  </a:solidFill>
                  <a:latin typeface="Arial" panose="020B0604020202020204" pitchFamily="34" charset="0"/>
                </a:rPr>
                <a:t>2,3,2</a:t>
              </a:r>
              <a:endParaRPr lang="en-US" altLang="en-US"/>
            </a:p>
          </p:txBody>
        </p:sp>
        <p:sp>
          <p:nvSpPr>
            <p:cNvPr id="148559" name="Rectangle 1103"/>
            <p:cNvSpPr>
              <a:spLocks noChangeArrowheads="1"/>
            </p:cNvSpPr>
            <p:nvPr/>
          </p:nvSpPr>
          <p:spPr bwMode="auto">
            <a:xfrm>
              <a:off x="5483" y="2866"/>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000">
                  <a:solidFill>
                    <a:srgbClr val="000000"/>
                  </a:solidFill>
                  <a:latin typeface="Arial" panose="020B0604020202020204" pitchFamily="34" charset="0"/>
                </a:rPr>
                <a:t>2,3,3</a:t>
              </a:r>
              <a:endParaRPr lang="en-US" altLang="en-US"/>
            </a:p>
          </p:txBody>
        </p:sp>
        <p:pic>
          <p:nvPicPr>
            <p:cNvPr id="148560" name="Picture 11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5" y="2358"/>
              <a:ext cx="1888"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03987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en-US"/>
              <a:t>Writing Spatial SQL</a:t>
            </a:r>
          </a:p>
        </p:txBody>
      </p:sp>
      <p:sp>
        <p:nvSpPr>
          <p:cNvPr id="159747" name="Text Box 3"/>
          <p:cNvSpPr txBox="1">
            <a:spLocks noChangeArrowheads="1"/>
          </p:cNvSpPr>
          <p:nvPr/>
        </p:nvSpPr>
        <p:spPr bwMode="auto">
          <a:xfrm>
            <a:off x="1714500" y="3733800"/>
            <a:ext cx="6096000" cy="2677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 dirty="0">
                <a:latin typeface="Courier New" panose="02070309020205020404" pitchFamily="49" charset="0"/>
              </a:rPr>
              <a:t>-- region description is given by @area</a:t>
            </a:r>
          </a:p>
          <a:p>
            <a:endParaRPr lang="en-US" altLang="en-US" sz="1200" dirty="0">
              <a:latin typeface="Courier New" panose="02070309020205020404" pitchFamily="49" charset="0"/>
            </a:endParaRPr>
          </a:p>
          <a:p>
            <a:r>
              <a:rPr lang="en-US" altLang="en-US" sz="1200" dirty="0">
                <a:latin typeface="Courier New" panose="02070309020205020404" pitchFamily="49" charset="0"/>
              </a:rPr>
              <a:t>INSERT @Objects</a:t>
            </a:r>
          </a:p>
          <a:p>
            <a:r>
              <a:rPr lang="en-US" altLang="en-US" sz="1200" dirty="0">
                <a:latin typeface="Courier New" panose="02070309020205020404" pitchFamily="49" charset="0"/>
              </a:rPr>
              <a:t>SELECT	</a:t>
            </a:r>
            <a:r>
              <a:rPr lang="en-US" altLang="en-US" sz="1200" dirty="0" err="1">
                <a:latin typeface="Courier New" panose="02070309020205020404" pitchFamily="49" charset="0"/>
              </a:rPr>
              <a:t>o.ra</a:t>
            </a:r>
            <a:r>
              <a:rPr lang="en-US" altLang="en-US" sz="1200" dirty="0">
                <a:latin typeface="Courier New" panose="02070309020205020404" pitchFamily="49" charset="0"/>
              </a:rPr>
              <a:t>, </a:t>
            </a:r>
            <a:r>
              <a:rPr lang="en-US" altLang="en-US" sz="1200" dirty="0" err="1">
                <a:latin typeface="Courier New" panose="02070309020205020404" pitchFamily="49" charset="0"/>
              </a:rPr>
              <a:t>o.dec</a:t>
            </a:r>
            <a:r>
              <a:rPr lang="en-US" altLang="en-US" sz="1200" dirty="0">
                <a:latin typeface="Courier New" panose="02070309020205020404" pitchFamily="49" charset="0"/>
              </a:rPr>
              <a:t>, 1 as flag, </a:t>
            </a:r>
            <a:r>
              <a:rPr lang="en-US" altLang="en-US" sz="1200" dirty="0" err="1">
                <a:latin typeface="Courier New" panose="02070309020205020404" pitchFamily="49" charset="0"/>
              </a:rPr>
              <a:t>o.objid</a:t>
            </a:r>
            <a:r>
              <a:rPr lang="en-US" altLang="en-US" sz="1200" dirty="0">
                <a:latin typeface="Courier New" panose="02070309020205020404" pitchFamily="49" charset="0"/>
              </a:rPr>
              <a:t>  </a:t>
            </a:r>
          </a:p>
          <a:p>
            <a:r>
              <a:rPr lang="en-US" altLang="en-US" sz="1200" dirty="0">
                <a:latin typeface="Courier New" panose="02070309020205020404" pitchFamily="49" charset="0"/>
              </a:rPr>
              <a:t>    FROM (SELECT </a:t>
            </a:r>
            <a:r>
              <a:rPr lang="en-US" altLang="en-US" sz="1200" dirty="0" err="1">
                <a:latin typeface="Courier New" panose="02070309020205020404" pitchFamily="49" charset="0"/>
              </a:rPr>
              <a:t>specobjID</a:t>
            </a:r>
            <a:r>
              <a:rPr lang="en-US" altLang="en-US" sz="1200" dirty="0">
                <a:latin typeface="Courier New" panose="02070309020205020404" pitchFamily="49" charset="0"/>
              </a:rPr>
              <a:t> as </a:t>
            </a:r>
            <a:r>
              <a:rPr lang="en-US" altLang="en-US" sz="1200" dirty="0" err="1">
                <a:latin typeface="Courier New" panose="02070309020205020404" pitchFamily="49" charset="0"/>
              </a:rPr>
              <a:t>objid</a:t>
            </a:r>
            <a:r>
              <a:rPr lang="en-US" altLang="en-US" sz="1200" dirty="0">
                <a:latin typeface="Courier New" panose="02070309020205020404" pitchFamily="49" charset="0"/>
              </a:rPr>
              <a:t>, </a:t>
            </a:r>
            <a:r>
              <a:rPr lang="en-US" altLang="en-US" sz="1200" dirty="0" err="1">
                <a:latin typeface="Courier New" panose="02070309020205020404" pitchFamily="49" charset="0"/>
              </a:rPr>
              <a:t>cx,cy,cz,ra</a:t>
            </a:r>
            <a:r>
              <a:rPr lang="en-US" altLang="en-US" sz="1200" dirty="0">
                <a:latin typeface="Courier New" panose="02070309020205020404" pitchFamily="49" charset="0"/>
              </a:rPr>
              <a:t>,[</a:t>
            </a:r>
            <a:r>
              <a:rPr lang="en-US" altLang="en-US" sz="1200" dirty="0" err="1">
                <a:latin typeface="Courier New" panose="02070309020205020404" pitchFamily="49" charset="0"/>
              </a:rPr>
              <a:t>dec</a:t>
            </a:r>
            <a:r>
              <a:rPr lang="en-US" altLang="en-US" sz="1200" dirty="0">
                <a:latin typeface="Courier New" panose="02070309020205020404" pitchFamily="49" charset="0"/>
              </a:rPr>
              <a:t>]</a:t>
            </a:r>
          </a:p>
          <a:p>
            <a:r>
              <a:rPr lang="en-US" altLang="en-US" sz="1200" dirty="0">
                <a:latin typeface="Courier New" panose="02070309020205020404" pitchFamily="49" charset="0"/>
              </a:rPr>
              <a:t>	FROM	</a:t>
            </a:r>
            <a:r>
              <a:rPr lang="en-US" altLang="en-US" sz="1200" dirty="0" err="1">
                <a:latin typeface="Courier New" panose="02070309020205020404" pitchFamily="49" charset="0"/>
              </a:rPr>
              <a:t>SpecObjAll</a:t>
            </a:r>
            <a:r>
              <a:rPr lang="en-US" altLang="en-US" sz="1200" dirty="0">
                <a:latin typeface="Courier New" panose="02070309020205020404" pitchFamily="49" charset="0"/>
              </a:rPr>
              <a:t> q JOIN </a:t>
            </a:r>
            <a:r>
              <a:rPr lang="en-US" altLang="en-US" sz="1200" dirty="0" err="1">
                <a:latin typeface="Courier New" panose="02070309020205020404" pitchFamily="49" charset="0"/>
              </a:rPr>
              <a:t>dbo.fHtmCover</a:t>
            </a:r>
            <a:r>
              <a:rPr lang="en-US" altLang="en-US" sz="1200" dirty="0">
                <a:latin typeface="Courier New" panose="02070309020205020404" pitchFamily="49" charset="0"/>
              </a:rPr>
              <a:t>(@area) AS c </a:t>
            </a:r>
          </a:p>
          <a:p>
            <a:r>
              <a:rPr lang="en-US" altLang="en-US" sz="1200" dirty="0">
                <a:latin typeface="Courier New" panose="02070309020205020404" pitchFamily="49" charset="0"/>
              </a:rPr>
              <a:t>	ON </a:t>
            </a:r>
            <a:r>
              <a:rPr lang="en-US" altLang="en-US" sz="1200" dirty="0" err="1">
                <a:latin typeface="Courier New" panose="02070309020205020404" pitchFamily="49" charset="0"/>
              </a:rPr>
              <a:t>q.htmID</a:t>
            </a:r>
            <a:r>
              <a:rPr lang="en-US" altLang="en-US" sz="1200" dirty="0">
                <a:latin typeface="Courier New" panose="02070309020205020404" pitchFamily="49" charset="0"/>
              </a:rPr>
              <a:t> between </a:t>
            </a:r>
            <a:r>
              <a:rPr lang="en-US" altLang="en-US" sz="1200" dirty="0" err="1">
                <a:latin typeface="Courier New" panose="02070309020205020404" pitchFamily="49" charset="0"/>
              </a:rPr>
              <a:t>c.HtmIdStart</a:t>
            </a:r>
            <a:r>
              <a:rPr lang="en-US" altLang="en-US" sz="1200" dirty="0">
                <a:latin typeface="Courier New" panose="02070309020205020404" pitchFamily="49" charset="0"/>
              </a:rPr>
              <a:t> and </a:t>
            </a:r>
            <a:r>
              <a:rPr lang="en-US" altLang="en-US" sz="1200" dirty="0" err="1">
                <a:latin typeface="Courier New" panose="02070309020205020404" pitchFamily="49" charset="0"/>
              </a:rPr>
              <a:t>c.HtmIdEnd</a:t>
            </a:r>
            <a:endParaRPr lang="en-US" altLang="en-US" sz="1200" dirty="0">
              <a:latin typeface="Courier New" panose="02070309020205020404" pitchFamily="49" charset="0"/>
            </a:endParaRPr>
          </a:p>
          <a:p>
            <a:r>
              <a:rPr lang="en-US" altLang="en-US" sz="1200" dirty="0">
                <a:latin typeface="Courier New" panose="02070309020205020404" pitchFamily="49" charset="0"/>
              </a:rPr>
              <a:t>	) AS o </a:t>
            </a:r>
          </a:p>
          <a:p>
            <a:r>
              <a:rPr lang="en-US" altLang="en-US" sz="1200" dirty="0">
                <a:latin typeface="Courier New" panose="02070309020205020404" pitchFamily="49" charset="0"/>
              </a:rPr>
              <a:t>    WHERE NOT EXISTS (</a:t>
            </a:r>
          </a:p>
          <a:p>
            <a:r>
              <a:rPr lang="en-US" altLang="en-US" sz="1200" dirty="0">
                <a:latin typeface="Courier New" panose="02070309020205020404" pitchFamily="49" charset="0"/>
              </a:rPr>
              <a:t>	SELECT </a:t>
            </a:r>
            <a:r>
              <a:rPr lang="en-US" altLang="en-US" sz="1200" dirty="0" err="1">
                <a:latin typeface="Courier New" panose="02070309020205020404" pitchFamily="49" charset="0"/>
              </a:rPr>
              <a:t>convexID</a:t>
            </a:r>
            <a:r>
              <a:rPr lang="en-US" altLang="en-US" sz="1200" dirty="0">
                <a:latin typeface="Courier New" panose="02070309020205020404" pitchFamily="49" charset="0"/>
              </a:rPr>
              <a:t> </a:t>
            </a:r>
          </a:p>
          <a:p>
            <a:r>
              <a:rPr lang="en-US" altLang="en-US" sz="1200" dirty="0">
                <a:latin typeface="Courier New" panose="02070309020205020404" pitchFamily="49" charset="0"/>
              </a:rPr>
              <a:t>	FROM  @region AS p  </a:t>
            </a:r>
          </a:p>
          <a:p>
            <a:r>
              <a:rPr lang="en-US" altLang="en-US" sz="1200" dirty="0">
                <a:latin typeface="Courier New" panose="02070309020205020404" pitchFamily="49" charset="0"/>
              </a:rPr>
              <a:t>	WHERE (o.cx*</a:t>
            </a:r>
            <a:r>
              <a:rPr lang="en-US" altLang="en-US" sz="1200" dirty="0" err="1">
                <a:latin typeface="Courier New" panose="02070309020205020404" pitchFamily="49" charset="0"/>
              </a:rPr>
              <a:t>p.x</a:t>
            </a:r>
            <a:r>
              <a:rPr lang="en-US" altLang="en-US" sz="1200" dirty="0">
                <a:latin typeface="Courier New" panose="02070309020205020404" pitchFamily="49" charset="0"/>
              </a:rPr>
              <a:t> + o.cy*</a:t>
            </a:r>
            <a:r>
              <a:rPr lang="en-US" altLang="en-US" sz="1200" dirty="0" err="1">
                <a:latin typeface="Courier New" panose="02070309020205020404" pitchFamily="49" charset="0"/>
              </a:rPr>
              <a:t>p.y</a:t>
            </a:r>
            <a:r>
              <a:rPr lang="en-US" altLang="en-US" sz="1200" dirty="0">
                <a:latin typeface="Courier New" panose="02070309020205020404" pitchFamily="49" charset="0"/>
              </a:rPr>
              <a:t> + o.cz*</a:t>
            </a:r>
            <a:r>
              <a:rPr lang="en-US" altLang="en-US" sz="1200" dirty="0" err="1">
                <a:latin typeface="Courier New" panose="02070309020205020404" pitchFamily="49" charset="0"/>
              </a:rPr>
              <a:t>p.z</a:t>
            </a:r>
            <a:r>
              <a:rPr lang="en-US" altLang="en-US" sz="1200" dirty="0">
                <a:latin typeface="Courier New" panose="02070309020205020404" pitchFamily="49" charset="0"/>
              </a:rPr>
              <a:t> &lt; </a:t>
            </a:r>
            <a:r>
              <a:rPr lang="en-US" altLang="en-US" sz="1200" dirty="0" err="1">
                <a:latin typeface="Courier New" panose="02070309020205020404" pitchFamily="49" charset="0"/>
              </a:rPr>
              <a:t>p.c</a:t>
            </a:r>
            <a:r>
              <a:rPr lang="en-US" altLang="en-US" sz="1200" dirty="0">
                <a:latin typeface="Courier New" panose="02070309020205020404" pitchFamily="49" charset="0"/>
              </a:rPr>
              <a:t>)</a:t>
            </a:r>
          </a:p>
          <a:p>
            <a:r>
              <a:rPr lang="en-US" altLang="en-US" sz="1200" dirty="0">
                <a:latin typeface="Courier New" panose="02070309020205020404" pitchFamily="49" charset="0"/>
              </a:rPr>
              <a:t>	GROUP BY </a:t>
            </a:r>
            <a:r>
              <a:rPr lang="en-US" altLang="en-US" sz="1200" dirty="0" err="1">
                <a:latin typeface="Courier New" panose="02070309020205020404" pitchFamily="49" charset="0"/>
              </a:rPr>
              <a:t>convexID</a:t>
            </a:r>
            <a:endParaRPr lang="en-US" altLang="en-US" sz="1200" dirty="0">
              <a:latin typeface="Courier New" panose="02070309020205020404" pitchFamily="49" charset="0"/>
            </a:endParaRPr>
          </a:p>
          <a:p>
            <a:r>
              <a:rPr lang="en-US" altLang="en-US" sz="1200" dirty="0">
                <a:latin typeface="Courier New" panose="02070309020205020404" pitchFamily="49" charset="0"/>
              </a:rPr>
              <a:t>	)  </a:t>
            </a:r>
          </a:p>
        </p:txBody>
      </p:sp>
      <p:sp>
        <p:nvSpPr>
          <p:cNvPr id="2" name="TextBox 1"/>
          <p:cNvSpPr txBox="1"/>
          <p:nvPr/>
        </p:nvSpPr>
        <p:spPr>
          <a:xfrm>
            <a:off x="762000" y="1600200"/>
            <a:ext cx="8001000" cy="2308324"/>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User Defined Function </a:t>
            </a:r>
            <a:r>
              <a:rPr lang="en-US" dirty="0" err="1">
                <a:latin typeface="Consolas" panose="020B0609020204030204" pitchFamily="49" charset="0"/>
              </a:rPr>
              <a:t>fHtmCover</a:t>
            </a:r>
            <a:r>
              <a:rPr lang="en-US" dirty="0">
                <a:latin typeface="Consolas" panose="020B0609020204030204" pitchFamily="49" charset="0"/>
              </a:rPr>
              <a:t>(@area)</a:t>
            </a:r>
            <a:r>
              <a:rPr lang="en-US" dirty="0">
                <a:latin typeface="+mn-lt"/>
              </a:rPr>
              <a:t> gives a list of </a:t>
            </a:r>
            <a:r>
              <a:rPr lang="en-US" dirty="0" err="1">
                <a:latin typeface="+mn-lt"/>
              </a:rPr>
              <a:t>hierachical</a:t>
            </a:r>
            <a:r>
              <a:rPr lang="en-US" dirty="0">
                <a:latin typeface="+mn-lt"/>
              </a:rPr>
              <a:t> hash buckets</a:t>
            </a:r>
          </a:p>
          <a:p>
            <a:pPr marL="342900" indent="-342900">
              <a:buFont typeface="Arial" panose="020B0604020202020204" pitchFamily="34" charset="0"/>
              <a:buChar char="•"/>
            </a:pPr>
            <a:r>
              <a:rPr lang="en-US" dirty="0">
                <a:latin typeface="+mn-lt"/>
              </a:rPr>
              <a:t>Each bucket is represented as a range of hash keys</a:t>
            </a:r>
          </a:p>
          <a:p>
            <a:pPr marL="342900" indent="-342900">
              <a:buFont typeface="Arial" panose="020B0604020202020204" pitchFamily="34" charset="0"/>
              <a:buChar char="•"/>
            </a:pPr>
            <a:r>
              <a:rPr lang="en-US" dirty="0">
                <a:latin typeface="+mn-lt"/>
              </a:rPr>
              <a:t>Translated to a union of range queries over all buckets</a:t>
            </a:r>
            <a:br>
              <a:rPr lang="en-US" dirty="0">
                <a:latin typeface="+mn-lt"/>
              </a:rPr>
            </a:br>
            <a:r>
              <a:rPr lang="en-US" dirty="0">
                <a:latin typeface="+mn-lt"/>
              </a:rPr>
              <a:t>included in the query</a:t>
            </a:r>
          </a:p>
          <a:p>
            <a:pPr marL="342900" indent="-342900">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275872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Dense Index</a:t>
            </a:r>
          </a:p>
        </p:txBody>
      </p:sp>
      <p:sp>
        <p:nvSpPr>
          <p:cNvPr id="3" name="Content Placeholder 2"/>
          <p:cNvSpPr>
            <a:spLocks noGrp="1"/>
          </p:cNvSpPr>
          <p:nvPr>
            <p:ph idx="1"/>
          </p:nvPr>
        </p:nvSpPr>
        <p:spPr/>
        <p:txBody>
          <a:bodyPr/>
          <a:lstStyle/>
          <a:p>
            <a:pPr marL="0" indent="0">
              <a:buNone/>
            </a:pPr>
            <a:r>
              <a:rPr lang="en-US" b="1" dirty="0"/>
              <a:t>Sequential File Organization or Ordered Index File</a:t>
            </a:r>
            <a:r>
              <a:rPr lang="en-US" dirty="0"/>
              <a:t> </a:t>
            </a:r>
          </a:p>
          <a:p>
            <a:r>
              <a:rPr lang="en-US" dirty="0"/>
              <a:t>Based on a sorted ordering of the values</a:t>
            </a:r>
          </a:p>
          <a:p>
            <a:pPr lvl="1"/>
            <a:r>
              <a:rPr lang="en-US" i="0" dirty="0"/>
              <a:t>For every search key in the data file, there is an index record.</a:t>
            </a:r>
          </a:p>
          <a:p>
            <a:pPr lvl="1"/>
            <a:r>
              <a:rPr lang="en-US" i="0" dirty="0"/>
              <a:t>This record contains the search key and also a reference to the first data record with that search key value.</a:t>
            </a:r>
          </a:p>
          <a:p>
            <a:endParaRPr lang="en-US" dirty="0"/>
          </a:p>
        </p:txBody>
      </p:sp>
      <p:pic>
        <p:nvPicPr>
          <p:cNvPr id="1026" name="Picture 2" descr="https://media.geeksforgeeks.org/wp-content/cdn-uploads/20190812183521/Dense-Inde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962400"/>
            <a:ext cx="4416425" cy="27179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1400" y="6581001"/>
            <a:ext cx="2137636" cy="276999"/>
          </a:xfrm>
          <a:prstGeom prst="rect">
            <a:avLst/>
          </a:prstGeom>
          <a:noFill/>
        </p:spPr>
        <p:txBody>
          <a:bodyPr wrap="none" rtlCol="0">
            <a:spAutoFit/>
          </a:bodyPr>
          <a:lstStyle/>
          <a:p>
            <a:r>
              <a:rPr lang="en-US" sz="1200" dirty="0"/>
              <a:t>https://www.geeksforgeeks.org/</a:t>
            </a:r>
          </a:p>
        </p:txBody>
      </p:sp>
    </p:spTree>
    <p:extLst>
      <p:ext uri="{BB962C8B-B14F-4D97-AF65-F5344CB8AC3E}">
        <p14:creationId xmlns:p14="http://schemas.microsoft.com/office/powerpoint/2010/main" val="252946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Sparse Index</a:t>
            </a:r>
          </a:p>
        </p:txBody>
      </p:sp>
      <p:sp>
        <p:nvSpPr>
          <p:cNvPr id="3" name="Content Placeholder 2"/>
          <p:cNvSpPr>
            <a:spLocks noGrp="1"/>
          </p:cNvSpPr>
          <p:nvPr>
            <p:ph idx="1"/>
          </p:nvPr>
        </p:nvSpPr>
        <p:spPr/>
        <p:txBody>
          <a:bodyPr/>
          <a:lstStyle/>
          <a:p>
            <a:r>
              <a:rPr lang="en-US" dirty="0"/>
              <a:t>Data is saved in sequential order, but stored in </a:t>
            </a:r>
            <a:r>
              <a:rPr lang="en-US" b="1" dirty="0"/>
              <a:t>blocks</a:t>
            </a:r>
            <a:r>
              <a:rPr lang="en-US" dirty="0"/>
              <a:t> on the disk</a:t>
            </a:r>
          </a:p>
          <a:p>
            <a:r>
              <a:rPr lang="en-US" dirty="0"/>
              <a:t>We build an </a:t>
            </a:r>
            <a:r>
              <a:rPr lang="en-US" b="1" dirty="0"/>
              <a:t>index on the first record</a:t>
            </a:r>
            <a:r>
              <a:rPr lang="en-US" dirty="0"/>
              <a:t> in every block</a:t>
            </a:r>
          </a:p>
          <a:p>
            <a:r>
              <a:rPr lang="en-US" dirty="0"/>
              <a:t>We can quickly find the block containing the data</a:t>
            </a:r>
          </a:p>
          <a:p>
            <a:endParaRPr lang="en-US" dirty="0"/>
          </a:p>
        </p:txBody>
      </p:sp>
      <p:pic>
        <p:nvPicPr>
          <p:cNvPr id="9218" name="Picture 2" descr="https://media.geeksforgeeks.org/wp-content/cdn-uploads/20190812183518/Sparse-Inde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352800"/>
            <a:ext cx="5171090" cy="31824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38800" y="6535227"/>
            <a:ext cx="2137636" cy="276999"/>
          </a:xfrm>
          <a:prstGeom prst="rect">
            <a:avLst/>
          </a:prstGeom>
          <a:noFill/>
        </p:spPr>
        <p:txBody>
          <a:bodyPr wrap="none" rtlCol="0">
            <a:spAutoFit/>
          </a:bodyPr>
          <a:lstStyle/>
          <a:p>
            <a:r>
              <a:rPr lang="en-US" sz="1200" dirty="0"/>
              <a:t>https://www.geeksforgeeks.org/</a:t>
            </a:r>
          </a:p>
        </p:txBody>
      </p:sp>
    </p:spTree>
    <p:extLst>
      <p:ext uri="{BB962C8B-B14F-4D97-AF65-F5344CB8AC3E}">
        <p14:creationId xmlns:p14="http://schemas.microsoft.com/office/powerpoint/2010/main" val="94890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Indexing Methods</a:t>
            </a:r>
          </a:p>
        </p:txBody>
      </p:sp>
      <p:sp>
        <p:nvSpPr>
          <p:cNvPr id="3" name="Content Placeholder 2"/>
          <p:cNvSpPr>
            <a:spLocks noGrp="1"/>
          </p:cNvSpPr>
          <p:nvPr>
            <p:ph idx="1"/>
          </p:nvPr>
        </p:nvSpPr>
        <p:spPr/>
        <p:txBody>
          <a:bodyPr/>
          <a:lstStyle/>
          <a:p>
            <a:r>
              <a:rPr lang="en-US" dirty="0"/>
              <a:t>There are primarily three methods of indexing:</a:t>
            </a:r>
          </a:p>
          <a:p>
            <a:pPr lvl="1"/>
            <a:r>
              <a:rPr lang="en-US" dirty="0"/>
              <a:t>Clustered Indexing</a:t>
            </a:r>
          </a:p>
          <a:p>
            <a:pPr lvl="1"/>
            <a:r>
              <a:rPr lang="en-US" dirty="0"/>
              <a:t>Non-Clustered or Secondary Indexing</a:t>
            </a:r>
          </a:p>
          <a:p>
            <a:pPr lvl="1"/>
            <a:r>
              <a:rPr lang="en-US" dirty="0"/>
              <a:t>Multilevel (hierarchical) Indexing</a:t>
            </a:r>
          </a:p>
          <a:p>
            <a:r>
              <a:rPr lang="en-US" dirty="0"/>
              <a:t>Searches are performed using search trees</a:t>
            </a:r>
          </a:p>
          <a:p>
            <a:endParaRPr lang="en-US" dirty="0"/>
          </a:p>
        </p:txBody>
      </p:sp>
    </p:spTree>
    <p:extLst>
      <p:ext uri="{BB962C8B-B14F-4D97-AF65-F5344CB8AC3E}">
        <p14:creationId xmlns:p14="http://schemas.microsoft.com/office/powerpoint/2010/main" val="99021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Clustering Index</a:t>
            </a:r>
          </a:p>
        </p:txBody>
      </p:sp>
      <p:sp>
        <p:nvSpPr>
          <p:cNvPr id="3" name="Content Placeholder 2"/>
          <p:cNvSpPr>
            <a:spLocks noGrp="1"/>
          </p:cNvSpPr>
          <p:nvPr>
            <p:ph idx="1"/>
          </p:nvPr>
        </p:nvSpPr>
        <p:spPr/>
        <p:txBody>
          <a:bodyPr/>
          <a:lstStyle/>
          <a:p>
            <a:r>
              <a:rPr lang="en-US" sz="2000" dirty="0"/>
              <a:t>Clustering index is defined on an ordered data file. The data file can be ordered on a non-key field. </a:t>
            </a:r>
          </a:p>
          <a:p>
            <a:r>
              <a:rPr lang="en-US" sz="2000" dirty="0"/>
              <a:t>Multiple records related to the same thing are stored at one place </a:t>
            </a:r>
          </a:p>
          <a:p>
            <a:r>
              <a:rPr lang="en-US" sz="2000" dirty="0"/>
              <a:t>In some cases, the index is created on non-primary key columns which may not be unique for each record. </a:t>
            </a:r>
          </a:p>
          <a:p>
            <a:r>
              <a:rPr lang="en-US" sz="2000" dirty="0"/>
              <a:t>In such cases, in order to identify the records faster, we will group two or more columns together to get the unique values and create index out of them. This method is known as the clustering index. </a:t>
            </a:r>
          </a:p>
        </p:txBody>
      </p:sp>
    </p:spTree>
    <p:extLst>
      <p:ext uri="{BB962C8B-B14F-4D97-AF65-F5344CB8AC3E}">
        <p14:creationId xmlns:p14="http://schemas.microsoft.com/office/powerpoint/2010/main" val="249274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media.geeksforgeeks.org/wp-content/cdn-uploads/gq/2016/07/cluster_inde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8306273"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90600" y="228600"/>
            <a:ext cx="76962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0159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 Structures</a:t>
            </a:r>
          </a:p>
        </p:txBody>
      </p:sp>
      <p:sp>
        <p:nvSpPr>
          <p:cNvPr id="3" name="Content Placeholder 2"/>
          <p:cNvSpPr>
            <a:spLocks noGrp="1"/>
          </p:cNvSpPr>
          <p:nvPr>
            <p:ph idx="1"/>
          </p:nvPr>
        </p:nvSpPr>
        <p:spPr/>
        <p:txBody>
          <a:bodyPr/>
          <a:lstStyle/>
          <a:p>
            <a:r>
              <a:rPr lang="en-US" sz="2000" dirty="0"/>
              <a:t>A </a:t>
            </a:r>
            <a:r>
              <a:rPr lang="en-US" sz="2000" b="1" dirty="0"/>
              <a:t>tree</a:t>
            </a:r>
            <a:r>
              <a:rPr lang="en-US" sz="2000" dirty="0"/>
              <a:t> is a data type that simulates a hierarchical tree structure</a:t>
            </a:r>
          </a:p>
          <a:p>
            <a:r>
              <a:rPr lang="en-US" sz="2000" dirty="0"/>
              <a:t>A tree consists of a set of nodes linked with edges</a:t>
            </a:r>
          </a:p>
          <a:p>
            <a:pPr lvl="1"/>
            <a:r>
              <a:rPr lang="en-US" sz="1600" dirty="0"/>
              <a:t>Root</a:t>
            </a:r>
          </a:p>
          <a:p>
            <a:pPr lvl="1"/>
            <a:r>
              <a:rPr lang="en-US" sz="1600" dirty="0"/>
              <a:t>Subtrees of children</a:t>
            </a:r>
          </a:p>
          <a:p>
            <a:pPr lvl="1"/>
            <a:r>
              <a:rPr lang="en-US" sz="1600" dirty="0"/>
              <a:t>Parent node</a:t>
            </a:r>
          </a:p>
          <a:p>
            <a:pPr lvl="1"/>
            <a:r>
              <a:rPr lang="en-US" sz="1600" dirty="0"/>
              <a:t>Leaf nodes</a:t>
            </a:r>
          </a:p>
          <a:p>
            <a:r>
              <a:rPr lang="en-US" sz="2000" dirty="0"/>
              <a:t>Each node is a data structure </a:t>
            </a:r>
            <a:br>
              <a:rPr lang="en-US" sz="2000" dirty="0"/>
            </a:br>
            <a:r>
              <a:rPr lang="en-US" sz="2000" dirty="0"/>
              <a:t>consisting of a value and pointers</a:t>
            </a:r>
          </a:p>
        </p:txBody>
      </p:sp>
      <p:pic>
        <p:nvPicPr>
          <p:cNvPr id="6146" name="Picture 2" descr="https://upload.wikimedia.org/wikipedia/commons/thumb/5/5f/Tree_%28computer_science%29.svg/220px-Tree_%28computer_science%29.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945" y="3276600"/>
            <a:ext cx="296375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37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this is a Tree?</a:t>
            </a:r>
          </a:p>
        </p:txBody>
      </p:sp>
      <p:pic>
        <p:nvPicPr>
          <p:cNvPr id="8194" name="Picture 2" descr="https://upload.wikimedia.org/wikipedia/commons/thumb/d/d7/Directed_Graph_Edge.svg/133px-Directed_Graph_Edg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12668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thumb/e/e2/Graph_single_node.svg/70px-Graph_single_nod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2011383"/>
            <a:ext cx="6667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upload.wikimedia.org/wikipedia/commons/thumb/1/1c/Directed_graph%2C_cyclic.svg/161px-Directed_graph%2C_cyclic.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7884" y="3048000"/>
            <a:ext cx="257632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upload.wikimedia.org/wikipedia/commons/thumb/a/a3/Directed_graph_with_branching_SVG.svg/77px-Directed_graph_with_branching_SVG.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819400"/>
            <a:ext cx="1190625" cy="1546266"/>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s://upload.wikimedia.org/wikipedia/commons/thumb/7/78/Directed_graph%2C_disjoint.svg/99px-Directed_graph%2C_disjoint.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121996"/>
            <a:ext cx="1447800" cy="14624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upload.wikimedia.org/wikipedia/commons/thumb/5/5f/Tree_%28computer_science%29.svg/220px-Tree_%28computer_science%29.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205867"/>
            <a:ext cx="296375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78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fade">
                                      <p:cBhvr>
                                        <p:cTn id="17" dur="500"/>
                                        <p:tgtEl>
                                          <p:spTgt spid="81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00"/>
                                        </p:tgtEl>
                                        <p:attrNameLst>
                                          <p:attrName>style.visibility</p:attrName>
                                        </p:attrNameLst>
                                      </p:cBhvr>
                                      <p:to>
                                        <p:strVal val="visible"/>
                                      </p:to>
                                    </p:set>
                                    <p:animEffect transition="in" filter="fade">
                                      <p:cBhvr>
                                        <p:cTn id="22" dur="500"/>
                                        <p:tgtEl>
                                          <p:spTgt spid="82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02"/>
                                        </p:tgtEl>
                                        <p:attrNameLst>
                                          <p:attrName>style.visibility</p:attrName>
                                        </p:attrNameLst>
                                      </p:cBhvr>
                                      <p:to>
                                        <p:strVal val="visible"/>
                                      </p:to>
                                    </p:set>
                                    <p:animEffect transition="in" filter="fade">
                                      <p:cBhvr>
                                        <p:cTn id="27" dur="500"/>
                                        <p:tgtEl>
                                          <p:spTgt spid="820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14519</TotalTime>
  <Words>1306</Words>
  <Application>Microsoft Office PowerPoint</Application>
  <PresentationFormat>On-screen Show (4:3)</PresentationFormat>
  <Paragraphs>159</Paragraphs>
  <Slides>21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Consolas</vt:lpstr>
      <vt:lpstr>Courier New</vt:lpstr>
      <vt:lpstr>Times New Roman</vt:lpstr>
      <vt:lpstr>Default Design</vt:lpstr>
      <vt:lpstr>Image</vt:lpstr>
      <vt:lpstr>Database Indexing Techniques</vt:lpstr>
      <vt:lpstr>Indexing</vt:lpstr>
      <vt:lpstr>Ordered Dense Index</vt:lpstr>
      <vt:lpstr>Sparse Index</vt:lpstr>
      <vt:lpstr>Indexing Methods</vt:lpstr>
      <vt:lpstr>Clustering Index</vt:lpstr>
      <vt:lpstr>PowerPoint Presentation</vt:lpstr>
      <vt:lpstr>Tree Structures</vt:lpstr>
      <vt:lpstr>Which of this is a Tree?</vt:lpstr>
      <vt:lpstr>Search Trees</vt:lpstr>
      <vt:lpstr>B-trees</vt:lpstr>
      <vt:lpstr>B-tree search</vt:lpstr>
      <vt:lpstr>Access Patterns</vt:lpstr>
      <vt:lpstr>Hash Functions</vt:lpstr>
      <vt:lpstr>Properties of Hash Functions</vt:lpstr>
      <vt:lpstr>Birthday Problem (Hash Collisions)</vt:lpstr>
      <vt:lpstr>Geometric Hashing</vt:lpstr>
      <vt:lpstr>Hierarchical Hashing</vt:lpstr>
      <vt:lpstr>Quadtree Examples</vt:lpstr>
      <vt:lpstr>Hierarchical Triangular Mesh</vt:lpstr>
      <vt:lpstr>Writing Spatial SQL</vt:lpstr>
    </vt:vector>
  </TitlesOfParts>
  <Company>The Johns Hopkins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Szalay</dc:creator>
  <cp:lastModifiedBy>Sandor Szalay</cp:lastModifiedBy>
  <cp:revision>667</cp:revision>
  <dcterms:created xsi:type="dcterms:W3CDTF">2000-07-18T20:38:03Z</dcterms:created>
  <dcterms:modified xsi:type="dcterms:W3CDTF">2021-03-30T23:52:11Z</dcterms:modified>
</cp:coreProperties>
</file>