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715" r:id="rId2"/>
    <p:sldId id="716" r:id="rId3"/>
    <p:sldId id="717" r:id="rId4"/>
    <p:sldId id="718" r:id="rId5"/>
    <p:sldId id="719" r:id="rId6"/>
    <p:sldId id="720" r:id="rId7"/>
    <p:sldId id="721" r:id="rId8"/>
    <p:sldId id="722" r:id="rId9"/>
    <p:sldId id="723" r:id="rId10"/>
    <p:sldId id="724" r:id="rId11"/>
    <p:sldId id="725" r:id="rId12"/>
    <p:sldId id="726" r:id="rId13"/>
    <p:sldId id="727" r:id="rId14"/>
    <p:sldId id="728" r:id="rId15"/>
    <p:sldId id="729" r:id="rId16"/>
    <p:sldId id="730" r:id="rId17"/>
    <p:sldId id="731" r:id="rId18"/>
    <p:sldId id="737" r:id="rId19"/>
    <p:sldId id="732" r:id="rId20"/>
    <p:sldId id="733" r:id="rId21"/>
    <p:sldId id="734" r:id="rId22"/>
    <p:sldId id="735" r:id="rId23"/>
    <p:sldId id="738" r:id="rId24"/>
    <p:sldId id="739" r:id="rId25"/>
    <p:sldId id="745" r:id="rId26"/>
    <p:sldId id="740" r:id="rId27"/>
    <p:sldId id="742" r:id="rId28"/>
    <p:sldId id="746" r:id="rId29"/>
    <p:sldId id="741" r:id="rId30"/>
    <p:sldId id="736" r:id="rId31"/>
    <p:sldId id="755" r:id="rId32"/>
    <p:sldId id="751" r:id="rId33"/>
    <p:sldId id="749" r:id="rId34"/>
    <p:sldId id="752" r:id="rId35"/>
    <p:sldId id="753" r:id="rId36"/>
    <p:sldId id="748" r:id="rId37"/>
    <p:sldId id="747" r:id="rId38"/>
    <p:sldId id="754" r:id="rId39"/>
    <p:sldId id="750" r:id="rId40"/>
    <p:sldId id="761" r:id="rId41"/>
    <p:sldId id="759" r:id="rId42"/>
    <p:sldId id="756" r:id="rId43"/>
    <p:sldId id="760" r:id="rId44"/>
    <p:sldId id="757" r:id="rId45"/>
    <p:sldId id="758" r:id="rId46"/>
    <p:sldId id="762" r:id="rId47"/>
    <p:sldId id="763"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FFCCFF"/>
    <a:srgbClr val="CC0000"/>
    <a:srgbClr val="CC3399"/>
    <a:srgbClr val="CCFFFF"/>
    <a:srgbClr val="009999"/>
    <a:srgbClr val="FFFF66"/>
    <a:srgbClr val="000066"/>
    <a:srgbClr val="3333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9" autoAdjust="0"/>
    <p:restoredTop sz="94504" autoAdjust="0"/>
  </p:normalViewPr>
  <p:slideViewPr>
    <p:cSldViewPr>
      <p:cViewPr varScale="1">
        <p:scale>
          <a:sx n="129" d="100"/>
          <a:sy n="129" d="100"/>
        </p:scale>
        <p:origin x="1334"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F7828-ED74-43D6-AB0C-FA3D09B7E6DE}" type="datetimeFigureOut">
              <a:rPr lang="en-US" smtClean="0"/>
              <a:pPr/>
              <a:t>3/14/2022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B34D2-B775-4C4B-9EC8-2CDA2F1DA5A0}" type="slidenum">
              <a:rPr lang="en-US" smtClean="0"/>
              <a:pPr/>
              <a:t>‹#›</a:t>
            </a:fld>
            <a:endParaRPr lang="en-US"/>
          </a:p>
        </p:txBody>
      </p:sp>
    </p:spTree>
    <p:extLst>
      <p:ext uri="{BB962C8B-B14F-4D97-AF65-F5344CB8AC3E}">
        <p14:creationId xmlns:p14="http://schemas.microsoft.com/office/powerpoint/2010/main" val="251363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A03506-3C03-4D3A-8C70-D18B009174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A907CB-A9D6-49F2-92A8-0A3807D290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A144E3-711E-466C-8F30-02D7551E585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10400" cy="8382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1722E0C-C31F-4C65-8F1D-6F518612D5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4C13B2-12DC-4F8A-B858-32A51E52527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31D471-BDE6-4E0A-87FB-37D8630F09B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869FF5-B65F-43E2-B79D-F3F290EA2AB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A0B87A-B3C5-4FB7-98F1-352AB107AE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67A39B-1A15-418C-80A5-79F077B293B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434FBD5-4133-46E7-888F-B5A595CD6F9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9562D6-4A22-4894-8F5A-A9B5925477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CBFAC8-5A69-40C0-A2A2-918BE9DB43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descr="grid"/>
          <p:cNvPicPr>
            <a:picLocks noChangeAspect="1" noChangeArrowheads="1"/>
          </p:cNvPicPr>
          <p:nvPr userDrawn="1"/>
        </p:nvPicPr>
        <p:blipFill>
          <a:blip r:embed="rId14" cstate="print"/>
          <a:srcRect t="32001"/>
          <a:stretch>
            <a:fillRect/>
          </a:stretch>
        </p:blipFill>
        <p:spPr bwMode="auto">
          <a:xfrm>
            <a:off x="762000" y="381000"/>
            <a:ext cx="7620000" cy="809625"/>
          </a:xfrm>
          <a:prstGeom prst="rect">
            <a:avLst/>
          </a:prstGeom>
          <a:noFill/>
        </p:spPr>
      </p:pic>
      <p:sp>
        <p:nvSpPr>
          <p:cNvPr id="1026" name="Rectangle 2"/>
          <p:cNvSpPr>
            <a:spLocks noGrp="1" noChangeArrowheads="1"/>
          </p:cNvSpPr>
          <p:nvPr>
            <p:ph type="title"/>
          </p:nvPr>
        </p:nvSpPr>
        <p:spPr bwMode="auto">
          <a:xfrm>
            <a:off x="1066800" y="381000"/>
            <a:ext cx="7010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764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1BA54E-BC6A-45E9-92C6-47C1B8D8B574}" type="slidenum">
              <a:rPr lang="en-US"/>
              <a:pPr/>
              <a:t>‹#›</a:t>
            </a:fld>
            <a:endParaRPr lang="en-US"/>
          </a:p>
        </p:txBody>
      </p:sp>
      <p:pic>
        <p:nvPicPr>
          <p:cNvPr id="1033" name="Picture 9" descr="slider"/>
          <p:cNvPicPr>
            <a:picLocks noChangeAspect="1" noChangeArrowheads="1"/>
          </p:cNvPicPr>
          <p:nvPr userDrawn="1"/>
        </p:nvPicPr>
        <p:blipFill>
          <a:blip r:embed="rId15" cstate="print"/>
          <a:srcRect l="28323" r="44508"/>
          <a:stretch>
            <a:fillRect/>
          </a:stretch>
        </p:blipFill>
        <p:spPr bwMode="auto">
          <a:xfrm>
            <a:off x="1371600" y="1174750"/>
            <a:ext cx="7010400" cy="115888"/>
          </a:xfrm>
          <a:prstGeom prst="rect">
            <a:avLst/>
          </a:prstGeom>
          <a:noFill/>
        </p:spPr>
      </p:pic>
      <p:pic>
        <p:nvPicPr>
          <p:cNvPr id="1032" name="Picture 8" descr="slider"/>
          <p:cNvPicPr>
            <a:picLocks noChangeAspect="1" noChangeArrowheads="1"/>
          </p:cNvPicPr>
          <p:nvPr userDrawn="1"/>
        </p:nvPicPr>
        <p:blipFill>
          <a:blip r:embed="rId15" cstate="print"/>
          <a:srcRect l="28323" r="44508"/>
          <a:stretch>
            <a:fillRect/>
          </a:stretch>
        </p:blipFill>
        <p:spPr bwMode="auto">
          <a:xfrm>
            <a:off x="0" y="0"/>
            <a:ext cx="3048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600" b="1">
          <a:solidFill>
            <a:schemeClr val="tx1"/>
          </a:solidFill>
          <a:latin typeface="+mj-lt"/>
          <a:ea typeface="+mj-ea"/>
          <a:cs typeface="+mj-cs"/>
        </a:defRPr>
      </a:lvl1pPr>
      <a:lvl2pPr algn="ctr" rtl="0" fontAlgn="base">
        <a:spcBef>
          <a:spcPct val="0"/>
        </a:spcBef>
        <a:spcAft>
          <a:spcPct val="0"/>
        </a:spcAft>
        <a:defRPr sz="3600" b="1">
          <a:solidFill>
            <a:schemeClr val="tx1"/>
          </a:solidFill>
          <a:latin typeface="Arial" charset="0"/>
        </a:defRPr>
      </a:lvl2pPr>
      <a:lvl3pPr algn="ctr" rtl="0" fontAlgn="base">
        <a:spcBef>
          <a:spcPct val="0"/>
        </a:spcBef>
        <a:spcAft>
          <a:spcPct val="0"/>
        </a:spcAft>
        <a:defRPr sz="3600" b="1">
          <a:solidFill>
            <a:schemeClr val="tx1"/>
          </a:solidFill>
          <a:latin typeface="Arial" charset="0"/>
        </a:defRPr>
      </a:lvl3pPr>
      <a:lvl4pPr algn="ctr" rtl="0" fontAlgn="base">
        <a:spcBef>
          <a:spcPct val="0"/>
        </a:spcBef>
        <a:spcAft>
          <a:spcPct val="0"/>
        </a:spcAft>
        <a:defRPr sz="3600" b="1">
          <a:solidFill>
            <a:schemeClr val="tx1"/>
          </a:solidFill>
          <a:latin typeface="Arial" charset="0"/>
        </a:defRPr>
      </a:lvl4pPr>
      <a:lvl5pPr algn="ctr" rtl="0" fontAlgn="base">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i="1">
          <a:solidFill>
            <a:srgbClr val="333399"/>
          </a:solidFill>
          <a:latin typeface="+mn-lt"/>
        </a:defRPr>
      </a:lvl2pPr>
      <a:lvl3pPr marL="1143000" indent="-228600" algn="l" rtl="0" fontAlgn="base">
        <a:spcBef>
          <a:spcPct val="20000"/>
        </a:spcBef>
        <a:spcAft>
          <a:spcPct val="0"/>
        </a:spcAft>
        <a:buChar char="•"/>
        <a:defRPr>
          <a:solidFill>
            <a:srgbClr val="990033"/>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kyserver.sdss.org/dr16/en/help/howto/search/searchhowtohome.aspx" TargetMode="External"/><Relationship Id="rId2" Type="http://schemas.openxmlformats.org/officeDocument/2006/relationships/hyperlink" Target="http://skyserver.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9D1B-DB6D-4EC3-8333-886FCC88C051}"/>
              </a:ext>
            </a:extLst>
          </p:cNvPr>
          <p:cNvSpPr>
            <a:spLocks noGrp="1"/>
          </p:cNvSpPr>
          <p:nvPr>
            <p:ph type="ctrTitle"/>
          </p:nvPr>
        </p:nvSpPr>
        <p:spPr>
          <a:xfrm>
            <a:off x="914400" y="-152400"/>
            <a:ext cx="7772400" cy="1470025"/>
          </a:xfrm>
        </p:spPr>
        <p:txBody>
          <a:bodyPr/>
          <a:lstStyle/>
          <a:p>
            <a:r>
              <a:rPr lang="en-US"/>
              <a:t>Introduction </a:t>
            </a:r>
            <a:r>
              <a:rPr lang="en-US" dirty="0"/>
              <a:t>to Databases</a:t>
            </a:r>
          </a:p>
        </p:txBody>
      </p:sp>
      <p:sp>
        <p:nvSpPr>
          <p:cNvPr id="3" name="Subtitle 2">
            <a:extLst>
              <a:ext uri="{FF2B5EF4-FFF2-40B4-BE49-F238E27FC236}">
                <a16:creationId xmlns:a16="http://schemas.microsoft.com/office/drawing/2014/main" id="{617CDBA5-7277-4315-937F-355CCD4014CC}"/>
              </a:ext>
            </a:extLst>
          </p:cNvPr>
          <p:cNvSpPr>
            <a:spLocks noGrp="1"/>
          </p:cNvSpPr>
          <p:nvPr>
            <p:ph type="subTitle" idx="1"/>
          </p:nvPr>
        </p:nvSpPr>
        <p:spPr>
          <a:xfrm>
            <a:off x="1752600" y="1335716"/>
            <a:ext cx="6400800" cy="1752600"/>
          </a:xfrm>
        </p:spPr>
        <p:txBody>
          <a:bodyPr/>
          <a:lstStyle/>
          <a:p>
            <a:r>
              <a:rPr lang="en-US" dirty="0"/>
              <a:t>Alex Szalay, JHU</a:t>
            </a:r>
          </a:p>
        </p:txBody>
      </p:sp>
      <p:pic>
        <p:nvPicPr>
          <p:cNvPr id="587778" name="Picture 2" descr="Why Databases Are Important To Business? - [Jcoun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680079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0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11:Distribution Independence</a:t>
            </a:r>
          </a:p>
        </p:txBody>
      </p:sp>
      <p:sp>
        <p:nvSpPr>
          <p:cNvPr id="3" name="Content Placeholder 2"/>
          <p:cNvSpPr>
            <a:spLocks noGrp="1"/>
          </p:cNvSpPr>
          <p:nvPr>
            <p:ph idx="1"/>
          </p:nvPr>
        </p:nvSpPr>
        <p:spPr/>
        <p:txBody>
          <a:bodyPr/>
          <a:lstStyle/>
          <a:p>
            <a:pPr marL="0" indent="0">
              <a:buNone/>
            </a:pPr>
            <a:r>
              <a:rPr lang="en-US" dirty="0"/>
              <a:t>The end-user must not be able to see that the data is distributed over various locations. Users should always get the impression that the data is located at one site only.</a:t>
            </a:r>
          </a:p>
        </p:txBody>
      </p:sp>
    </p:spTree>
    <p:extLst>
      <p:ext uri="{BB962C8B-B14F-4D97-AF65-F5344CB8AC3E}">
        <p14:creationId xmlns:p14="http://schemas.microsoft.com/office/powerpoint/2010/main" val="90201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an RDBMS</a:t>
            </a:r>
          </a:p>
        </p:txBody>
      </p:sp>
      <p:sp>
        <p:nvSpPr>
          <p:cNvPr id="3" name="Content Placeholder 2"/>
          <p:cNvSpPr>
            <a:spLocks noGrp="1"/>
          </p:cNvSpPr>
          <p:nvPr>
            <p:ph idx="1"/>
          </p:nvPr>
        </p:nvSpPr>
        <p:spPr>
          <a:xfrm>
            <a:off x="685800" y="1676400"/>
            <a:ext cx="8077200" cy="4572000"/>
          </a:xfrm>
        </p:spPr>
        <p:txBody>
          <a:bodyPr/>
          <a:lstStyle/>
          <a:p>
            <a:pPr marL="0" indent="0" algn="ctr">
              <a:buNone/>
            </a:pPr>
            <a:r>
              <a:rPr lang="en-US" dirty="0"/>
              <a:t>Relational Data Base Management System</a:t>
            </a:r>
          </a:p>
          <a:p>
            <a:r>
              <a:rPr lang="en-US" dirty="0"/>
              <a:t>Data is organized into one or more </a:t>
            </a:r>
            <a:r>
              <a:rPr lang="en-US" b="1" dirty="0"/>
              <a:t>Tables</a:t>
            </a:r>
            <a:r>
              <a:rPr lang="en-US" dirty="0"/>
              <a:t> (“relations”)</a:t>
            </a:r>
            <a:br>
              <a:rPr lang="en-US" dirty="0"/>
            </a:br>
            <a:r>
              <a:rPr lang="en-US" dirty="0"/>
              <a:t>of </a:t>
            </a:r>
            <a:r>
              <a:rPr lang="en-US" b="1" dirty="0"/>
              <a:t>Columns</a:t>
            </a:r>
            <a:r>
              <a:rPr lang="en-US" dirty="0"/>
              <a:t> and </a:t>
            </a:r>
            <a:r>
              <a:rPr lang="en-US" b="1" dirty="0"/>
              <a:t>Rows</a:t>
            </a:r>
          </a:p>
          <a:p>
            <a:r>
              <a:rPr lang="en-US" dirty="0"/>
              <a:t>Rows are also called </a:t>
            </a:r>
            <a:r>
              <a:rPr lang="en-US" b="1" dirty="0"/>
              <a:t>Tuples</a:t>
            </a:r>
          </a:p>
          <a:p>
            <a:r>
              <a:rPr lang="en-US" dirty="0"/>
              <a:t>Columns are also called </a:t>
            </a:r>
            <a:r>
              <a:rPr lang="en-US" b="1" dirty="0"/>
              <a:t>Attributes,</a:t>
            </a:r>
            <a:r>
              <a:rPr lang="en-US" dirty="0"/>
              <a:t> same datatype</a:t>
            </a:r>
          </a:p>
          <a:p>
            <a:r>
              <a:rPr lang="en-US" dirty="0"/>
              <a:t>Each table represents one “</a:t>
            </a:r>
            <a:r>
              <a:rPr lang="en-US" b="1" dirty="0"/>
              <a:t>Entity</a:t>
            </a:r>
            <a:r>
              <a:rPr lang="en-US" dirty="0"/>
              <a:t>”</a:t>
            </a:r>
          </a:p>
          <a:p>
            <a:r>
              <a:rPr lang="en-US" dirty="0"/>
              <a:t>Each row represents a separate </a:t>
            </a:r>
            <a:r>
              <a:rPr lang="en-US" b="1" dirty="0"/>
              <a:t>Instance</a:t>
            </a:r>
          </a:p>
          <a:p>
            <a:r>
              <a:rPr lang="en-US" dirty="0"/>
              <a:t>Each column represents a </a:t>
            </a:r>
            <a:r>
              <a:rPr lang="en-US" b="1" dirty="0"/>
              <a:t>Value</a:t>
            </a:r>
            <a:r>
              <a:rPr lang="en-US" dirty="0"/>
              <a:t> corresponding to</a:t>
            </a:r>
            <a:br>
              <a:rPr lang="en-US" dirty="0"/>
            </a:br>
            <a:r>
              <a:rPr lang="en-US" dirty="0"/>
              <a:t>that instance</a:t>
            </a:r>
          </a:p>
          <a:p>
            <a:r>
              <a:rPr lang="en-US" dirty="0"/>
              <a:t>Typically each row has its unique key</a:t>
            </a:r>
          </a:p>
        </p:txBody>
      </p:sp>
    </p:spTree>
    <p:extLst>
      <p:ext uri="{BB962C8B-B14F-4D97-AF65-F5344CB8AC3E}">
        <p14:creationId xmlns:p14="http://schemas.microsoft.com/office/powerpoint/2010/main" val="221306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Table</a:t>
            </a:r>
          </a:p>
        </p:txBody>
      </p:sp>
      <p:graphicFrame>
        <p:nvGraphicFramePr>
          <p:cNvPr id="5" name="Table 4"/>
          <p:cNvGraphicFramePr>
            <a:graphicFrameLocks noGrp="1"/>
          </p:cNvGraphicFramePr>
          <p:nvPr>
            <p:extLst>
              <p:ext uri="{D42A27DB-BD31-4B8C-83A1-F6EECF244321}">
                <p14:modId xmlns:p14="http://schemas.microsoft.com/office/powerpoint/2010/main" val="402386889"/>
              </p:ext>
            </p:extLst>
          </p:nvPr>
        </p:nvGraphicFramePr>
        <p:xfrm>
          <a:off x="762000" y="1828800"/>
          <a:ext cx="7493000" cy="2410460"/>
        </p:xfrm>
        <a:graphic>
          <a:graphicData uri="http://schemas.openxmlformats.org/drawingml/2006/table">
            <a:tbl>
              <a:tblPr/>
              <a:tblGrid>
                <a:gridCol w="7239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gridCol w="850900">
                  <a:extLst>
                    <a:ext uri="{9D8B030D-6E8A-4147-A177-3AD203B41FA5}">
                      <a16:colId xmlns:a16="http://schemas.microsoft.com/office/drawing/2014/main" val="20010"/>
                    </a:ext>
                  </a:extLst>
                </a:gridCol>
              </a:tblGrid>
              <a:tr h="185420">
                <a:tc>
                  <a:txBody>
                    <a:bodyPr/>
                    <a:lstStyle/>
                    <a:p>
                      <a:pPr algn="l" fontAlgn="b"/>
                      <a:r>
                        <a:rPr lang="en-US" sz="1100" b="0" i="0" u="none" strike="noStrike">
                          <a:solidFill>
                            <a:srgbClr val="000000"/>
                          </a:solidFill>
                          <a:effectLst/>
                          <a:latin typeface="Calibri" panose="020F0502020204030204" pitchFamily="34" charset="0"/>
                        </a:rPr>
                        <a:t>GEOId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fips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State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County</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Population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HousingUnits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TotalArea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WaterArea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LandArea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Popdensity</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HouseDensity</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Florida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18801310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8989580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65757.7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12132.94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53624.76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350.6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167.6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Georgia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9687653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4088801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59425.15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1911.67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57513.49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168.4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Hawaii</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1360301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519508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10931.72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4509.09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6422.63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Idaho</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1567582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667796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83568.95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925.83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82643.12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Illinois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12830632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5296715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57913.55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2394.62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55518.93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Indiana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6483802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2795541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36419.55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593.44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35826.11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Iowa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3046355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1336417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56272.81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415.68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55857.13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54.5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Kansas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2853118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1233215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82278.36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519.64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81758.72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15.1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Kentucky</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4339367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1927164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40407.8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921.46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39486.34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109.9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48.8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Louisiana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4533372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1964981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52378.13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9174.23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43203.9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104.9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Maine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1328361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721830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35379.74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4536.82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30842.92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Maryland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5773552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2378814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12405.93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2698.69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9707.24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594.8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245.1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TextBox 5"/>
          <p:cNvSpPr txBox="1"/>
          <p:nvPr/>
        </p:nvSpPr>
        <p:spPr>
          <a:xfrm>
            <a:off x="1066800" y="4572000"/>
            <a:ext cx="7188200" cy="830997"/>
          </a:xfrm>
          <a:prstGeom prst="rect">
            <a:avLst/>
          </a:prstGeom>
          <a:noFill/>
        </p:spPr>
        <p:txBody>
          <a:bodyPr wrap="square" rtlCol="0">
            <a:spAutoFit/>
          </a:bodyPr>
          <a:lstStyle/>
          <a:p>
            <a:r>
              <a:rPr lang="en-US" dirty="0">
                <a:latin typeface="+mn-lt"/>
              </a:rPr>
              <a:t>Primary Key: </a:t>
            </a:r>
            <a:r>
              <a:rPr lang="en-US" dirty="0" err="1">
                <a:latin typeface="+mn-lt"/>
              </a:rPr>
              <a:t>fips</a:t>
            </a:r>
            <a:r>
              <a:rPr lang="en-US" dirty="0">
                <a:latin typeface="+mn-lt"/>
              </a:rPr>
              <a:t>, unique to each row</a:t>
            </a:r>
          </a:p>
          <a:p>
            <a:r>
              <a:rPr lang="en-US" dirty="0">
                <a:latin typeface="+mn-lt"/>
              </a:rPr>
              <a:t>NULL value: no value exists</a:t>
            </a:r>
          </a:p>
        </p:txBody>
      </p:sp>
      <p:grpSp>
        <p:nvGrpSpPr>
          <p:cNvPr id="9" name="Group 8"/>
          <p:cNvGrpSpPr/>
          <p:nvPr/>
        </p:nvGrpSpPr>
        <p:grpSpPr>
          <a:xfrm>
            <a:off x="762000" y="1846890"/>
            <a:ext cx="5943600" cy="4119679"/>
            <a:chOff x="762000" y="1846890"/>
            <a:chExt cx="5943600" cy="4119679"/>
          </a:xfrm>
        </p:grpSpPr>
        <p:sp>
          <p:nvSpPr>
            <p:cNvPr id="7" name="TextBox 6"/>
            <p:cNvSpPr txBox="1"/>
            <p:nvPr/>
          </p:nvSpPr>
          <p:spPr>
            <a:xfrm>
              <a:off x="1066252" y="5504904"/>
              <a:ext cx="5181600" cy="461665"/>
            </a:xfrm>
            <a:prstGeom prst="rect">
              <a:avLst/>
            </a:prstGeom>
            <a:noFill/>
          </p:spPr>
          <p:txBody>
            <a:bodyPr wrap="square" rtlCol="0">
              <a:spAutoFit/>
            </a:bodyPr>
            <a:lstStyle/>
            <a:p>
              <a:r>
                <a:rPr lang="en-US" dirty="0">
                  <a:solidFill>
                    <a:srgbClr val="0070C0"/>
                  </a:solidFill>
                  <a:latin typeface="+mn-lt"/>
                </a:rPr>
                <a:t>Views: partial access to a table</a:t>
              </a:r>
            </a:p>
          </p:txBody>
        </p:sp>
        <p:sp>
          <p:nvSpPr>
            <p:cNvPr id="8" name="Rectangle 7"/>
            <p:cNvSpPr/>
            <p:nvPr/>
          </p:nvSpPr>
          <p:spPr>
            <a:xfrm>
              <a:off x="762000" y="1846890"/>
              <a:ext cx="5943600" cy="23923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658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Database Schema</a:t>
            </a:r>
          </a:p>
        </p:txBody>
      </p:sp>
      <p:sp>
        <p:nvSpPr>
          <p:cNvPr id="3" name="Content Placeholder 2"/>
          <p:cNvSpPr>
            <a:spLocks noGrp="1"/>
          </p:cNvSpPr>
          <p:nvPr>
            <p:ph idx="1"/>
          </p:nvPr>
        </p:nvSpPr>
        <p:spPr/>
        <p:txBody>
          <a:bodyPr/>
          <a:lstStyle/>
          <a:p>
            <a:r>
              <a:rPr lang="en-US" dirty="0"/>
              <a:t>There is a set of tables, linked to each other by keys</a:t>
            </a:r>
          </a:p>
          <a:p>
            <a:r>
              <a:rPr lang="en-US" dirty="0">
                <a:solidFill>
                  <a:srgbClr val="FF0000"/>
                </a:solidFill>
              </a:rPr>
              <a:t>Primary key</a:t>
            </a:r>
            <a:r>
              <a:rPr lang="en-US" dirty="0"/>
              <a:t>: unique to a table</a:t>
            </a:r>
          </a:p>
          <a:p>
            <a:r>
              <a:rPr lang="en-US" dirty="0">
                <a:solidFill>
                  <a:srgbClr val="0070C0"/>
                </a:solidFill>
              </a:rPr>
              <a:t>Foreign key</a:t>
            </a:r>
            <a:r>
              <a:rPr lang="en-US" dirty="0"/>
              <a:t>: pointer to another table</a:t>
            </a:r>
          </a:p>
        </p:txBody>
      </p:sp>
      <p:pic>
        <p:nvPicPr>
          <p:cNvPr id="591874" name="Picture 2" descr="Screenshot of a database sch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4" y="3200400"/>
            <a:ext cx="6114909" cy="35052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481708" y="3637865"/>
            <a:ext cx="4757292" cy="2347947"/>
            <a:chOff x="2481708" y="3637865"/>
            <a:chExt cx="4757292" cy="2347947"/>
          </a:xfrm>
        </p:grpSpPr>
        <p:sp>
          <p:nvSpPr>
            <p:cNvPr id="4" name="Rectangle 3"/>
            <p:cNvSpPr/>
            <p:nvPr/>
          </p:nvSpPr>
          <p:spPr>
            <a:xfrm>
              <a:off x="4197578" y="3637865"/>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81708" y="5757212"/>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5713630"/>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52114" y="4408088"/>
            <a:ext cx="991696" cy="486254"/>
            <a:chOff x="4152114" y="4408088"/>
            <a:chExt cx="991696" cy="486254"/>
          </a:xfrm>
        </p:grpSpPr>
        <p:sp>
          <p:nvSpPr>
            <p:cNvPr id="8" name="Rectangle 7"/>
            <p:cNvSpPr/>
            <p:nvPr/>
          </p:nvSpPr>
          <p:spPr>
            <a:xfrm>
              <a:off x="4152114" y="4408088"/>
              <a:ext cx="9906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53210" y="4665742"/>
              <a:ext cx="9906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472308" y="4522388"/>
            <a:ext cx="2776092" cy="1349124"/>
            <a:chOff x="3472308" y="4522388"/>
            <a:chExt cx="2776092" cy="1349124"/>
          </a:xfrm>
        </p:grpSpPr>
        <p:cxnSp>
          <p:nvCxnSpPr>
            <p:cNvPr id="11" name="Curved Connector 10"/>
            <p:cNvCxnSpPr>
              <a:stCxn id="10" idx="1"/>
              <a:endCxn id="6" idx="3"/>
            </p:cNvCxnSpPr>
            <p:nvPr/>
          </p:nvCxnSpPr>
          <p:spPr>
            <a:xfrm rot="10800000" flipV="1">
              <a:off x="3472308" y="4780042"/>
              <a:ext cx="680902" cy="1091470"/>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8" idx="3"/>
              <a:endCxn id="7" idx="1"/>
            </p:cNvCxnSpPr>
            <p:nvPr/>
          </p:nvCxnSpPr>
          <p:spPr>
            <a:xfrm>
              <a:off x="5142714" y="4522388"/>
              <a:ext cx="1105686" cy="1305542"/>
            </a:xfrm>
            <a:prstGeom prst="curved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13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Schemas Can Get Complex</a:t>
            </a:r>
          </a:p>
        </p:txBody>
      </p:sp>
      <p:pic>
        <p:nvPicPr>
          <p:cNvPr id="592898" name="Picture 2" descr="http://skyserver.sdss.org/dr16/en/help/docs/images/datamodelb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00200"/>
            <a:ext cx="7342597"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95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Types</a:t>
            </a:r>
          </a:p>
        </p:txBody>
      </p:sp>
      <p:sp>
        <p:nvSpPr>
          <p:cNvPr id="3" name="Content Placeholder 2"/>
          <p:cNvSpPr>
            <a:spLocks noGrp="1"/>
          </p:cNvSpPr>
          <p:nvPr>
            <p:ph idx="1"/>
          </p:nvPr>
        </p:nvSpPr>
        <p:spPr/>
        <p:txBody>
          <a:bodyPr/>
          <a:lstStyle/>
          <a:p>
            <a:r>
              <a:rPr lang="en-US" dirty="0"/>
              <a:t>Exact</a:t>
            </a:r>
          </a:p>
          <a:p>
            <a:pPr lvl="1"/>
            <a:r>
              <a:rPr lang="en-US" dirty="0" err="1"/>
              <a:t>bigint</a:t>
            </a:r>
            <a:r>
              <a:rPr lang="en-US" dirty="0"/>
              <a:t>, </a:t>
            </a:r>
            <a:r>
              <a:rPr lang="en-US" dirty="0" err="1"/>
              <a:t>int</a:t>
            </a:r>
            <a:r>
              <a:rPr lang="en-US" dirty="0"/>
              <a:t>, </a:t>
            </a:r>
            <a:r>
              <a:rPr lang="en-US" dirty="0" err="1"/>
              <a:t>smallint</a:t>
            </a:r>
            <a:r>
              <a:rPr lang="en-US" dirty="0"/>
              <a:t>, </a:t>
            </a:r>
            <a:r>
              <a:rPr lang="en-US" dirty="0" err="1"/>
              <a:t>tinyint</a:t>
            </a:r>
            <a:r>
              <a:rPr lang="en-US" dirty="0"/>
              <a:t>, decimal, bit</a:t>
            </a:r>
          </a:p>
          <a:p>
            <a:r>
              <a:rPr lang="en-US" dirty="0"/>
              <a:t>Floating</a:t>
            </a:r>
          </a:p>
          <a:p>
            <a:pPr lvl="1"/>
            <a:r>
              <a:rPr lang="en-US" dirty="0"/>
              <a:t>float, real</a:t>
            </a:r>
          </a:p>
          <a:p>
            <a:r>
              <a:rPr lang="en-US" dirty="0"/>
              <a:t>Date and time</a:t>
            </a:r>
          </a:p>
          <a:p>
            <a:pPr lvl="1"/>
            <a:r>
              <a:rPr lang="en-US" dirty="0"/>
              <a:t>date, </a:t>
            </a:r>
            <a:r>
              <a:rPr lang="en-US" dirty="0" err="1"/>
              <a:t>datetime</a:t>
            </a:r>
            <a:endParaRPr lang="en-US" dirty="0"/>
          </a:p>
          <a:p>
            <a:r>
              <a:rPr lang="en-US" dirty="0"/>
              <a:t>Character, string</a:t>
            </a:r>
          </a:p>
          <a:p>
            <a:pPr lvl="1"/>
            <a:r>
              <a:rPr lang="en-US" dirty="0"/>
              <a:t>char, varchar, </a:t>
            </a:r>
            <a:r>
              <a:rPr lang="en-US" dirty="0" err="1"/>
              <a:t>nchar</a:t>
            </a:r>
            <a:r>
              <a:rPr lang="en-US" dirty="0"/>
              <a:t>, </a:t>
            </a:r>
            <a:r>
              <a:rPr lang="en-US" dirty="0" err="1"/>
              <a:t>nvarchar</a:t>
            </a:r>
            <a:endParaRPr lang="en-US" dirty="0"/>
          </a:p>
          <a:p>
            <a:r>
              <a:rPr lang="en-US" dirty="0"/>
              <a:t>Others</a:t>
            </a:r>
          </a:p>
          <a:p>
            <a:pPr lvl="1"/>
            <a:r>
              <a:rPr lang="en-US" dirty="0"/>
              <a:t>geometry, table</a:t>
            </a:r>
          </a:p>
          <a:p>
            <a:r>
              <a:rPr lang="en-US" dirty="0"/>
              <a:t>User defined…</a:t>
            </a:r>
          </a:p>
          <a:p>
            <a:pPr lvl="1"/>
            <a:endParaRPr lang="en-US" dirty="0"/>
          </a:p>
        </p:txBody>
      </p:sp>
    </p:spTree>
    <p:extLst>
      <p:ext uri="{BB962C8B-B14F-4D97-AF65-F5344CB8AC3E}">
        <p14:creationId xmlns:p14="http://schemas.microsoft.com/office/powerpoint/2010/main" val="72990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Normalization</a:t>
            </a:r>
          </a:p>
        </p:txBody>
      </p:sp>
      <p:sp>
        <p:nvSpPr>
          <p:cNvPr id="3" name="Content Placeholder 2"/>
          <p:cNvSpPr>
            <a:spLocks noGrp="1"/>
          </p:cNvSpPr>
          <p:nvPr>
            <p:ph idx="1"/>
          </p:nvPr>
        </p:nvSpPr>
        <p:spPr>
          <a:xfrm>
            <a:off x="457200" y="1905000"/>
            <a:ext cx="7772400" cy="4572000"/>
          </a:xfrm>
        </p:spPr>
        <p:txBody>
          <a:bodyPr/>
          <a:lstStyle/>
          <a:p>
            <a:r>
              <a:rPr lang="en-US" dirty="0"/>
              <a:t>The same information can be expressed on multiple rows; therefore updates to the relation may result in logical inconsistencies!</a:t>
            </a:r>
          </a:p>
          <a:p>
            <a:r>
              <a:rPr lang="en-US" dirty="0"/>
              <a:t>Normalization</a:t>
            </a:r>
          </a:p>
          <a:p>
            <a:pPr marL="457200" lvl="1" indent="0">
              <a:buNone/>
            </a:pPr>
            <a:r>
              <a:rPr lang="en-US" dirty="0"/>
              <a:t>=&gt; multiple unique tables</a:t>
            </a:r>
          </a:p>
        </p:txBody>
      </p:sp>
      <p:pic>
        <p:nvPicPr>
          <p:cNvPr id="593922" name="Picture 2" descr="https://upload.wikimedia.org/wikipedia/commons/thumb/2/29/Update_anomaly.svg/2560px-Update_anomal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819400"/>
            <a:ext cx="3108065" cy="13403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1714890669"/>
              </p:ext>
            </p:extLst>
          </p:nvPr>
        </p:nvGraphicFramePr>
        <p:xfrm>
          <a:off x="429242" y="4055268"/>
          <a:ext cx="3810000" cy="1185863"/>
        </p:xfrm>
        <a:graphic>
          <a:graphicData uri="http://schemas.openxmlformats.org/presentationml/2006/ole">
            <mc:AlternateContent xmlns:mc="http://schemas.openxmlformats.org/markup-compatibility/2006">
              <mc:Choice xmlns:v="urn:schemas-microsoft-com:vml" Requires="v">
                <p:oleObj spid="_x0000_s593946" name="Image" r:id="rId4" imgW="10158480" imgH="3161880" progId="Photoshop.Image.13">
                  <p:embed/>
                </p:oleObj>
              </mc:Choice>
              <mc:Fallback>
                <p:oleObj name="Image" r:id="rId4" imgW="10158480" imgH="3161880" progId="Photoshop.Image.13">
                  <p:embed/>
                  <p:pic>
                    <p:nvPicPr>
                      <p:cNvPr id="0" name=""/>
                      <p:cNvPicPr/>
                      <p:nvPr/>
                    </p:nvPicPr>
                    <p:blipFill>
                      <a:blip r:embed="rId5"/>
                      <a:stretch>
                        <a:fillRect/>
                      </a:stretch>
                    </p:blipFill>
                    <p:spPr>
                      <a:xfrm>
                        <a:off x="429242" y="4055268"/>
                        <a:ext cx="3810000" cy="11858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61225521"/>
              </p:ext>
            </p:extLst>
          </p:nvPr>
        </p:nvGraphicFramePr>
        <p:xfrm>
          <a:off x="4114800" y="5334000"/>
          <a:ext cx="4867275" cy="1347787"/>
        </p:xfrm>
        <a:graphic>
          <a:graphicData uri="http://schemas.openxmlformats.org/presentationml/2006/ole">
            <mc:AlternateContent xmlns:mc="http://schemas.openxmlformats.org/markup-compatibility/2006">
              <mc:Choice xmlns:v="urn:schemas-microsoft-com:vml" Requires="v">
                <p:oleObj spid="_x0000_s593947" name="Image" r:id="rId6" imgW="12977640" imgH="3593520" progId="Photoshop.Image.13">
                  <p:embed/>
                </p:oleObj>
              </mc:Choice>
              <mc:Fallback>
                <p:oleObj name="Image" r:id="rId6" imgW="12977640" imgH="3593520" progId="Photoshop.Image.13">
                  <p:embed/>
                  <p:pic>
                    <p:nvPicPr>
                      <p:cNvPr id="0" name=""/>
                      <p:cNvPicPr/>
                      <p:nvPr/>
                    </p:nvPicPr>
                    <p:blipFill>
                      <a:blip r:embed="rId7"/>
                      <a:stretch>
                        <a:fillRect/>
                      </a:stretch>
                    </p:blipFill>
                    <p:spPr>
                      <a:xfrm>
                        <a:off x="4114800" y="5334000"/>
                        <a:ext cx="4867275" cy="1347787"/>
                      </a:xfrm>
                      <a:prstGeom prst="rect">
                        <a:avLst/>
                      </a:prstGeom>
                    </p:spPr>
                  </p:pic>
                </p:oleObj>
              </mc:Fallback>
            </mc:AlternateContent>
          </a:graphicData>
        </a:graphic>
      </p:graphicFrame>
    </p:spTree>
    <p:extLst>
      <p:ext uri="{BB962C8B-B14F-4D97-AF65-F5344CB8AC3E}">
        <p14:creationId xmlns:p14="http://schemas.microsoft.com/office/powerpoint/2010/main" val="87192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in RDBMS</a:t>
            </a:r>
          </a:p>
        </p:txBody>
      </p:sp>
      <p:sp>
        <p:nvSpPr>
          <p:cNvPr id="3" name="Content Placeholder 2"/>
          <p:cNvSpPr>
            <a:spLocks noGrp="1"/>
          </p:cNvSpPr>
          <p:nvPr>
            <p:ph idx="1"/>
          </p:nvPr>
        </p:nvSpPr>
        <p:spPr/>
        <p:txBody>
          <a:bodyPr/>
          <a:lstStyle/>
          <a:p>
            <a:r>
              <a:rPr lang="en-US" dirty="0"/>
              <a:t>Part of the schema definition</a:t>
            </a:r>
          </a:p>
          <a:p>
            <a:endParaRPr lang="en-US" dirty="0"/>
          </a:p>
          <a:p>
            <a:r>
              <a:rPr lang="en-US" dirty="0"/>
              <a:t>Primary Key (Entity Integrity)</a:t>
            </a:r>
          </a:p>
          <a:p>
            <a:pPr lvl="1"/>
            <a:r>
              <a:rPr lang="en-US" dirty="0"/>
              <a:t>Each Primary key is unique</a:t>
            </a:r>
          </a:p>
          <a:p>
            <a:r>
              <a:rPr lang="en-US" dirty="0"/>
              <a:t>Foreign Key (Referential Integrity)</a:t>
            </a:r>
          </a:p>
          <a:p>
            <a:pPr lvl="1"/>
            <a:r>
              <a:rPr lang="en-US" dirty="0"/>
              <a:t>Each FK-&gt;PK relationship is correct</a:t>
            </a:r>
          </a:p>
          <a:p>
            <a:r>
              <a:rPr lang="en-US" dirty="0"/>
              <a:t>Unique</a:t>
            </a:r>
          </a:p>
          <a:p>
            <a:pPr lvl="1"/>
            <a:r>
              <a:rPr lang="en-US" dirty="0"/>
              <a:t>The value of a column must be unique in each row</a:t>
            </a:r>
          </a:p>
          <a:p>
            <a:r>
              <a:rPr lang="en-US" dirty="0"/>
              <a:t>NOT NULL</a:t>
            </a:r>
          </a:p>
          <a:p>
            <a:pPr lvl="1"/>
            <a:r>
              <a:rPr lang="en-US" dirty="0"/>
              <a:t>The value MUST exist, cannot be missing</a:t>
            </a:r>
          </a:p>
          <a:p>
            <a:r>
              <a:rPr lang="en-US" dirty="0"/>
              <a:t>Check (expr)</a:t>
            </a:r>
          </a:p>
          <a:p>
            <a:pPr lvl="1"/>
            <a:r>
              <a:rPr lang="en-US" dirty="0"/>
              <a:t>The expression must evaluate to TRUE</a:t>
            </a:r>
          </a:p>
          <a:p>
            <a:endParaRPr lang="en-US" dirty="0"/>
          </a:p>
        </p:txBody>
      </p:sp>
    </p:spTree>
    <p:extLst>
      <p:ext uri="{BB962C8B-B14F-4D97-AF65-F5344CB8AC3E}">
        <p14:creationId xmlns:p14="http://schemas.microsoft.com/office/powerpoint/2010/main" val="1611640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Algebra</a:t>
            </a:r>
          </a:p>
        </p:txBody>
      </p:sp>
      <p:sp>
        <p:nvSpPr>
          <p:cNvPr id="3" name="Content Placeholder 2"/>
          <p:cNvSpPr>
            <a:spLocks noGrp="1"/>
          </p:cNvSpPr>
          <p:nvPr>
            <p:ph idx="1"/>
          </p:nvPr>
        </p:nvSpPr>
        <p:spPr/>
        <p:txBody>
          <a:bodyPr/>
          <a:lstStyle/>
          <a:p>
            <a:r>
              <a:rPr lang="en-US" dirty="0"/>
              <a:t>Databases create their own query plans</a:t>
            </a:r>
          </a:p>
          <a:p>
            <a:pPr lvl="1"/>
            <a:r>
              <a:rPr lang="en-US" dirty="0"/>
              <a:t>Declarative programming</a:t>
            </a:r>
          </a:p>
          <a:p>
            <a:pPr lvl="1"/>
            <a:r>
              <a:rPr lang="en-US" dirty="0"/>
              <a:t>Very different from procedural programming</a:t>
            </a:r>
          </a:p>
          <a:p>
            <a:pPr lvl="1"/>
            <a:r>
              <a:rPr lang="en-US" dirty="0"/>
              <a:t>You operate on SETs</a:t>
            </a:r>
          </a:p>
          <a:p>
            <a:r>
              <a:rPr lang="en-US" dirty="0"/>
              <a:t>Mathematical foundation: relational algebra</a:t>
            </a:r>
          </a:p>
          <a:p>
            <a:r>
              <a:rPr lang="en-US" dirty="0"/>
              <a:t>Tables are SETs, you can operate on them with set operations:</a:t>
            </a:r>
          </a:p>
          <a:p>
            <a:pPr lvl="1"/>
            <a:r>
              <a:rPr lang="en-US" dirty="0"/>
              <a:t>SET UNION</a:t>
            </a:r>
          </a:p>
          <a:p>
            <a:pPr lvl="1"/>
            <a:r>
              <a:rPr lang="en-US" dirty="0"/>
              <a:t>SET DIFFERENCE</a:t>
            </a:r>
          </a:p>
          <a:p>
            <a:pPr lvl="1"/>
            <a:r>
              <a:rPr lang="en-US" dirty="0"/>
              <a:t>CARTESIAN PRODUCT (cross join)</a:t>
            </a:r>
          </a:p>
          <a:p>
            <a:pPr lvl="1"/>
            <a:r>
              <a:rPr lang="en-US" dirty="0"/>
              <a:t>SELECTION</a:t>
            </a:r>
          </a:p>
          <a:p>
            <a:pPr lvl="1"/>
            <a:r>
              <a:rPr lang="en-US" dirty="0"/>
              <a:t>PROJECTION</a:t>
            </a:r>
          </a:p>
        </p:txBody>
      </p:sp>
      <p:pic>
        <p:nvPicPr>
          <p:cNvPr id="594946" name="Picture 2" descr="https://upload.wikimedia.org/wikipedia/commons/thumb/6/6d/Venn_A_intersect_B.svg/220px-Venn_A_intersect_B.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828800"/>
            <a:ext cx="20955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7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Organization</a:t>
            </a:r>
          </a:p>
        </p:txBody>
      </p:sp>
      <p:sp>
        <p:nvSpPr>
          <p:cNvPr id="3" name="Content Placeholder 2"/>
          <p:cNvSpPr>
            <a:spLocks noGrp="1"/>
          </p:cNvSpPr>
          <p:nvPr>
            <p:ph idx="1"/>
          </p:nvPr>
        </p:nvSpPr>
        <p:spPr/>
        <p:txBody>
          <a:bodyPr/>
          <a:lstStyle/>
          <a:p>
            <a:r>
              <a:rPr lang="en-US" dirty="0"/>
              <a:t>Tables can be sorted (by primary keys)</a:t>
            </a:r>
          </a:p>
          <a:p>
            <a:r>
              <a:rPr lang="en-US" dirty="0"/>
              <a:t>There is an underlying tree structure (B-tree)</a:t>
            </a:r>
            <a:br>
              <a:rPr lang="en-US" dirty="0"/>
            </a:br>
            <a:r>
              <a:rPr lang="en-US" dirty="0"/>
              <a:t>resulting in logarithmic search times</a:t>
            </a:r>
          </a:p>
          <a:p>
            <a:r>
              <a:rPr lang="en-US" dirty="0"/>
              <a:t>We can also build indexes</a:t>
            </a:r>
          </a:p>
          <a:p>
            <a:pPr lvl="1"/>
            <a:r>
              <a:rPr lang="en-US" dirty="0"/>
              <a:t>Subset of columns (cover) sorted by order of keys</a:t>
            </a:r>
          </a:p>
          <a:p>
            <a:pPr lvl="1"/>
            <a:r>
              <a:rPr lang="en-US" dirty="0"/>
              <a:t>Each index ALWAYS includes the Primary Key</a:t>
            </a:r>
          </a:p>
        </p:txBody>
      </p:sp>
      <p:graphicFrame>
        <p:nvGraphicFramePr>
          <p:cNvPr id="4" name="Table 3"/>
          <p:cNvGraphicFramePr>
            <a:graphicFrameLocks noGrp="1"/>
          </p:cNvGraphicFramePr>
          <p:nvPr>
            <p:extLst>
              <p:ext uri="{D42A27DB-BD31-4B8C-83A1-F6EECF244321}">
                <p14:modId xmlns:p14="http://schemas.microsoft.com/office/powerpoint/2010/main" val="1814426603"/>
              </p:ext>
            </p:extLst>
          </p:nvPr>
        </p:nvGraphicFramePr>
        <p:xfrm>
          <a:off x="1143000" y="4295140"/>
          <a:ext cx="7493000" cy="2410460"/>
        </p:xfrm>
        <a:graphic>
          <a:graphicData uri="http://schemas.openxmlformats.org/drawingml/2006/table">
            <a:tbl>
              <a:tblPr/>
              <a:tblGrid>
                <a:gridCol w="7239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gridCol w="850900">
                  <a:extLst>
                    <a:ext uri="{9D8B030D-6E8A-4147-A177-3AD203B41FA5}">
                      <a16:colId xmlns:a16="http://schemas.microsoft.com/office/drawing/2014/main" val="20010"/>
                    </a:ext>
                  </a:extLst>
                </a:gridCol>
              </a:tblGrid>
              <a:tr h="185420">
                <a:tc>
                  <a:txBody>
                    <a:bodyPr/>
                    <a:lstStyle/>
                    <a:p>
                      <a:pPr algn="l" fontAlgn="b"/>
                      <a:r>
                        <a:rPr lang="en-US" sz="1100" b="0" i="0" u="none" strike="noStrike">
                          <a:solidFill>
                            <a:srgbClr val="000000"/>
                          </a:solidFill>
                          <a:effectLst/>
                          <a:latin typeface="Calibri" panose="020F0502020204030204" pitchFamily="34" charset="0"/>
                        </a:rPr>
                        <a:t>GEOId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fips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State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County</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Population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HousingUnits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TotalArea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WaterArea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LandArea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Popdensity</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HouseDensity</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Florida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18801310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8989580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65757.7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12132.94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53624.76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350.6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167.6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Georgia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9687653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4088801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59425.15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1911.67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57513.49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168.4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Hawaii</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1360301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519508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10931.72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4509.09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6422.63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Idaho</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1567582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667796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83568.95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925.83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82643.12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Illinois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12830632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5296715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57913.55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2394.62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55518.93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Indiana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6483802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2795541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36419.55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593.44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35826.11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Iowa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3046355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1336417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56272.81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415.68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55857.13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54.5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Kansas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2853118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1233215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82278.36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519.64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81758.72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15.1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Kentucky</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4339367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1927164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40407.8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921.46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39486.34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109.9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48.8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Louisiana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4533372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1964981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52378.13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9174.23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43203.9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104.9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Maine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1328361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721830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35379.74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4536.82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30842.92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5420">
                <a:tc>
                  <a:txBody>
                    <a:bodyPr/>
                    <a:lstStyle/>
                    <a:p>
                      <a:pPr algn="l" fontAlgn="b"/>
                      <a:r>
                        <a:rPr lang="en-US" sz="1100" b="0" i="0" u="none" strike="noStrike">
                          <a:solidFill>
                            <a:srgbClr val="000000"/>
                          </a:solidFill>
                          <a:effectLst/>
                          <a:latin typeface="Calibri" panose="020F0502020204030204" pitchFamily="34" charset="0"/>
                        </a:rPr>
                        <a:t>0100000US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Maryland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NULL</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5773552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2378814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12405.93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2698.69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9707.24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594.8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245.1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Rectangle 4"/>
          <p:cNvSpPr/>
          <p:nvPr/>
        </p:nvSpPr>
        <p:spPr>
          <a:xfrm>
            <a:off x="1881975" y="4485914"/>
            <a:ext cx="295481" cy="2217493"/>
          </a:xfrm>
          <a:prstGeom prst="rect">
            <a:avLst/>
          </a:prstGeom>
          <a:solidFill>
            <a:srgbClr val="FF0000">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81306" y="4491926"/>
            <a:ext cx="2236663" cy="2217493"/>
          </a:xfrm>
          <a:prstGeom prst="rect">
            <a:avLst/>
          </a:prstGeom>
          <a:solidFill>
            <a:srgbClr val="FFFF66">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94462" y="4491396"/>
            <a:ext cx="648158" cy="2217493"/>
          </a:xfrm>
          <a:prstGeom prst="rect">
            <a:avLst/>
          </a:prstGeom>
          <a:solidFill>
            <a:schemeClr val="accent1">
              <a:lumMod val="60000"/>
              <a:lumOff val="40000"/>
              <a:alpha val="1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685800" y="1676400"/>
            <a:ext cx="6934200" cy="4572000"/>
          </a:xfrm>
        </p:spPr>
        <p:txBody>
          <a:bodyPr/>
          <a:lstStyle/>
          <a:p>
            <a:r>
              <a:rPr lang="en-US" dirty="0"/>
              <a:t>The modern relational database was invented by Ted </a:t>
            </a:r>
            <a:r>
              <a:rPr lang="en-US" dirty="0" err="1"/>
              <a:t>Codd</a:t>
            </a:r>
            <a:r>
              <a:rPr lang="en-US" dirty="0"/>
              <a:t> around 1970 at the IBM </a:t>
            </a:r>
            <a:r>
              <a:rPr lang="en-US" dirty="0" err="1"/>
              <a:t>Almaden</a:t>
            </a:r>
            <a:r>
              <a:rPr lang="en-US" dirty="0"/>
              <a:t> Research Center</a:t>
            </a:r>
          </a:p>
          <a:p>
            <a:pPr lvl="1"/>
            <a:r>
              <a:rPr lang="en-US" dirty="0"/>
              <a:t>Present the data to the users as relations (tables)</a:t>
            </a:r>
          </a:p>
          <a:p>
            <a:pPr lvl="1"/>
            <a:r>
              <a:rPr lang="en-US" dirty="0"/>
              <a:t>Provide relational operators to manage the system</a:t>
            </a:r>
          </a:p>
          <a:p>
            <a:r>
              <a:rPr lang="en-US" dirty="0"/>
              <a:t>Most relational databases use SQL</a:t>
            </a:r>
          </a:p>
          <a:p>
            <a:pPr lvl="1"/>
            <a:r>
              <a:rPr lang="en-US" dirty="0"/>
              <a:t>Structured Query Language</a:t>
            </a:r>
          </a:p>
          <a:p>
            <a:r>
              <a:rPr lang="en-US" dirty="0"/>
              <a:t>They implement a formal </a:t>
            </a:r>
            <a:br>
              <a:rPr lang="en-US" dirty="0"/>
            </a:br>
            <a:r>
              <a:rPr lang="en-US" b="1" dirty="0"/>
              <a:t>relational algebra</a:t>
            </a:r>
          </a:p>
        </p:txBody>
      </p:sp>
      <p:pic>
        <p:nvPicPr>
          <p:cNvPr id="588802" name="Picture 2" descr="https://www.ibm.com/ibm/history/ibm100/images/icp/V011579I88790D60/us__en_us__ibm100__relational_database__system_Illustration__620x59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0"/>
            <a:ext cx="2942741" cy="28003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Edgar F. Codd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88806" name="Picture 6" descr="Edgar F. Codd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072" y="76200"/>
            <a:ext cx="128625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5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Patterns</a:t>
            </a:r>
          </a:p>
        </p:txBody>
      </p:sp>
      <p:sp>
        <p:nvSpPr>
          <p:cNvPr id="3" name="Content Placeholder 2"/>
          <p:cNvSpPr>
            <a:spLocks noGrp="1"/>
          </p:cNvSpPr>
          <p:nvPr>
            <p:ph idx="1"/>
          </p:nvPr>
        </p:nvSpPr>
        <p:spPr/>
        <p:txBody>
          <a:bodyPr/>
          <a:lstStyle/>
          <a:p>
            <a:r>
              <a:rPr lang="en-US" dirty="0"/>
              <a:t>Table scan</a:t>
            </a:r>
          </a:p>
          <a:p>
            <a:pPr lvl="1"/>
            <a:r>
              <a:rPr lang="en-US" dirty="0"/>
              <a:t>Scan the entire table along the primary key</a:t>
            </a:r>
          </a:p>
          <a:p>
            <a:r>
              <a:rPr lang="en-US" dirty="0"/>
              <a:t>Range Query</a:t>
            </a:r>
          </a:p>
          <a:p>
            <a:pPr lvl="1"/>
            <a:r>
              <a:rPr lang="en-US" dirty="0"/>
              <a:t>Extract a range of an index key</a:t>
            </a:r>
          </a:p>
          <a:p>
            <a:r>
              <a:rPr lang="en-US" dirty="0"/>
              <a:t>Bookmark Lookup</a:t>
            </a:r>
          </a:p>
          <a:p>
            <a:pPr lvl="1"/>
            <a:r>
              <a:rPr lang="en-US" dirty="0"/>
              <a:t>Look up individual rows (records)</a:t>
            </a:r>
          </a:p>
          <a:p>
            <a:pPr marL="0" indent="0">
              <a:buNone/>
            </a:pPr>
            <a:endParaRPr lang="en-US" dirty="0"/>
          </a:p>
        </p:txBody>
      </p:sp>
    </p:spTree>
    <p:extLst>
      <p:ext uri="{BB962C8B-B14F-4D97-AF65-F5344CB8AC3E}">
        <p14:creationId xmlns:p14="http://schemas.microsoft.com/office/powerpoint/2010/main" val="783709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0797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Table</a:t>
            </a:r>
          </a:p>
        </p:txBody>
      </p:sp>
      <p:sp>
        <p:nvSpPr>
          <p:cNvPr id="3" name="Content Placeholder 2"/>
          <p:cNvSpPr>
            <a:spLocks noGrp="1"/>
          </p:cNvSpPr>
          <p:nvPr>
            <p:ph idx="1"/>
          </p:nvPr>
        </p:nvSpPr>
        <p:spPr>
          <a:xfrm>
            <a:off x="685800" y="1676400"/>
            <a:ext cx="4114800" cy="2057400"/>
          </a:xfrm>
        </p:spPr>
        <p:txBody>
          <a:bodyPr/>
          <a:lstStyle/>
          <a:p>
            <a:pPr marL="0" indent="0">
              <a:spcBef>
                <a:spcPts val="0"/>
              </a:spcBef>
              <a:buNone/>
            </a:pPr>
            <a:r>
              <a:rPr lang="en-US" sz="1800" dirty="0">
                <a:latin typeface="Consolas" panose="020B0609020204030204" pitchFamily="49" charset="0"/>
              </a:rPr>
              <a:t>CREATE TABLE census (</a:t>
            </a:r>
          </a:p>
          <a:p>
            <a:pPr marL="0" indent="0">
              <a:spcBef>
                <a:spcPts val="0"/>
              </a:spcBef>
              <a:buNone/>
            </a:pPr>
            <a:r>
              <a:rPr lang="en-US" sz="1800" dirty="0">
                <a:latin typeface="Consolas" panose="020B0609020204030204" pitchFamily="49" charset="0"/>
              </a:rPr>
              <a:t>  </a:t>
            </a:r>
            <a:r>
              <a:rPr lang="en-US" sz="1800" dirty="0" err="1">
                <a:latin typeface="Consolas" panose="020B0609020204030204" pitchFamily="49" charset="0"/>
              </a:rPr>
              <a:t>fips</a:t>
            </a:r>
            <a:r>
              <a:rPr lang="en-US" sz="1800" dirty="0">
                <a:latin typeface="Consolas" panose="020B0609020204030204" pitchFamily="49" charset="0"/>
              </a:rPr>
              <a:t> </a:t>
            </a:r>
            <a:r>
              <a:rPr lang="en-US" sz="1800" dirty="0" err="1">
                <a:latin typeface="Consolas" panose="020B0609020204030204" pitchFamily="49" charset="0"/>
              </a:rPr>
              <a:t>int</a:t>
            </a:r>
            <a:r>
              <a:rPr lang="en-US" sz="1800" dirty="0">
                <a:latin typeface="Consolas" panose="020B0609020204030204" pitchFamily="49" charset="0"/>
              </a:rPr>
              <a:t> NOT NULL,</a:t>
            </a:r>
          </a:p>
          <a:p>
            <a:pPr marL="0" indent="0">
              <a:spcBef>
                <a:spcPts val="0"/>
              </a:spcBef>
              <a:buNone/>
            </a:pPr>
            <a:r>
              <a:rPr lang="en-US" sz="1800" dirty="0">
                <a:latin typeface="Consolas" panose="020B0609020204030204" pitchFamily="49" charset="0"/>
              </a:rPr>
              <a:t>  State varchar(128) NOT NULL,</a:t>
            </a:r>
          </a:p>
          <a:p>
            <a:pPr marL="0" indent="0">
              <a:spcBef>
                <a:spcPts val="0"/>
              </a:spcBef>
              <a:buNone/>
            </a:pPr>
            <a:r>
              <a:rPr lang="en-US" sz="1800" dirty="0">
                <a:latin typeface="Consolas" panose="020B0609020204030204" pitchFamily="49" charset="0"/>
              </a:rPr>
              <a:t>  County varchar(50) NULL,</a:t>
            </a:r>
          </a:p>
          <a:p>
            <a:pPr marL="0" indent="0">
              <a:spcBef>
                <a:spcPts val="0"/>
              </a:spcBef>
              <a:buNone/>
            </a:pPr>
            <a:r>
              <a:rPr lang="en-US" sz="1800" dirty="0">
                <a:latin typeface="Consolas" panose="020B0609020204030204" pitchFamily="49" charset="0"/>
              </a:rPr>
              <a:t>  Population </a:t>
            </a:r>
            <a:r>
              <a:rPr lang="en-US" sz="1800" dirty="0" err="1">
                <a:latin typeface="Consolas" panose="020B0609020204030204" pitchFamily="49" charset="0"/>
              </a:rPr>
              <a:t>int</a:t>
            </a:r>
            <a:r>
              <a:rPr lang="en-US" sz="1800" dirty="0">
                <a:latin typeface="Consolas" panose="020B0609020204030204" pitchFamily="49" charset="0"/>
              </a:rPr>
              <a:t> NOT NULL,</a:t>
            </a:r>
          </a:p>
          <a:p>
            <a:pPr marL="0" indent="0">
              <a:spcBef>
                <a:spcPts val="0"/>
              </a:spcBef>
              <a:buNone/>
            </a:pPr>
            <a:r>
              <a:rPr lang="en-US" sz="1800" dirty="0">
                <a:latin typeface="Consolas" panose="020B0609020204030204" pitchFamily="49" charset="0"/>
              </a:rPr>
              <a:t>  </a:t>
            </a:r>
            <a:r>
              <a:rPr lang="en-US" sz="1800" dirty="0" err="1">
                <a:latin typeface="Consolas" panose="020B0609020204030204" pitchFamily="49" charset="0"/>
              </a:rPr>
              <a:t>LandArea</a:t>
            </a:r>
            <a:r>
              <a:rPr lang="en-US" sz="1800" dirty="0">
                <a:latin typeface="Consolas" panose="020B0609020204030204" pitchFamily="49" charset="0"/>
              </a:rPr>
              <a:t> real NOT NULL</a:t>
            </a:r>
          </a:p>
          <a:p>
            <a:pPr marL="0" indent="0">
              <a:spcBef>
                <a:spcPts val="0"/>
              </a:spcBef>
              <a:buNone/>
            </a:pPr>
            <a:r>
              <a:rPr lang="en-US" sz="1800" dirty="0">
                <a:latin typeface="Consolas" panose="020B0609020204030204" pitchFamily="49" charset="0"/>
              </a:rPr>
              <a:t>)</a:t>
            </a:r>
          </a:p>
          <a:p>
            <a:pPr marL="0" indent="0">
              <a:spcBef>
                <a:spcPts val="0"/>
              </a:spcBef>
              <a:buNone/>
            </a:pPr>
            <a:endParaRPr lang="en-US" sz="1800" dirty="0">
              <a:latin typeface="Consolas" panose="020B0609020204030204" pitchFamily="49" charset="0"/>
            </a:endParaRPr>
          </a:p>
        </p:txBody>
      </p:sp>
      <p:sp>
        <p:nvSpPr>
          <p:cNvPr id="4" name="TextBox 3"/>
          <p:cNvSpPr txBox="1"/>
          <p:nvPr/>
        </p:nvSpPr>
        <p:spPr>
          <a:xfrm>
            <a:off x="533400" y="3723932"/>
            <a:ext cx="7276351" cy="2308324"/>
          </a:xfrm>
          <a:prstGeom prst="rect">
            <a:avLst/>
          </a:prstGeom>
          <a:noFill/>
        </p:spPr>
        <p:txBody>
          <a:bodyPr wrap="none" rtlCol="0">
            <a:spAutoFit/>
          </a:bodyPr>
          <a:lstStyle/>
          <a:p>
            <a:r>
              <a:rPr lang="en-US" sz="1800" dirty="0">
                <a:latin typeface="Consolas" panose="020B0609020204030204" pitchFamily="49" charset="0"/>
              </a:rPr>
              <a:t>…</a:t>
            </a:r>
          </a:p>
          <a:p>
            <a:r>
              <a:rPr lang="en-US" sz="1800" dirty="0">
                <a:latin typeface="Consolas" panose="020B0609020204030204" pitchFamily="49" charset="0"/>
              </a:rPr>
              <a:t>INSERT census values( 2,’Alaska’,,710231,570640.9 )</a:t>
            </a:r>
          </a:p>
          <a:p>
            <a:r>
              <a:rPr lang="en-US" sz="1800" dirty="0">
                <a:latin typeface="Consolas" panose="020B0609020204030204" pitchFamily="49" charset="0"/>
              </a:rPr>
              <a:t>INSERT census values(11,’DC’,,601723,61.05 )</a:t>
            </a:r>
          </a:p>
          <a:p>
            <a:r>
              <a:rPr lang="en-US" sz="1800" dirty="0">
                <a:latin typeface="Consolas" panose="020B0609020204030204" pitchFamily="49" charset="0"/>
              </a:rPr>
              <a:t>INSERT census values(24,’Maryland’,,5773552,9707.24 )</a:t>
            </a:r>
          </a:p>
          <a:p>
            <a:r>
              <a:rPr lang="en-US" sz="1800" dirty="0">
                <a:latin typeface="Consolas" panose="020B0609020204030204" pitchFamily="49" charset="0"/>
              </a:rPr>
              <a:t>INSERT census values(34,’New Jersey’,,8791894,7354.22 )</a:t>
            </a:r>
          </a:p>
          <a:p>
            <a:r>
              <a:rPr lang="en-US" sz="1800" dirty="0">
                <a:latin typeface="Consolas" panose="020B0609020204030204" pitchFamily="49" charset="0"/>
              </a:rPr>
              <a:t>INSERT census values(36,’New York’,,19378102,47126.4)</a:t>
            </a:r>
          </a:p>
          <a:p>
            <a:r>
              <a:rPr lang="en-US" sz="1800" dirty="0">
                <a:latin typeface="Consolas" panose="020B0609020204030204" pitchFamily="49" charset="0"/>
              </a:rPr>
              <a:t>INSERT census values(40,’Oklahoma’,,3751351,68594.92 )</a:t>
            </a:r>
          </a:p>
          <a:p>
            <a:r>
              <a:rPr lang="en-US" sz="1800" dirty="0">
                <a:latin typeface="Consolas" panose="020B0609020204030204" pitchFamily="49" charset="0"/>
              </a:rPr>
              <a:t>…</a:t>
            </a:r>
          </a:p>
        </p:txBody>
      </p:sp>
    </p:spTree>
    <p:extLst>
      <p:ext uri="{BB962C8B-B14F-4D97-AF65-F5344CB8AC3E}">
        <p14:creationId xmlns:p14="http://schemas.microsoft.com/office/powerpoint/2010/main" val="225335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Querying a Table</a:t>
            </a:r>
          </a:p>
        </p:txBody>
      </p:sp>
      <p:sp>
        <p:nvSpPr>
          <p:cNvPr id="4" name="Rectangle 3"/>
          <p:cNvSpPr/>
          <p:nvPr/>
        </p:nvSpPr>
        <p:spPr>
          <a:xfrm>
            <a:off x="2286000" y="2083381"/>
            <a:ext cx="4343400" cy="381000"/>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2585855"/>
            <a:ext cx="6221575" cy="461665"/>
          </a:xfrm>
          <a:prstGeom prst="rect">
            <a:avLst/>
          </a:prstGeom>
          <a:solidFill>
            <a:srgbClr val="CCFFFF"/>
          </a:solidFill>
        </p:spPr>
        <p:txBody>
          <a:bodyPr wrap="none" rtlCol="0">
            <a:spAutoFit/>
          </a:bodyPr>
          <a:lstStyle/>
          <a:p>
            <a:r>
              <a:rPr lang="en-US" dirty="0">
                <a:solidFill>
                  <a:srgbClr val="009999"/>
                </a:solidFill>
              </a:rPr>
              <a:t>Projection: choosing which </a:t>
            </a:r>
            <a:r>
              <a:rPr lang="en-US" b="1" dirty="0">
                <a:solidFill>
                  <a:srgbClr val="009999"/>
                </a:solidFill>
              </a:rPr>
              <a:t>columns</a:t>
            </a:r>
            <a:r>
              <a:rPr lang="en-US" dirty="0">
                <a:solidFill>
                  <a:srgbClr val="009999"/>
                </a:solidFill>
              </a:rPr>
              <a:t> are returned</a:t>
            </a:r>
          </a:p>
        </p:txBody>
      </p:sp>
      <p:sp>
        <p:nvSpPr>
          <p:cNvPr id="6" name="TextBox 5"/>
          <p:cNvSpPr txBox="1"/>
          <p:nvPr/>
        </p:nvSpPr>
        <p:spPr>
          <a:xfrm>
            <a:off x="1070637" y="1532046"/>
            <a:ext cx="3583032" cy="461665"/>
          </a:xfrm>
          <a:prstGeom prst="rect">
            <a:avLst/>
          </a:prstGeom>
          <a:noFill/>
        </p:spPr>
        <p:txBody>
          <a:bodyPr wrap="none" rtlCol="0">
            <a:spAutoFit/>
          </a:bodyPr>
          <a:lstStyle/>
          <a:p>
            <a:r>
              <a:rPr lang="en-US" dirty="0">
                <a:latin typeface="Consolas" panose="020B0609020204030204" pitchFamily="49" charset="0"/>
              </a:rPr>
              <a:t>select * from census</a:t>
            </a:r>
          </a:p>
        </p:txBody>
      </p:sp>
      <p:sp>
        <p:nvSpPr>
          <p:cNvPr id="7" name="TextBox 6"/>
          <p:cNvSpPr txBox="1"/>
          <p:nvPr/>
        </p:nvSpPr>
        <p:spPr>
          <a:xfrm>
            <a:off x="1066800" y="2002716"/>
            <a:ext cx="7661072" cy="461665"/>
          </a:xfrm>
          <a:prstGeom prst="rect">
            <a:avLst/>
          </a:prstGeom>
          <a:noFill/>
        </p:spPr>
        <p:txBody>
          <a:bodyPr wrap="none" rtlCol="0">
            <a:spAutoFit/>
          </a:bodyPr>
          <a:lstStyle/>
          <a:p>
            <a:r>
              <a:rPr lang="en-US" dirty="0">
                <a:latin typeface="Consolas" panose="020B0609020204030204" pitchFamily="49" charset="0"/>
              </a:rPr>
              <a:t>select state, county, population from census</a:t>
            </a:r>
          </a:p>
        </p:txBody>
      </p:sp>
      <p:sp>
        <p:nvSpPr>
          <p:cNvPr id="8" name="Content Placeholder 2"/>
          <p:cNvSpPr txBox="1">
            <a:spLocks/>
          </p:cNvSpPr>
          <p:nvPr/>
        </p:nvSpPr>
        <p:spPr bwMode="auto">
          <a:xfrm>
            <a:off x="6324600" y="5257800"/>
            <a:ext cx="2743200" cy="1447800"/>
          </a:xfrm>
          <a:prstGeom prst="rect">
            <a:avLst/>
          </a:prstGeom>
          <a:solidFill>
            <a:schemeClr val="bg1">
              <a:lumMod val="9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i="1">
                <a:solidFill>
                  <a:srgbClr val="333399"/>
                </a:solidFill>
                <a:latin typeface="+mn-lt"/>
              </a:defRPr>
            </a:lvl2pPr>
            <a:lvl3pPr marL="1143000" indent="-228600" algn="l" rtl="0" fontAlgn="base">
              <a:spcBef>
                <a:spcPct val="20000"/>
              </a:spcBef>
              <a:spcAft>
                <a:spcPct val="0"/>
              </a:spcAft>
              <a:buChar char="•"/>
              <a:defRPr>
                <a:solidFill>
                  <a:srgbClr val="990033"/>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0"/>
              </a:spcBef>
              <a:buFontTx/>
              <a:buNone/>
            </a:pPr>
            <a:r>
              <a:rPr lang="en-US" sz="1200" kern="0" dirty="0">
                <a:latin typeface="Consolas" panose="020B0609020204030204" pitchFamily="49" charset="0"/>
              </a:rPr>
              <a:t>CREATE TABLE census (</a:t>
            </a:r>
          </a:p>
          <a:p>
            <a:pPr marL="0" indent="0">
              <a:spcBef>
                <a:spcPts val="0"/>
              </a:spcBef>
              <a:buFontTx/>
              <a:buNone/>
            </a:pPr>
            <a:r>
              <a:rPr lang="en-US" sz="1200" kern="0" dirty="0">
                <a:latin typeface="Consolas" panose="020B0609020204030204" pitchFamily="49" charset="0"/>
              </a:rPr>
              <a:t>  </a:t>
            </a:r>
            <a:r>
              <a:rPr lang="en-US" sz="1200" kern="0" dirty="0" err="1">
                <a:latin typeface="Consolas" panose="020B0609020204030204" pitchFamily="49" charset="0"/>
              </a:rPr>
              <a:t>fips</a:t>
            </a:r>
            <a:r>
              <a:rPr lang="en-US" sz="1200" kern="0" dirty="0">
                <a:latin typeface="Consolas" panose="020B0609020204030204" pitchFamily="49" charset="0"/>
              </a:rPr>
              <a:t> </a:t>
            </a:r>
            <a:r>
              <a:rPr lang="en-US" sz="1200" kern="0" dirty="0" err="1">
                <a:latin typeface="Consolas" panose="020B0609020204030204" pitchFamily="49" charset="0"/>
              </a:rPr>
              <a:t>int</a:t>
            </a:r>
            <a:r>
              <a:rPr lang="en-US" sz="1200" kern="0" dirty="0">
                <a:latin typeface="Consolas" panose="020B0609020204030204" pitchFamily="49" charset="0"/>
              </a:rPr>
              <a:t> NOT NULL,</a:t>
            </a:r>
          </a:p>
          <a:p>
            <a:pPr marL="0" indent="0">
              <a:spcBef>
                <a:spcPts val="0"/>
              </a:spcBef>
              <a:buFontTx/>
              <a:buNone/>
            </a:pPr>
            <a:r>
              <a:rPr lang="en-US" sz="1200" kern="0" dirty="0">
                <a:latin typeface="Consolas" panose="020B0609020204030204" pitchFamily="49" charset="0"/>
              </a:rPr>
              <a:t>  State varchar(128) NOT NULL,</a:t>
            </a:r>
          </a:p>
          <a:p>
            <a:pPr marL="0" indent="0">
              <a:spcBef>
                <a:spcPts val="0"/>
              </a:spcBef>
              <a:buFontTx/>
              <a:buNone/>
            </a:pPr>
            <a:r>
              <a:rPr lang="en-US" sz="1200" kern="0" dirty="0">
                <a:latin typeface="Consolas" panose="020B0609020204030204" pitchFamily="49" charset="0"/>
              </a:rPr>
              <a:t>  County varchar(50) NULL,</a:t>
            </a:r>
          </a:p>
          <a:p>
            <a:pPr marL="0" indent="0">
              <a:spcBef>
                <a:spcPts val="0"/>
              </a:spcBef>
              <a:buFontTx/>
              <a:buNone/>
            </a:pPr>
            <a:r>
              <a:rPr lang="en-US" sz="1200" kern="0" dirty="0">
                <a:latin typeface="Consolas" panose="020B0609020204030204" pitchFamily="49" charset="0"/>
              </a:rPr>
              <a:t>  Population </a:t>
            </a:r>
            <a:r>
              <a:rPr lang="en-US" sz="1200" kern="0" dirty="0" err="1">
                <a:latin typeface="Consolas" panose="020B0609020204030204" pitchFamily="49" charset="0"/>
              </a:rPr>
              <a:t>int</a:t>
            </a:r>
            <a:r>
              <a:rPr lang="en-US" sz="1200" kern="0" dirty="0">
                <a:latin typeface="Consolas" panose="020B0609020204030204" pitchFamily="49" charset="0"/>
              </a:rPr>
              <a:t> NOT NULL,</a:t>
            </a:r>
          </a:p>
          <a:p>
            <a:pPr marL="0" indent="0">
              <a:spcBef>
                <a:spcPts val="0"/>
              </a:spcBef>
              <a:buFontTx/>
              <a:buNone/>
            </a:pPr>
            <a:r>
              <a:rPr lang="en-US" sz="1200" kern="0" dirty="0">
                <a:latin typeface="Consolas" panose="020B0609020204030204" pitchFamily="49" charset="0"/>
              </a:rPr>
              <a:t>  </a:t>
            </a:r>
            <a:r>
              <a:rPr lang="en-US" sz="1200" kern="0" dirty="0" err="1">
                <a:latin typeface="Consolas" panose="020B0609020204030204" pitchFamily="49" charset="0"/>
              </a:rPr>
              <a:t>LandArea</a:t>
            </a:r>
            <a:r>
              <a:rPr lang="en-US" sz="1200" kern="0" dirty="0">
                <a:latin typeface="Consolas" panose="020B0609020204030204" pitchFamily="49" charset="0"/>
              </a:rPr>
              <a:t> real NOT NULL</a:t>
            </a:r>
          </a:p>
          <a:p>
            <a:pPr marL="0" indent="0">
              <a:spcBef>
                <a:spcPts val="0"/>
              </a:spcBef>
              <a:buFontTx/>
              <a:buNone/>
            </a:pPr>
            <a:r>
              <a:rPr lang="en-US" sz="1200" kern="0" dirty="0">
                <a:latin typeface="Consolas" panose="020B0609020204030204" pitchFamily="49" charset="0"/>
              </a:rPr>
              <a:t>)</a:t>
            </a:r>
          </a:p>
          <a:p>
            <a:pPr marL="0" indent="0">
              <a:spcBef>
                <a:spcPts val="0"/>
              </a:spcBef>
              <a:buFontTx/>
              <a:buNone/>
            </a:pPr>
            <a:endParaRPr lang="en-US" sz="1200" kern="0" dirty="0">
              <a:latin typeface="Consolas" panose="020B0609020204030204" pitchFamily="49" charset="0"/>
            </a:endParaRPr>
          </a:p>
        </p:txBody>
      </p:sp>
      <p:sp>
        <p:nvSpPr>
          <p:cNvPr id="9" name="TextBox 8"/>
          <p:cNvSpPr txBox="1"/>
          <p:nvPr/>
        </p:nvSpPr>
        <p:spPr>
          <a:xfrm>
            <a:off x="1066799" y="3129533"/>
            <a:ext cx="6301725" cy="830997"/>
          </a:xfrm>
          <a:prstGeom prst="rect">
            <a:avLst/>
          </a:prstGeom>
          <a:noFill/>
        </p:spPr>
        <p:txBody>
          <a:bodyPr wrap="none" rtlCol="0">
            <a:spAutoFit/>
          </a:bodyPr>
          <a:lstStyle/>
          <a:p>
            <a:r>
              <a:rPr lang="en-US" dirty="0">
                <a:latin typeface="Consolas" panose="020B0609020204030204" pitchFamily="49" charset="0"/>
              </a:rPr>
              <a:t>select state, population from census</a:t>
            </a:r>
          </a:p>
          <a:p>
            <a:r>
              <a:rPr lang="en-US" dirty="0">
                <a:latin typeface="Consolas" panose="020B0609020204030204" pitchFamily="49" charset="0"/>
              </a:rPr>
              <a:t>where state=’Maryland’</a:t>
            </a:r>
          </a:p>
        </p:txBody>
      </p:sp>
      <p:sp>
        <p:nvSpPr>
          <p:cNvPr id="11" name="Rectangle 10"/>
          <p:cNvSpPr/>
          <p:nvPr/>
        </p:nvSpPr>
        <p:spPr>
          <a:xfrm>
            <a:off x="2133600" y="3560332"/>
            <a:ext cx="2743200" cy="381000"/>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18279" y="4160496"/>
            <a:ext cx="5658921" cy="461665"/>
          </a:xfrm>
          <a:prstGeom prst="rect">
            <a:avLst/>
          </a:prstGeom>
          <a:solidFill>
            <a:srgbClr val="FFCCFF"/>
          </a:solidFill>
        </p:spPr>
        <p:txBody>
          <a:bodyPr wrap="none" rtlCol="0">
            <a:spAutoFit/>
          </a:bodyPr>
          <a:lstStyle/>
          <a:p>
            <a:r>
              <a:rPr lang="en-US" dirty="0">
                <a:solidFill>
                  <a:srgbClr val="993366"/>
                </a:solidFill>
              </a:rPr>
              <a:t>Selection: choosing which </a:t>
            </a:r>
            <a:r>
              <a:rPr lang="en-US" b="1" dirty="0">
                <a:solidFill>
                  <a:srgbClr val="993366"/>
                </a:solidFill>
              </a:rPr>
              <a:t>rows</a:t>
            </a:r>
            <a:r>
              <a:rPr lang="en-US" dirty="0">
                <a:solidFill>
                  <a:srgbClr val="993366"/>
                </a:solidFill>
              </a:rPr>
              <a:t> are returned</a:t>
            </a:r>
          </a:p>
        </p:txBody>
      </p:sp>
    </p:spTree>
    <p:extLst>
      <p:ext uri="{BB962C8B-B14F-4D97-AF65-F5344CB8AC3E}">
        <p14:creationId xmlns:p14="http://schemas.microsoft.com/office/powerpoint/2010/main" val="18599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a:t>
            </a:r>
          </a:p>
        </p:txBody>
      </p:sp>
      <p:sp>
        <p:nvSpPr>
          <p:cNvPr id="4" name="TextBox 3"/>
          <p:cNvSpPr txBox="1"/>
          <p:nvPr/>
        </p:nvSpPr>
        <p:spPr>
          <a:xfrm>
            <a:off x="1030619" y="1676400"/>
            <a:ext cx="4557658" cy="1323439"/>
          </a:xfrm>
          <a:prstGeom prst="rect">
            <a:avLst/>
          </a:prstGeom>
          <a:noFill/>
        </p:spPr>
        <p:txBody>
          <a:bodyPr wrap="none" rtlCol="0">
            <a:spAutoFit/>
          </a:bodyPr>
          <a:lstStyle/>
          <a:p>
            <a:r>
              <a:rPr lang="en-US" sz="2000" dirty="0">
                <a:latin typeface="Consolas" panose="020B0609020204030204" pitchFamily="49" charset="0"/>
              </a:rPr>
              <a:t>select </a:t>
            </a:r>
            <a:r>
              <a:rPr lang="en-US" sz="2000" dirty="0" err="1">
                <a:latin typeface="Consolas" panose="020B0609020204030204" pitchFamily="49" charset="0"/>
              </a:rPr>
              <a:t>fips</a:t>
            </a:r>
            <a:r>
              <a:rPr lang="en-US" sz="2000" dirty="0">
                <a:latin typeface="Consolas" panose="020B0609020204030204" pitchFamily="49" charset="0"/>
              </a:rPr>
              <a:t>, state, population </a:t>
            </a:r>
            <a:br>
              <a:rPr lang="en-US" sz="2000" dirty="0">
                <a:latin typeface="Consolas" panose="020B0609020204030204" pitchFamily="49" charset="0"/>
              </a:rPr>
            </a:br>
            <a:r>
              <a:rPr lang="en-US" sz="2000" dirty="0">
                <a:latin typeface="Consolas" panose="020B0609020204030204" pitchFamily="49" charset="0"/>
              </a:rPr>
              <a:t>from census</a:t>
            </a:r>
          </a:p>
          <a:p>
            <a:r>
              <a:rPr lang="en-US" sz="2000" dirty="0">
                <a:latin typeface="Consolas" panose="020B0609020204030204" pitchFamily="49" charset="0"/>
              </a:rPr>
              <a:t>where </a:t>
            </a:r>
            <a:r>
              <a:rPr lang="en-US" sz="2000" dirty="0" err="1">
                <a:latin typeface="Consolas" panose="020B0609020204030204" pitchFamily="49" charset="0"/>
              </a:rPr>
              <a:t>fips</a:t>
            </a:r>
            <a:r>
              <a:rPr lang="en-US" sz="2000" dirty="0">
                <a:latin typeface="Consolas" panose="020B0609020204030204" pitchFamily="49" charset="0"/>
              </a:rPr>
              <a:t>&lt;100</a:t>
            </a:r>
          </a:p>
          <a:p>
            <a:r>
              <a:rPr lang="en-US" sz="2000" dirty="0">
                <a:latin typeface="Consolas" panose="020B0609020204030204" pitchFamily="49" charset="0"/>
              </a:rPr>
              <a:t>order by population </a:t>
            </a:r>
          </a:p>
        </p:txBody>
      </p:sp>
      <p:sp>
        <p:nvSpPr>
          <p:cNvPr id="5" name="Content Placeholder 2"/>
          <p:cNvSpPr txBox="1">
            <a:spLocks/>
          </p:cNvSpPr>
          <p:nvPr/>
        </p:nvSpPr>
        <p:spPr bwMode="auto">
          <a:xfrm>
            <a:off x="6324600" y="5257800"/>
            <a:ext cx="2743200" cy="1447800"/>
          </a:xfrm>
          <a:prstGeom prst="rect">
            <a:avLst/>
          </a:prstGeom>
          <a:solidFill>
            <a:schemeClr val="bg1">
              <a:lumMod val="9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i="1">
                <a:solidFill>
                  <a:srgbClr val="333399"/>
                </a:solidFill>
                <a:latin typeface="+mn-lt"/>
              </a:defRPr>
            </a:lvl2pPr>
            <a:lvl3pPr marL="1143000" indent="-228600" algn="l" rtl="0" fontAlgn="base">
              <a:spcBef>
                <a:spcPct val="20000"/>
              </a:spcBef>
              <a:spcAft>
                <a:spcPct val="0"/>
              </a:spcAft>
              <a:buChar char="•"/>
              <a:defRPr>
                <a:solidFill>
                  <a:srgbClr val="990033"/>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0"/>
              </a:spcBef>
              <a:buFontTx/>
              <a:buNone/>
            </a:pPr>
            <a:r>
              <a:rPr lang="en-US" sz="1200" kern="0" dirty="0">
                <a:latin typeface="Consolas" panose="020B0609020204030204" pitchFamily="49" charset="0"/>
              </a:rPr>
              <a:t>CREATE TABLE census (</a:t>
            </a:r>
          </a:p>
          <a:p>
            <a:pPr marL="0" indent="0">
              <a:spcBef>
                <a:spcPts val="0"/>
              </a:spcBef>
              <a:buFontTx/>
              <a:buNone/>
            </a:pPr>
            <a:r>
              <a:rPr lang="en-US" sz="1200" kern="0" dirty="0">
                <a:latin typeface="Consolas" panose="020B0609020204030204" pitchFamily="49" charset="0"/>
              </a:rPr>
              <a:t>  </a:t>
            </a:r>
            <a:r>
              <a:rPr lang="en-US" sz="1200" kern="0" dirty="0" err="1">
                <a:latin typeface="Consolas" panose="020B0609020204030204" pitchFamily="49" charset="0"/>
              </a:rPr>
              <a:t>fips</a:t>
            </a:r>
            <a:r>
              <a:rPr lang="en-US" sz="1200" kern="0" dirty="0">
                <a:latin typeface="Consolas" panose="020B0609020204030204" pitchFamily="49" charset="0"/>
              </a:rPr>
              <a:t> </a:t>
            </a:r>
            <a:r>
              <a:rPr lang="en-US" sz="1200" kern="0" dirty="0" err="1">
                <a:latin typeface="Consolas" panose="020B0609020204030204" pitchFamily="49" charset="0"/>
              </a:rPr>
              <a:t>int</a:t>
            </a:r>
            <a:r>
              <a:rPr lang="en-US" sz="1200" kern="0" dirty="0">
                <a:latin typeface="Consolas" panose="020B0609020204030204" pitchFamily="49" charset="0"/>
              </a:rPr>
              <a:t> NOT NULL,</a:t>
            </a:r>
          </a:p>
          <a:p>
            <a:pPr marL="0" indent="0">
              <a:spcBef>
                <a:spcPts val="0"/>
              </a:spcBef>
              <a:buFontTx/>
              <a:buNone/>
            </a:pPr>
            <a:r>
              <a:rPr lang="en-US" sz="1200" kern="0" dirty="0">
                <a:latin typeface="Consolas" panose="020B0609020204030204" pitchFamily="49" charset="0"/>
              </a:rPr>
              <a:t>  State varchar(128) NOT NULL,</a:t>
            </a:r>
          </a:p>
          <a:p>
            <a:pPr marL="0" indent="0">
              <a:spcBef>
                <a:spcPts val="0"/>
              </a:spcBef>
              <a:buFontTx/>
              <a:buNone/>
            </a:pPr>
            <a:r>
              <a:rPr lang="en-US" sz="1200" kern="0" dirty="0">
                <a:latin typeface="Consolas" panose="020B0609020204030204" pitchFamily="49" charset="0"/>
              </a:rPr>
              <a:t>  County varchar(50) NULL,</a:t>
            </a:r>
          </a:p>
          <a:p>
            <a:pPr marL="0" indent="0">
              <a:spcBef>
                <a:spcPts val="0"/>
              </a:spcBef>
              <a:buFontTx/>
              <a:buNone/>
            </a:pPr>
            <a:r>
              <a:rPr lang="en-US" sz="1200" kern="0" dirty="0">
                <a:latin typeface="Consolas" panose="020B0609020204030204" pitchFamily="49" charset="0"/>
              </a:rPr>
              <a:t>  Population </a:t>
            </a:r>
            <a:r>
              <a:rPr lang="en-US" sz="1200" kern="0" dirty="0" err="1">
                <a:latin typeface="Consolas" panose="020B0609020204030204" pitchFamily="49" charset="0"/>
              </a:rPr>
              <a:t>int</a:t>
            </a:r>
            <a:r>
              <a:rPr lang="en-US" sz="1200" kern="0" dirty="0">
                <a:latin typeface="Consolas" panose="020B0609020204030204" pitchFamily="49" charset="0"/>
              </a:rPr>
              <a:t> NOT NULL,</a:t>
            </a:r>
          </a:p>
          <a:p>
            <a:pPr marL="0" indent="0">
              <a:spcBef>
                <a:spcPts val="0"/>
              </a:spcBef>
              <a:buFontTx/>
              <a:buNone/>
            </a:pPr>
            <a:r>
              <a:rPr lang="en-US" sz="1200" kern="0" dirty="0">
                <a:latin typeface="Consolas" panose="020B0609020204030204" pitchFamily="49" charset="0"/>
              </a:rPr>
              <a:t>  </a:t>
            </a:r>
            <a:r>
              <a:rPr lang="en-US" sz="1200" kern="0" dirty="0" err="1">
                <a:latin typeface="Consolas" panose="020B0609020204030204" pitchFamily="49" charset="0"/>
              </a:rPr>
              <a:t>LandArea</a:t>
            </a:r>
            <a:r>
              <a:rPr lang="en-US" sz="1200" kern="0" dirty="0">
                <a:latin typeface="Consolas" panose="020B0609020204030204" pitchFamily="49" charset="0"/>
              </a:rPr>
              <a:t> real NOT NULL</a:t>
            </a:r>
          </a:p>
          <a:p>
            <a:pPr marL="0" indent="0">
              <a:spcBef>
                <a:spcPts val="0"/>
              </a:spcBef>
              <a:buFontTx/>
              <a:buNone/>
            </a:pPr>
            <a:r>
              <a:rPr lang="en-US" sz="1200" kern="0" dirty="0">
                <a:latin typeface="Consolas" panose="020B0609020204030204" pitchFamily="49" charset="0"/>
              </a:rPr>
              <a:t>)</a:t>
            </a:r>
          </a:p>
          <a:p>
            <a:pPr marL="0" indent="0">
              <a:spcBef>
                <a:spcPts val="0"/>
              </a:spcBef>
              <a:buFontTx/>
              <a:buNone/>
            </a:pPr>
            <a:endParaRPr lang="en-US" sz="1200" kern="0" dirty="0">
              <a:latin typeface="Consolas" panose="020B0609020204030204" pitchFamily="49" charset="0"/>
            </a:endParaRPr>
          </a:p>
        </p:txBody>
      </p:sp>
      <p:sp>
        <p:nvSpPr>
          <p:cNvPr id="7" name="TextBox 6"/>
          <p:cNvSpPr txBox="1"/>
          <p:nvPr/>
        </p:nvSpPr>
        <p:spPr>
          <a:xfrm>
            <a:off x="3763951" y="2587982"/>
            <a:ext cx="762000" cy="400110"/>
          </a:xfrm>
          <a:prstGeom prst="rect">
            <a:avLst/>
          </a:prstGeom>
          <a:noFill/>
        </p:spPr>
        <p:txBody>
          <a:bodyPr wrap="square" rtlCol="0">
            <a:spAutoFit/>
          </a:bodyPr>
          <a:lstStyle/>
          <a:p>
            <a:r>
              <a:rPr lang="en-US" sz="2000" dirty="0" err="1">
                <a:latin typeface="Consolas" panose="020B0609020204030204" pitchFamily="49" charset="0"/>
              </a:rPr>
              <a:t>desc</a:t>
            </a:r>
            <a:r>
              <a:rPr lang="en-US" sz="2000" dirty="0">
                <a:latin typeface="Consolas" panose="020B0609020204030204" pitchFamily="49" charset="0"/>
              </a:rPr>
              <a:t>                        </a:t>
            </a:r>
          </a:p>
        </p:txBody>
      </p:sp>
      <p:sp>
        <p:nvSpPr>
          <p:cNvPr id="10" name="TextBox 9"/>
          <p:cNvSpPr txBox="1"/>
          <p:nvPr/>
        </p:nvSpPr>
        <p:spPr>
          <a:xfrm>
            <a:off x="1095306" y="3237954"/>
            <a:ext cx="5686172" cy="1323439"/>
          </a:xfrm>
          <a:prstGeom prst="rect">
            <a:avLst/>
          </a:prstGeom>
          <a:noFill/>
        </p:spPr>
        <p:txBody>
          <a:bodyPr wrap="none" rtlCol="0">
            <a:spAutoFit/>
          </a:bodyPr>
          <a:lstStyle/>
          <a:p>
            <a:r>
              <a:rPr lang="en-US" sz="2000" dirty="0">
                <a:latin typeface="Consolas" panose="020B0609020204030204" pitchFamily="49" charset="0"/>
              </a:rPr>
              <a:t>select </a:t>
            </a:r>
            <a:r>
              <a:rPr lang="en-US" sz="2000" dirty="0" err="1">
                <a:latin typeface="Consolas" panose="020B0609020204030204" pitchFamily="49" charset="0"/>
              </a:rPr>
              <a:t>fips</a:t>
            </a:r>
            <a:r>
              <a:rPr lang="en-US" sz="2000" dirty="0">
                <a:latin typeface="Consolas" panose="020B0609020204030204" pitchFamily="49" charset="0"/>
              </a:rPr>
              <a:t>, state, county, population </a:t>
            </a:r>
            <a:br>
              <a:rPr lang="en-US" sz="2000" dirty="0">
                <a:latin typeface="Consolas" panose="020B0609020204030204" pitchFamily="49" charset="0"/>
              </a:rPr>
            </a:br>
            <a:r>
              <a:rPr lang="en-US" sz="2000" dirty="0">
                <a:latin typeface="Consolas" panose="020B0609020204030204" pitchFamily="49" charset="0"/>
              </a:rPr>
              <a:t>from census</a:t>
            </a:r>
          </a:p>
          <a:p>
            <a:r>
              <a:rPr lang="en-US" sz="2000" dirty="0">
                <a:latin typeface="Consolas" panose="020B0609020204030204" pitchFamily="49" charset="0"/>
              </a:rPr>
              <a:t>where </a:t>
            </a:r>
            <a:r>
              <a:rPr lang="en-US" sz="2000" dirty="0" err="1">
                <a:latin typeface="Consolas" panose="020B0609020204030204" pitchFamily="49" charset="0"/>
              </a:rPr>
              <a:t>fips</a:t>
            </a:r>
            <a:r>
              <a:rPr lang="en-US" sz="2000" dirty="0">
                <a:latin typeface="Consolas" panose="020B0609020204030204" pitchFamily="49" charset="0"/>
              </a:rPr>
              <a:t>&gt;100</a:t>
            </a:r>
          </a:p>
          <a:p>
            <a:r>
              <a:rPr lang="en-US" sz="2000" dirty="0">
                <a:latin typeface="Consolas" panose="020B0609020204030204" pitchFamily="49" charset="0"/>
              </a:rPr>
              <a:t>order by state </a:t>
            </a:r>
            <a:r>
              <a:rPr lang="en-US" sz="2000" dirty="0" err="1">
                <a:latin typeface="Consolas" panose="020B0609020204030204" pitchFamily="49" charset="0"/>
              </a:rPr>
              <a:t>asc</a:t>
            </a:r>
            <a:r>
              <a:rPr lang="en-US" sz="2000" dirty="0">
                <a:latin typeface="Consolas" panose="020B0609020204030204" pitchFamily="49" charset="0"/>
              </a:rPr>
              <a:t>, county </a:t>
            </a:r>
            <a:r>
              <a:rPr lang="en-US" sz="2000" dirty="0" err="1">
                <a:latin typeface="Consolas" panose="020B0609020204030204" pitchFamily="49" charset="0"/>
              </a:rPr>
              <a:t>desc</a:t>
            </a:r>
            <a:r>
              <a:rPr lang="en-US" sz="2000" dirty="0">
                <a:latin typeface="Consolas" panose="020B0609020204030204" pitchFamily="49" charset="0"/>
              </a:rPr>
              <a:t> </a:t>
            </a:r>
          </a:p>
        </p:txBody>
      </p:sp>
    </p:spTree>
    <p:extLst>
      <p:ext uri="{BB962C8B-B14F-4D97-AF65-F5344CB8AC3E}">
        <p14:creationId xmlns:p14="http://schemas.microsoft.com/office/powerpoint/2010/main" val="11971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Refining WHERE</a:t>
            </a:r>
          </a:p>
        </p:txBody>
      </p:sp>
      <p:sp>
        <p:nvSpPr>
          <p:cNvPr id="4" name="TextBox 3"/>
          <p:cNvSpPr txBox="1"/>
          <p:nvPr/>
        </p:nvSpPr>
        <p:spPr>
          <a:xfrm>
            <a:off x="1030619" y="1676400"/>
            <a:ext cx="4557658" cy="1323439"/>
          </a:xfrm>
          <a:prstGeom prst="rect">
            <a:avLst/>
          </a:prstGeom>
          <a:noFill/>
        </p:spPr>
        <p:txBody>
          <a:bodyPr wrap="none" rtlCol="0">
            <a:spAutoFit/>
          </a:bodyPr>
          <a:lstStyle/>
          <a:p>
            <a:r>
              <a:rPr lang="en-US" sz="2000" dirty="0">
                <a:latin typeface="Consolas" panose="020B0609020204030204" pitchFamily="49" charset="0"/>
              </a:rPr>
              <a:t>select </a:t>
            </a:r>
            <a:r>
              <a:rPr lang="en-US" sz="2000" dirty="0" err="1">
                <a:latin typeface="Consolas" panose="020B0609020204030204" pitchFamily="49" charset="0"/>
              </a:rPr>
              <a:t>fips</a:t>
            </a:r>
            <a:r>
              <a:rPr lang="en-US" sz="2000" dirty="0">
                <a:latin typeface="Consolas" panose="020B0609020204030204" pitchFamily="49" charset="0"/>
              </a:rPr>
              <a:t>, state, population </a:t>
            </a:r>
            <a:br>
              <a:rPr lang="en-US" sz="2000" dirty="0">
                <a:latin typeface="Consolas" panose="020B0609020204030204" pitchFamily="49" charset="0"/>
              </a:rPr>
            </a:br>
            <a:r>
              <a:rPr lang="en-US" sz="2000" dirty="0">
                <a:latin typeface="Consolas" panose="020B0609020204030204" pitchFamily="49" charset="0"/>
              </a:rPr>
              <a:t>from census</a:t>
            </a:r>
          </a:p>
          <a:p>
            <a:r>
              <a:rPr lang="en-US" sz="2000" dirty="0">
                <a:latin typeface="Consolas" panose="020B0609020204030204" pitchFamily="49" charset="0"/>
              </a:rPr>
              <a:t>where </a:t>
            </a:r>
            <a:r>
              <a:rPr lang="en-US" sz="2000" dirty="0" err="1">
                <a:latin typeface="Consolas" panose="020B0609020204030204" pitchFamily="49" charset="0"/>
              </a:rPr>
              <a:t>fips</a:t>
            </a:r>
            <a:r>
              <a:rPr lang="en-US" sz="2000" dirty="0">
                <a:latin typeface="Consolas" panose="020B0609020204030204" pitchFamily="49" charset="0"/>
              </a:rPr>
              <a:t>&lt;100</a:t>
            </a:r>
          </a:p>
          <a:p>
            <a:r>
              <a:rPr lang="en-US" sz="2000" dirty="0">
                <a:latin typeface="Consolas" panose="020B0609020204030204" pitchFamily="49" charset="0"/>
              </a:rPr>
              <a:t>  and  state=‘Maryland’</a:t>
            </a:r>
          </a:p>
        </p:txBody>
      </p:sp>
      <p:sp>
        <p:nvSpPr>
          <p:cNvPr id="5" name="TextBox 4"/>
          <p:cNvSpPr txBox="1"/>
          <p:nvPr/>
        </p:nvSpPr>
        <p:spPr>
          <a:xfrm>
            <a:off x="1891843" y="2590800"/>
            <a:ext cx="5686172" cy="400110"/>
          </a:xfrm>
          <a:prstGeom prst="rect">
            <a:avLst/>
          </a:prstGeom>
          <a:noFill/>
        </p:spPr>
        <p:txBody>
          <a:bodyPr wrap="none" rtlCol="0">
            <a:spAutoFit/>
          </a:bodyPr>
          <a:lstStyle/>
          <a:p>
            <a:r>
              <a:rPr lang="en-US" sz="2000" dirty="0">
                <a:latin typeface="Consolas" panose="020B0609020204030204" pitchFamily="49" charset="0"/>
              </a:rPr>
              <a:t>(                or state=’California’)</a:t>
            </a:r>
          </a:p>
        </p:txBody>
      </p:sp>
      <p:sp>
        <p:nvSpPr>
          <p:cNvPr id="6" name="TextBox 5"/>
          <p:cNvSpPr txBox="1"/>
          <p:nvPr/>
        </p:nvSpPr>
        <p:spPr>
          <a:xfrm>
            <a:off x="1030619" y="3124200"/>
            <a:ext cx="4557658" cy="1015663"/>
          </a:xfrm>
          <a:prstGeom prst="rect">
            <a:avLst/>
          </a:prstGeom>
          <a:noFill/>
        </p:spPr>
        <p:txBody>
          <a:bodyPr wrap="none" rtlCol="0">
            <a:spAutoFit/>
          </a:bodyPr>
          <a:lstStyle/>
          <a:p>
            <a:r>
              <a:rPr lang="en-US" sz="2000" dirty="0">
                <a:latin typeface="Consolas" panose="020B0609020204030204" pitchFamily="49" charset="0"/>
              </a:rPr>
              <a:t>select </a:t>
            </a:r>
            <a:r>
              <a:rPr lang="en-US" sz="2000" dirty="0" err="1">
                <a:latin typeface="Consolas" panose="020B0609020204030204" pitchFamily="49" charset="0"/>
              </a:rPr>
              <a:t>fips</a:t>
            </a:r>
            <a:r>
              <a:rPr lang="en-US" sz="2000" dirty="0">
                <a:latin typeface="Consolas" panose="020B0609020204030204" pitchFamily="49" charset="0"/>
              </a:rPr>
              <a:t>, state, population </a:t>
            </a:r>
            <a:br>
              <a:rPr lang="en-US" sz="2000" dirty="0">
                <a:latin typeface="Consolas" panose="020B0609020204030204" pitchFamily="49" charset="0"/>
              </a:rPr>
            </a:br>
            <a:r>
              <a:rPr lang="en-US" sz="2000" dirty="0">
                <a:latin typeface="Consolas" panose="020B0609020204030204" pitchFamily="49" charset="0"/>
              </a:rPr>
              <a:t>from census</a:t>
            </a:r>
          </a:p>
          <a:p>
            <a:r>
              <a:rPr lang="en-US" sz="2000" dirty="0">
                <a:latin typeface="Consolas" panose="020B0609020204030204" pitchFamily="49" charset="0"/>
              </a:rPr>
              <a:t>where </a:t>
            </a:r>
            <a:r>
              <a:rPr lang="en-US" sz="2000" dirty="0" err="1">
                <a:latin typeface="Consolas" panose="020B0609020204030204" pitchFamily="49" charset="0"/>
              </a:rPr>
              <a:t>fips</a:t>
            </a:r>
            <a:r>
              <a:rPr lang="en-US" sz="2000" dirty="0">
                <a:latin typeface="Consolas" panose="020B0609020204030204" pitchFamily="49" charset="0"/>
              </a:rPr>
              <a:t>&gt;=30 and </a:t>
            </a:r>
            <a:r>
              <a:rPr lang="en-US" sz="2000" dirty="0" err="1">
                <a:latin typeface="Consolas" panose="020B0609020204030204" pitchFamily="49" charset="0"/>
              </a:rPr>
              <a:t>fips</a:t>
            </a:r>
            <a:r>
              <a:rPr lang="en-US" sz="2000" dirty="0">
                <a:latin typeface="Consolas" panose="020B0609020204030204" pitchFamily="49" charset="0"/>
              </a:rPr>
              <a:t>&lt;=40</a:t>
            </a:r>
          </a:p>
        </p:txBody>
      </p:sp>
      <p:sp>
        <p:nvSpPr>
          <p:cNvPr id="7" name="TextBox 6"/>
          <p:cNvSpPr txBox="1"/>
          <p:nvPr/>
        </p:nvSpPr>
        <p:spPr>
          <a:xfrm>
            <a:off x="1030619" y="4362510"/>
            <a:ext cx="4698722" cy="1015663"/>
          </a:xfrm>
          <a:prstGeom prst="rect">
            <a:avLst/>
          </a:prstGeom>
          <a:noFill/>
        </p:spPr>
        <p:txBody>
          <a:bodyPr wrap="none" rtlCol="0">
            <a:spAutoFit/>
          </a:bodyPr>
          <a:lstStyle/>
          <a:p>
            <a:r>
              <a:rPr lang="en-US" sz="2000" dirty="0">
                <a:latin typeface="Consolas" panose="020B0609020204030204" pitchFamily="49" charset="0"/>
              </a:rPr>
              <a:t>select </a:t>
            </a:r>
            <a:r>
              <a:rPr lang="en-US" sz="2000" dirty="0" err="1">
                <a:latin typeface="Consolas" panose="020B0609020204030204" pitchFamily="49" charset="0"/>
              </a:rPr>
              <a:t>fips</a:t>
            </a:r>
            <a:r>
              <a:rPr lang="en-US" sz="2000" dirty="0">
                <a:latin typeface="Consolas" panose="020B0609020204030204" pitchFamily="49" charset="0"/>
              </a:rPr>
              <a:t>, state, population </a:t>
            </a:r>
            <a:br>
              <a:rPr lang="en-US" sz="2000" dirty="0">
                <a:latin typeface="Consolas" panose="020B0609020204030204" pitchFamily="49" charset="0"/>
              </a:rPr>
            </a:br>
            <a:r>
              <a:rPr lang="en-US" sz="2000" dirty="0">
                <a:latin typeface="Consolas" panose="020B0609020204030204" pitchFamily="49" charset="0"/>
              </a:rPr>
              <a:t>from census</a:t>
            </a:r>
          </a:p>
          <a:p>
            <a:r>
              <a:rPr lang="en-US" sz="2000" dirty="0">
                <a:latin typeface="Consolas" panose="020B0609020204030204" pitchFamily="49" charset="0"/>
              </a:rPr>
              <a:t>where </a:t>
            </a:r>
            <a:r>
              <a:rPr lang="en-US" sz="2000" dirty="0" err="1">
                <a:latin typeface="Consolas" panose="020B0609020204030204" pitchFamily="49" charset="0"/>
              </a:rPr>
              <a:t>fips</a:t>
            </a:r>
            <a:r>
              <a:rPr lang="en-US" sz="2000" dirty="0">
                <a:latin typeface="Consolas" panose="020B0609020204030204" pitchFamily="49" charset="0"/>
              </a:rPr>
              <a:t> between 30 and 40</a:t>
            </a:r>
          </a:p>
        </p:txBody>
      </p:sp>
      <p:sp>
        <p:nvSpPr>
          <p:cNvPr id="8" name="TextBox 7"/>
          <p:cNvSpPr txBox="1"/>
          <p:nvPr/>
        </p:nvSpPr>
        <p:spPr>
          <a:xfrm>
            <a:off x="1066800" y="5511463"/>
            <a:ext cx="4698722" cy="1015663"/>
          </a:xfrm>
          <a:prstGeom prst="rect">
            <a:avLst/>
          </a:prstGeom>
          <a:noFill/>
        </p:spPr>
        <p:txBody>
          <a:bodyPr wrap="none" rtlCol="0">
            <a:spAutoFit/>
          </a:bodyPr>
          <a:lstStyle/>
          <a:p>
            <a:r>
              <a:rPr lang="en-US" sz="2000" dirty="0">
                <a:latin typeface="Consolas" panose="020B0609020204030204" pitchFamily="49" charset="0"/>
              </a:rPr>
              <a:t>select </a:t>
            </a:r>
            <a:r>
              <a:rPr lang="en-US" sz="2000" dirty="0" err="1">
                <a:latin typeface="Consolas" panose="020B0609020204030204" pitchFamily="49" charset="0"/>
              </a:rPr>
              <a:t>fips</a:t>
            </a:r>
            <a:r>
              <a:rPr lang="en-US" sz="2000" dirty="0">
                <a:latin typeface="Consolas" panose="020B0609020204030204" pitchFamily="49" charset="0"/>
              </a:rPr>
              <a:t>, state, population </a:t>
            </a:r>
            <a:br>
              <a:rPr lang="en-US" sz="2000" dirty="0">
                <a:latin typeface="Consolas" panose="020B0609020204030204" pitchFamily="49" charset="0"/>
              </a:rPr>
            </a:br>
            <a:r>
              <a:rPr lang="en-US" sz="2000" dirty="0">
                <a:latin typeface="Consolas" panose="020B0609020204030204" pitchFamily="49" charset="0"/>
              </a:rPr>
              <a:t>from census</a:t>
            </a:r>
          </a:p>
          <a:p>
            <a:r>
              <a:rPr lang="en-US" sz="2000" dirty="0">
                <a:latin typeface="Consolas" panose="020B0609020204030204" pitchFamily="49" charset="0"/>
              </a:rPr>
              <a:t>where county is NULL</a:t>
            </a:r>
          </a:p>
        </p:txBody>
      </p:sp>
    </p:spTree>
    <p:extLst>
      <p:ext uri="{BB962C8B-B14F-4D97-AF65-F5344CB8AC3E}">
        <p14:creationId xmlns:p14="http://schemas.microsoft.com/office/powerpoint/2010/main" val="83224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Expressions in SELECT</a:t>
            </a:r>
          </a:p>
        </p:txBody>
      </p:sp>
      <p:sp>
        <p:nvSpPr>
          <p:cNvPr id="4" name="TextBox 3"/>
          <p:cNvSpPr txBox="1"/>
          <p:nvPr/>
        </p:nvSpPr>
        <p:spPr>
          <a:xfrm>
            <a:off x="1066800" y="1600200"/>
            <a:ext cx="3711272" cy="1938992"/>
          </a:xfrm>
          <a:prstGeom prst="rect">
            <a:avLst/>
          </a:prstGeom>
          <a:noFill/>
          <a:ln>
            <a:solidFill>
              <a:schemeClr val="bg1">
                <a:lumMod val="75000"/>
              </a:schemeClr>
            </a:solidFill>
          </a:ln>
        </p:spPr>
        <p:txBody>
          <a:bodyPr wrap="none" rtlCol="0">
            <a:spAutoFit/>
          </a:bodyPr>
          <a:lstStyle/>
          <a:p>
            <a:r>
              <a:rPr lang="en-US" sz="2000" dirty="0">
                <a:latin typeface="Consolas" panose="020B0609020204030204" pitchFamily="49" charset="0"/>
              </a:rPr>
              <a:t>select </a:t>
            </a:r>
            <a:r>
              <a:rPr lang="en-US" sz="2000" dirty="0" err="1">
                <a:latin typeface="Consolas" panose="020B0609020204030204" pitchFamily="49" charset="0"/>
              </a:rPr>
              <a:t>fips</a:t>
            </a:r>
            <a:r>
              <a:rPr lang="en-US" sz="2000" dirty="0">
                <a:latin typeface="Consolas" panose="020B0609020204030204" pitchFamily="49" charset="0"/>
              </a:rPr>
              <a:t>, state, </a:t>
            </a:r>
          </a:p>
          <a:p>
            <a:r>
              <a:rPr lang="en-US" sz="2000" dirty="0">
                <a:latin typeface="Consolas" panose="020B0609020204030204" pitchFamily="49" charset="0"/>
              </a:rPr>
              <a:t>  log(population) </a:t>
            </a:r>
            <a:r>
              <a:rPr lang="en-US" sz="2000" dirty="0" err="1">
                <a:latin typeface="Consolas" panose="020B0609020204030204" pitchFamily="49" charset="0"/>
              </a:rPr>
              <a:t>logPop</a:t>
            </a:r>
            <a:r>
              <a:rPr lang="en-US" sz="2000" dirty="0">
                <a:latin typeface="Consolas" panose="020B0609020204030204" pitchFamily="49" charset="0"/>
              </a:rPr>
              <a:t>,</a:t>
            </a:r>
          </a:p>
          <a:p>
            <a:r>
              <a:rPr lang="en-US" sz="2000" dirty="0">
                <a:latin typeface="Consolas" panose="020B0609020204030204" pitchFamily="49" charset="0"/>
              </a:rPr>
              <a:t>  log(</a:t>
            </a:r>
            <a:r>
              <a:rPr lang="en-US" sz="2000" dirty="0" err="1">
                <a:latin typeface="Consolas" panose="020B0609020204030204" pitchFamily="49" charset="0"/>
              </a:rPr>
              <a:t>LandArea</a:t>
            </a:r>
            <a:r>
              <a:rPr lang="en-US" sz="2000" dirty="0">
                <a:latin typeface="Consolas" panose="020B0609020204030204" pitchFamily="49" charset="0"/>
              </a:rPr>
              <a:t>) </a:t>
            </a:r>
            <a:r>
              <a:rPr lang="en-US" sz="2000" dirty="0" err="1">
                <a:latin typeface="Consolas" panose="020B0609020204030204" pitchFamily="49" charset="0"/>
              </a:rPr>
              <a:t>logArea</a:t>
            </a:r>
            <a:r>
              <a:rPr lang="en-US" sz="2000" dirty="0">
                <a:latin typeface="Consolas" panose="020B0609020204030204" pitchFamily="49" charset="0"/>
              </a:rPr>
              <a:t> </a:t>
            </a:r>
          </a:p>
          <a:p>
            <a:r>
              <a:rPr lang="en-US" sz="2000" dirty="0">
                <a:latin typeface="Consolas" panose="020B0609020204030204" pitchFamily="49" charset="0"/>
              </a:rPr>
              <a:t>from census</a:t>
            </a:r>
          </a:p>
          <a:p>
            <a:r>
              <a:rPr lang="en-US" sz="2000" dirty="0">
                <a:latin typeface="Consolas" panose="020B0609020204030204" pitchFamily="49" charset="0"/>
              </a:rPr>
              <a:t>where </a:t>
            </a:r>
            <a:r>
              <a:rPr lang="en-US" sz="2000" dirty="0" err="1">
                <a:latin typeface="Consolas" panose="020B0609020204030204" pitchFamily="49" charset="0"/>
              </a:rPr>
              <a:t>fips</a:t>
            </a:r>
            <a:r>
              <a:rPr lang="en-US" sz="2000" dirty="0">
                <a:latin typeface="Consolas" panose="020B0609020204030204" pitchFamily="49" charset="0"/>
              </a:rPr>
              <a:t>&lt;100</a:t>
            </a:r>
          </a:p>
          <a:p>
            <a:r>
              <a:rPr lang="en-US" sz="2000" dirty="0">
                <a:latin typeface="Consolas" panose="020B0609020204030204" pitchFamily="49" charset="0"/>
              </a:rPr>
              <a:t>order by </a:t>
            </a:r>
            <a:r>
              <a:rPr lang="en-US" sz="2000" dirty="0" err="1">
                <a:latin typeface="Consolas" panose="020B0609020204030204" pitchFamily="49" charset="0"/>
              </a:rPr>
              <a:t>fips</a:t>
            </a:r>
            <a:r>
              <a:rPr lang="en-US" sz="2000" dirty="0">
                <a:latin typeface="Consolas" panose="020B0609020204030204" pitchFamily="49" charset="0"/>
              </a:rPr>
              <a:t> </a:t>
            </a:r>
          </a:p>
        </p:txBody>
      </p:sp>
      <p:sp>
        <p:nvSpPr>
          <p:cNvPr id="5" name="TextBox 4"/>
          <p:cNvSpPr txBox="1"/>
          <p:nvPr/>
        </p:nvSpPr>
        <p:spPr>
          <a:xfrm>
            <a:off x="4876800" y="1600200"/>
            <a:ext cx="3711272" cy="1938992"/>
          </a:xfrm>
          <a:prstGeom prst="rect">
            <a:avLst/>
          </a:prstGeom>
          <a:noFill/>
          <a:ln>
            <a:solidFill>
              <a:schemeClr val="bg1">
                <a:lumMod val="75000"/>
              </a:schemeClr>
            </a:solidFill>
          </a:ln>
        </p:spPr>
        <p:txBody>
          <a:bodyPr wrap="none" rtlCol="0">
            <a:spAutoFit/>
          </a:bodyPr>
          <a:lstStyle/>
          <a:p>
            <a:r>
              <a:rPr lang="en-US" sz="2000" dirty="0">
                <a:latin typeface="Consolas" panose="020B0609020204030204" pitchFamily="49" charset="0"/>
              </a:rPr>
              <a:t>select </a:t>
            </a:r>
            <a:r>
              <a:rPr lang="en-US" sz="2000" dirty="0" err="1">
                <a:latin typeface="Consolas" panose="020B0609020204030204" pitchFamily="49" charset="0"/>
              </a:rPr>
              <a:t>fips</a:t>
            </a:r>
            <a:r>
              <a:rPr lang="en-US" sz="2000" dirty="0">
                <a:latin typeface="Consolas" panose="020B0609020204030204" pitchFamily="49" charset="0"/>
              </a:rPr>
              <a:t>, state, </a:t>
            </a:r>
          </a:p>
          <a:p>
            <a:r>
              <a:rPr lang="en-US" sz="2000" dirty="0">
                <a:latin typeface="Consolas" panose="020B0609020204030204" pitchFamily="49" charset="0"/>
              </a:rPr>
              <a:t>  log(population) </a:t>
            </a:r>
            <a:r>
              <a:rPr lang="en-US" sz="2000" dirty="0" err="1">
                <a:latin typeface="Consolas" panose="020B0609020204030204" pitchFamily="49" charset="0"/>
              </a:rPr>
              <a:t>logPop</a:t>
            </a:r>
            <a:r>
              <a:rPr lang="en-US" sz="2000" dirty="0">
                <a:latin typeface="Consolas" panose="020B0609020204030204" pitchFamily="49" charset="0"/>
              </a:rPr>
              <a:t>,</a:t>
            </a:r>
          </a:p>
          <a:p>
            <a:r>
              <a:rPr lang="en-US" sz="2000" dirty="0">
                <a:latin typeface="Consolas" panose="020B0609020204030204" pitchFamily="49" charset="0"/>
              </a:rPr>
              <a:t>  log(</a:t>
            </a:r>
            <a:r>
              <a:rPr lang="en-US" sz="2000" dirty="0" err="1">
                <a:latin typeface="Consolas" panose="020B0609020204030204" pitchFamily="49" charset="0"/>
              </a:rPr>
              <a:t>LandArea</a:t>
            </a:r>
            <a:r>
              <a:rPr lang="en-US" sz="2000" dirty="0">
                <a:latin typeface="Consolas" panose="020B0609020204030204" pitchFamily="49" charset="0"/>
              </a:rPr>
              <a:t>) </a:t>
            </a:r>
            <a:r>
              <a:rPr lang="en-US" sz="2000" dirty="0" err="1">
                <a:latin typeface="Consolas" panose="020B0609020204030204" pitchFamily="49" charset="0"/>
              </a:rPr>
              <a:t>logArea</a:t>
            </a:r>
            <a:r>
              <a:rPr lang="en-US" sz="2000" dirty="0">
                <a:latin typeface="Consolas" panose="020B0609020204030204" pitchFamily="49" charset="0"/>
              </a:rPr>
              <a:t> </a:t>
            </a:r>
          </a:p>
          <a:p>
            <a:r>
              <a:rPr lang="en-US" sz="2000" dirty="0">
                <a:latin typeface="Consolas" panose="020B0609020204030204" pitchFamily="49" charset="0"/>
              </a:rPr>
              <a:t>from census</a:t>
            </a:r>
          </a:p>
          <a:p>
            <a:r>
              <a:rPr lang="en-US" sz="2000" dirty="0">
                <a:latin typeface="Consolas" panose="020B0609020204030204" pitchFamily="49" charset="0"/>
              </a:rPr>
              <a:t>where </a:t>
            </a:r>
            <a:r>
              <a:rPr lang="en-US" sz="2000" dirty="0" err="1">
                <a:latin typeface="Consolas" panose="020B0609020204030204" pitchFamily="49" charset="0"/>
              </a:rPr>
              <a:t>fips</a:t>
            </a:r>
            <a:r>
              <a:rPr lang="en-US" sz="2000" dirty="0">
                <a:latin typeface="Consolas" panose="020B0609020204030204" pitchFamily="49" charset="0"/>
              </a:rPr>
              <a:t>&gt;100</a:t>
            </a:r>
          </a:p>
          <a:p>
            <a:r>
              <a:rPr lang="en-US" sz="2000" dirty="0">
                <a:latin typeface="Consolas" panose="020B0609020204030204" pitchFamily="49" charset="0"/>
              </a:rPr>
              <a:t>order by population </a:t>
            </a:r>
          </a:p>
        </p:txBody>
      </p:sp>
      <p:sp>
        <p:nvSpPr>
          <p:cNvPr id="7" name="TextBox 6"/>
          <p:cNvSpPr txBox="1"/>
          <p:nvPr/>
        </p:nvSpPr>
        <p:spPr>
          <a:xfrm>
            <a:off x="1075633" y="3733800"/>
            <a:ext cx="7512439" cy="1938992"/>
          </a:xfrm>
          <a:prstGeom prst="rect">
            <a:avLst/>
          </a:prstGeom>
          <a:noFill/>
          <a:ln>
            <a:solidFill>
              <a:schemeClr val="bg1">
                <a:lumMod val="75000"/>
              </a:schemeClr>
            </a:solidFill>
          </a:ln>
        </p:spPr>
        <p:txBody>
          <a:bodyPr wrap="square" rtlCol="0">
            <a:spAutoFit/>
          </a:bodyPr>
          <a:lstStyle/>
          <a:p>
            <a:r>
              <a:rPr lang="en-US" sz="2000" dirty="0">
                <a:latin typeface="Consolas" panose="020B0609020204030204" pitchFamily="49" charset="0"/>
              </a:rPr>
              <a:t>select </a:t>
            </a:r>
            <a:r>
              <a:rPr lang="en-US" sz="2000" dirty="0" err="1">
                <a:latin typeface="Consolas" panose="020B0609020204030204" pitchFamily="49" charset="0"/>
              </a:rPr>
              <a:t>fips</a:t>
            </a:r>
            <a:r>
              <a:rPr lang="en-US" sz="2000" dirty="0">
                <a:latin typeface="Consolas" panose="020B0609020204030204" pitchFamily="49" charset="0"/>
              </a:rPr>
              <a:t>, state, county,</a:t>
            </a:r>
          </a:p>
          <a:p>
            <a:r>
              <a:rPr lang="en-US" sz="2000" dirty="0">
                <a:latin typeface="Consolas" panose="020B0609020204030204" pitchFamily="49" charset="0"/>
              </a:rPr>
              <a:t>  log(population) </a:t>
            </a:r>
            <a:r>
              <a:rPr lang="en-US" sz="2000" dirty="0" err="1">
                <a:latin typeface="Consolas" panose="020B0609020204030204" pitchFamily="49" charset="0"/>
              </a:rPr>
              <a:t>logP,log</a:t>
            </a:r>
            <a:r>
              <a:rPr lang="en-US" sz="2000" dirty="0">
                <a:latin typeface="Consolas" panose="020B0609020204030204" pitchFamily="49" charset="0"/>
              </a:rPr>
              <a:t>(</a:t>
            </a:r>
            <a:r>
              <a:rPr lang="en-US" sz="2000" dirty="0" err="1">
                <a:latin typeface="Consolas" panose="020B0609020204030204" pitchFamily="49" charset="0"/>
              </a:rPr>
              <a:t>LandArea</a:t>
            </a:r>
            <a:r>
              <a:rPr lang="en-US" sz="2000" dirty="0">
                <a:latin typeface="Consolas" panose="020B0609020204030204" pitchFamily="49" charset="0"/>
              </a:rPr>
              <a:t>) </a:t>
            </a:r>
            <a:r>
              <a:rPr lang="en-US" sz="2000" dirty="0" err="1">
                <a:latin typeface="Consolas" panose="020B0609020204030204" pitchFamily="49" charset="0"/>
              </a:rPr>
              <a:t>logArea</a:t>
            </a:r>
            <a:r>
              <a:rPr lang="en-US" sz="2000" dirty="0">
                <a:latin typeface="Consolas" panose="020B0609020204030204" pitchFamily="49" charset="0"/>
              </a:rPr>
              <a:t> </a:t>
            </a:r>
          </a:p>
          <a:p>
            <a:r>
              <a:rPr lang="en-US" sz="2000" dirty="0">
                <a:latin typeface="Consolas" panose="020B0609020204030204" pitchFamily="49" charset="0"/>
              </a:rPr>
              <a:t>  log(population)-log(</a:t>
            </a:r>
            <a:r>
              <a:rPr lang="en-US" sz="2000" dirty="0" err="1">
                <a:latin typeface="Consolas" panose="020B0609020204030204" pitchFamily="49" charset="0"/>
              </a:rPr>
              <a:t>LandArea</a:t>
            </a:r>
            <a:r>
              <a:rPr lang="en-US" sz="2000" dirty="0">
                <a:latin typeface="Consolas" panose="020B0609020204030204" pitchFamily="49" charset="0"/>
              </a:rPr>
              <a:t>) </a:t>
            </a:r>
            <a:r>
              <a:rPr lang="en-US" sz="2000" dirty="0" err="1">
                <a:latin typeface="Consolas" panose="020B0609020204030204" pitchFamily="49" charset="0"/>
              </a:rPr>
              <a:t>logDens</a:t>
            </a:r>
            <a:r>
              <a:rPr lang="en-US" sz="2000" dirty="0">
                <a:latin typeface="Consolas" panose="020B0609020204030204" pitchFamily="49" charset="0"/>
              </a:rPr>
              <a:t> </a:t>
            </a:r>
          </a:p>
          <a:p>
            <a:r>
              <a:rPr lang="en-US" sz="2000" dirty="0">
                <a:latin typeface="Consolas" panose="020B0609020204030204" pitchFamily="49" charset="0"/>
              </a:rPr>
              <a:t>from census</a:t>
            </a:r>
          </a:p>
          <a:p>
            <a:r>
              <a:rPr lang="en-US" sz="2000" dirty="0">
                <a:latin typeface="Consolas" panose="020B0609020204030204" pitchFamily="49" charset="0"/>
              </a:rPr>
              <a:t>where </a:t>
            </a:r>
            <a:r>
              <a:rPr lang="en-US" sz="2000" dirty="0" err="1">
                <a:latin typeface="Consolas" panose="020B0609020204030204" pitchFamily="49" charset="0"/>
              </a:rPr>
              <a:t>fips</a:t>
            </a:r>
            <a:r>
              <a:rPr lang="en-US" sz="2000" dirty="0">
                <a:latin typeface="Consolas" panose="020B0609020204030204" pitchFamily="49" charset="0"/>
              </a:rPr>
              <a:t>&gt;100</a:t>
            </a:r>
          </a:p>
          <a:p>
            <a:r>
              <a:rPr lang="en-US" sz="2000" dirty="0">
                <a:latin typeface="Consolas" panose="020B0609020204030204" pitchFamily="49" charset="0"/>
              </a:rPr>
              <a:t>order by population</a:t>
            </a:r>
          </a:p>
        </p:txBody>
      </p:sp>
    </p:spTree>
    <p:extLst>
      <p:ext uri="{BB962C8B-B14F-4D97-AF65-F5344CB8AC3E}">
        <p14:creationId xmlns:p14="http://schemas.microsoft.com/office/powerpoint/2010/main" val="102944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Expressions in WHERE</a:t>
            </a:r>
          </a:p>
        </p:txBody>
      </p:sp>
      <p:sp>
        <p:nvSpPr>
          <p:cNvPr id="4" name="TextBox 3"/>
          <p:cNvSpPr txBox="1"/>
          <p:nvPr/>
        </p:nvSpPr>
        <p:spPr>
          <a:xfrm>
            <a:off x="838200" y="1447800"/>
            <a:ext cx="5666936" cy="2031325"/>
          </a:xfrm>
          <a:prstGeom prst="rect">
            <a:avLst/>
          </a:prstGeom>
          <a:noFill/>
          <a:ln>
            <a:solidFill>
              <a:schemeClr val="bg1">
                <a:lumMod val="75000"/>
              </a:schemeClr>
            </a:solidFill>
          </a:ln>
        </p:spPr>
        <p:txBody>
          <a:bodyPr wrap="none" rtlCol="0">
            <a:spAutoFit/>
          </a:bodyPr>
          <a:lstStyle/>
          <a:p>
            <a:r>
              <a:rPr lang="en-US" sz="1800" dirty="0">
                <a:latin typeface="Consolas" panose="020B0609020204030204" pitchFamily="49" charset="0"/>
              </a:rPr>
              <a:t>select </a:t>
            </a:r>
            <a:r>
              <a:rPr lang="en-US" sz="1800" dirty="0" err="1">
                <a:latin typeface="Consolas" panose="020B0609020204030204" pitchFamily="49" charset="0"/>
              </a:rPr>
              <a:t>fips</a:t>
            </a:r>
            <a:r>
              <a:rPr lang="en-US" sz="1800" dirty="0">
                <a:latin typeface="Consolas" panose="020B0609020204030204" pitchFamily="49" charset="0"/>
              </a:rPr>
              <a:t>, state, county,</a:t>
            </a:r>
          </a:p>
          <a:p>
            <a:r>
              <a:rPr lang="en-US" sz="1800" dirty="0">
                <a:latin typeface="Consolas" panose="020B0609020204030204" pitchFamily="49" charset="0"/>
              </a:rPr>
              <a:t>  log(population) </a:t>
            </a:r>
            <a:r>
              <a:rPr lang="en-US" sz="1800" dirty="0" err="1">
                <a:latin typeface="Consolas" panose="020B0609020204030204" pitchFamily="49" charset="0"/>
              </a:rPr>
              <a:t>logP,log</a:t>
            </a:r>
            <a:r>
              <a:rPr lang="en-US" sz="1800" dirty="0">
                <a:latin typeface="Consolas" panose="020B0609020204030204" pitchFamily="49" charset="0"/>
              </a:rPr>
              <a:t>(</a:t>
            </a:r>
            <a:r>
              <a:rPr lang="en-US" sz="1800" dirty="0" err="1">
                <a:latin typeface="Consolas" panose="020B0609020204030204" pitchFamily="49" charset="0"/>
              </a:rPr>
              <a:t>LandArea</a:t>
            </a:r>
            <a:r>
              <a:rPr lang="en-US" sz="1800" dirty="0">
                <a:latin typeface="Consolas" panose="020B0609020204030204" pitchFamily="49" charset="0"/>
              </a:rPr>
              <a:t>) </a:t>
            </a:r>
            <a:r>
              <a:rPr lang="en-US" sz="1800" dirty="0" err="1">
                <a:latin typeface="Consolas" panose="020B0609020204030204" pitchFamily="49" charset="0"/>
              </a:rPr>
              <a:t>logA</a:t>
            </a:r>
            <a:r>
              <a:rPr lang="en-US" sz="1800" dirty="0">
                <a:latin typeface="Consolas" panose="020B0609020204030204" pitchFamily="49" charset="0"/>
              </a:rPr>
              <a:t>,</a:t>
            </a:r>
          </a:p>
          <a:p>
            <a:r>
              <a:rPr lang="en-US" sz="1800" dirty="0">
                <a:latin typeface="Consolas" panose="020B0609020204030204" pitchFamily="49" charset="0"/>
              </a:rPr>
              <a:t>  log(population)-log(</a:t>
            </a:r>
            <a:r>
              <a:rPr lang="en-US" sz="1800" dirty="0" err="1">
                <a:latin typeface="Consolas" panose="020B0609020204030204" pitchFamily="49" charset="0"/>
              </a:rPr>
              <a:t>LandArea</a:t>
            </a:r>
            <a:r>
              <a:rPr lang="en-US" sz="1800" dirty="0">
                <a:latin typeface="Consolas" panose="020B0609020204030204" pitchFamily="49" charset="0"/>
              </a:rPr>
              <a:t>) </a:t>
            </a:r>
            <a:r>
              <a:rPr lang="en-US" sz="1800" dirty="0" err="1">
                <a:latin typeface="Consolas" panose="020B0609020204030204" pitchFamily="49" charset="0"/>
              </a:rPr>
              <a:t>logD</a:t>
            </a:r>
            <a:endParaRPr lang="en-US" sz="1800" dirty="0">
              <a:latin typeface="Consolas" panose="020B0609020204030204" pitchFamily="49" charset="0"/>
            </a:endParaRPr>
          </a:p>
          <a:p>
            <a:r>
              <a:rPr lang="en-US" sz="1800" dirty="0">
                <a:latin typeface="Consolas" panose="020B0609020204030204" pitchFamily="49" charset="0"/>
              </a:rPr>
              <a:t>from census</a:t>
            </a:r>
          </a:p>
          <a:p>
            <a:r>
              <a:rPr lang="en-US" sz="1800" dirty="0">
                <a:latin typeface="Consolas" panose="020B0609020204030204" pitchFamily="49" charset="0"/>
              </a:rPr>
              <a:t>where </a:t>
            </a:r>
            <a:r>
              <a:rPr lang="en-US" sz="1800" dirty="0" err="1">
                <a:latin typeface="Consolas" panose="020B0609020204030204" pitchFamily="49" charset="0"/>
              </a:rPr>
              <a:t>fips</a:t>
            </a:r>
            <a:r>
              <a:rPr lang="en-US" sz="1800" dirty="0">
                <a:latin typeface="Consolas" panose="020B0609020204030204" pitchFamily="49" charset="0"/>
              </a:rPr>
              <a:t>&gt;100</a:t>
            </a:r>
          </a:p>
          <a:p>
            <a:r>
              <a:rPr lang="en-US" sz="1800" dirty="0">
                <a:latin typeface="Consolas" panose="020B0609020204030204" pitchFamily="49" charset="0"/>
              </a:rPr>
              <a:t>  and log(population)-log(</a:t>
            </a:r>
            <a:r>
              <a:rPr lang="en-US" sz="1800" dirty="0" err="1">
                <a:latin typeface="Consolas" panose="020B0609020204030204" pitchFamily="49" charset="0"/>
              </a:rPr>
              <a:t>LandArea</a:t>
            </a:r>
            <a:r>
              <a:rPr lang="en-US" sz="1800" dirty="0">
                <a:latin typeface="Consolas" panose="020B0609020204030204" pitchFamily="49" charset="0"/>
              </a:rPr>
              <a:t>)</a:t>
            </a:r>
          </a:p>
          <a:p>
            <a:r>
              <a:rPr lang="en-US" sz="1800" dirty="0">
                <a:latin typeface="Consolas" panose="020B0609020204030204" pitchFamily="49" charset="0"/>
              </a:rPr>
              <a:t>	-1.0331*log(Population) + 6.7577&gt;1.7</a:t>
            </a:r>
          </a:p>
        </p:txBody>
      </p:sp>
      <p:sp>
        <p:nvSpPr>
          <p:cNvPr id="5" name="TextBox 4"/>
          <p:cNvSpPr txBox="1"/>
          <p:nvPr/>
        </p:nvSpPr>
        <p:spPr>
          <a:xfrm>
            <a:off x="828881" y="3594556"/>
            <a:ext cx="7772400" cy="3139321"/>
          </a:xfrm>
          <a:prstGeom prst="rect">
            <a:avLst/>
          </a:prstGeom>
          <a:noFill/>
          <a:ln>
            <a:solidFill>
              <a:schemeClr val="bg1">
                <a:lumMod val="75000"/>
              </a:schemeClr>
            </a:solidFill>
          </a:ln>
        </p:spPr>
        <p:txBody>
          <a:bodyPr wrap="square" rtlCol="0">
            <a:spAutoFit/>
          </a:bodyPr>
          <a:lstStyle/>
          <a:p>
            <a:r>
              <a:rPr lang="en-US" sz="1800" dirty="0">
                <a:latin typeface="Consolas" panose="020B0609020204030204" pitchFamily="49" charset="0"/>
              </a:rPr>
              <a:t>select </a:t>
            </a:r>
            <a:r>
              <a:rPr lang="en-US" sz="1800" dirty="0" err="1">
                <a:latin typeface="Consolas" panose="020B0609020204030204" pitchFamily="49" charset="0"/>
              </a:rPr>
              <a:t>fips</a:t>
            </a:r>
            <a:r>
              <a:rPr lang="en-US" sz="1800" dirty="0">
                <a:latin typeface="Consolas" panose="020B0609020204030204" pitchFamily="49" charset="0"/>
              </a:rPr>
              <a:t>, state, county, </a:t>
            </a:r>
            <a:r>
              <a:rPr lang="en-US" sz="1800" dirty="0" err="1">
                <a:latin typeface="Consolas" panose="020B0609020204030204" pitchFamily="49" charset="0"/>
              </a:rPr>
              <a:t>logP</a:t>
            </a:r>
            <a:r>
              <a:rPr lang="en-US" sz="1800" dirty="0">
                <a:latin typeface="Consolas" panose="020B0609020204030204" pitchFamily="49" charset="0"/>
              </a:rPr>
              <a:t>, </a:t>
            </a:r>
            <a:r>
              <a:rPr lang="en-US" sz="1800" dirty="0" err="1">
                <a:latin typeface="Consolas" panose="020B0609020204030204" pitchFamily="49" charset="0"/>
              </a:rPr>
              <a:t>logA</a:t>
            </a:r>
            <a:r>
              <a:rPr lang="en-US" sz="1800" dirty="0">
                <a:latin typeface="Consolas" panose="020B0609020204030204" pitchFamily="49" charset="0"/>
              </a:rPr>
              <a:t>, </a:t>
            </a:r>
            <a:r>
              <a:rPr lang="en-US" sz="1800" dirty="0" err="1">
                <a:latin typeface="Consolas" panose="020B0609020204030204" pitchFamily="49" charset="0"/>
              </a:rPr>
              <a:t>logD</a:t>
            </a:r>
            <a:r>
              <a:rPr lang="en-US" sz="1800" dirty="0">
                <a:latin typeface="Consolas" panose="020B0609020204030204" pitchFamily="49" charset="0"/>
              </a:rPr>
              <a:t>, </a:t>
            </a:r>
            <a:br>
              <a:rPr lang="en-US" sz="1800" dirty="0">
                <a:latin typeface="Consolas" panose="020B0609020204030204" pitchFamily="49" charset="0"/>
              </a:rPr>
            </a:br>
            <a:r>
              <a:rPr lang="en-US" sz="1800" dirty="0">
                <a:latin typeface="Consolas" panose="020B0609020204030204" pitchFamily="49" charset="0"/>
              </a:rPr>
              <a:t>	</a:t>
            </a:r>
            <a:r>
              <a:rPr lang="en-US" sz="1800" dirty="0" err="1">
                <a:latin typeface="Consolas" panose="020B0609020204030204" pitchFamily="49" charset="0"/>
              </a:rPr>
              <a:t>logD-trendline</a:t>
            </a:r>
            <a:r>
              <a:rPr lang="en-US" sz="1800" dirty="0">
                <a:latin typeface="Consolas" panose="020B0609020204030204" pitchFamily="49" charset="0"/>
              </a:rPr>
              <a:t> delta</a:t>
            </a:r>
          </a:p>
          <a:p>
            <a:r>
              <a:rPr lang="en-US" sz="1800" dirty="0">
                <a:latin typeface="Consolas" panose="020B0609020204030204" pitchFamily="49" charset="0"/>
              </a:rPr>
              <a:t>from (</a:t>
            </a:r>
          </a:p>
          <a:p>
            <a:r>
              <a:rPr lang="en-US" sz="1800" dirty="0">
                <a:latin typeface="Consolas" panose="020B0609020204030204" pitchFamily="49" charset="0"/>
              </a:rPr>
              <a:t>select </a:t>
            </a:r>
            <a:r>
              <a:rPr lang="en-US" sz="1800" dirty="0" err="1">
                <a:latin typeface="Consolas" panose="020B0609020204030204" pitchFamily="49" charset="0"/>
              </a:rPr>
              <a:t>fips</a:t>
            </a:r>
            <a:r>
              <a:rPr lang="en-US" sz="1800" dirty="0">
                <a:latin typeface="Consolas" panose="020B0609020204030204" pitchFamily="49" charset="0"/>
              </a:rPr>
              <a:t>, state, county,</a:t>
            </a:r>
          </a:p>
          <a:p>
            <a:r>
              <a:rPr lang="en-US" sz="1800" dirty="0">
                <a:latin typeface="Consolas" panose="020B0609020204030204" pitchFamily="49" charset="0"/>
              </a:rPr>
              <a:t>  log(population) </a:t>
            </a:r>
            <a:r>
              <a:rPr lang="en-US" sz="1800" dirty="0" err="1">
                <a:latin typeface="Consolas" panose="020B0609020204030204" pitchFamily="49" charset="0"/>
              </a:rPr>
              <a:t>logP,log</a:t>
            </a:r>
            <a:r>
              <a:rPr lang="en-US" sz="1800" dirty="0">
                <a:latin typeface="Consolas" panose="020B0609020204030204" pitchFamily="49" charset="0"/>
              </a:rPr>
              <a:t>(</a:t>
            </a:r>
            <a:r>
              <a:rPr lang="en-US" sz="1800" dirty="0" err="1">
                <a:latin typeface="Consolas" panose="020B0609020204030204" pitchFamily="49" charset="0"/>
              </a:rPr>
              <a:t>LandArea</a:t>
            </a:r>
            <a:r>
              <a:rPr lang="en-US" sz="1800" dirty="0">
                <a:latin typeface="Consolas" panose="020B0609020204030204" pitchFamily="49" charset="0"/>
              </a:rPr>
              <a:t>) </a:t>
            </a:r>
            <a:r>
              <a:rPr lang="en-US" sz="1800" dirty="0" err="1">
                <a:latin typeface="Consolas" panose="020B0609020204030204" pitchFamily="49" charset="0"/>
              </a:rPr>
              <a:t>logA</a:t>
            </a:r>
            <a:r>
              <a:rPr lang="en-US" sz="1800" dirty="0">
                <a:latin typeface="Consolas" panose="020B0609020204030204" pitchFamily="49" charset="0"/>
              </a:rPr>
              <a:t>,</a:t>
            </a:r>
          </a:p>
          <a:p>
            <a:r>
              <a:rPr lang="en-US" sz="1800" dirty="0">
                <a:latin typeface="Consolas" panose="020B0609020204030204" pitchFamily="49" charset="0"/>
              </a:rPr>
              <a:t>  log(population)-log(</a:t>
            </a:r>
            <a:r>
              <a:rPr lang="en-US" sz="1800" dirty="0" err="1">
                <a:latin typeface="Consolas" panose="020B0609020204030204" pitchFamily="49" charset="0"/>
              </a:rPr>
              <a:t>LandArea</a:t>
            </a:r>
            <a:r>
              <a:rPr lang="en-US" sz="1800" dirty="0">
                <a:latin typeface="Consolas" panose="020B0609020204030204" pitchFamily="49" charset="0"/>
              </a:rPr>
              <a:t>) </a:t>
            </a:r>
            <a:r>
              <a:rPr lang="en-US" sz="1800" dirty="0" err="1">
                <a:latin typeface="Consolas" panose="020B0609020204030204" pitchFamily="49" charset="0"/>
              </a:rPr>
              <a:t>logD</a:t>
            </a:r>
            <a:r>
              <a:rPr lang="en-US" sz="1800" dirty="0">
                <a:latin typeface="Consolas" panose="020B0609020204030204" pitchFamily="49" charset="0"/>
              </a:rPr>
              <a:t>,</a:t>
            </a:r>
          </a:p>
          <a:p>
            <a:r>
              <a:rPr lang="en-US" sz="1800" dirty="0">
                <a:latin typeface="Consolas" panose="020B0609020204030204" pitchFamily="49" charset="0"/>
              </a:rPr>
              <a:t>  1.0331*log(Population) - 6.7577 </a:t>
            </a:r>
            <a:r>
              <a:rPr lang="en-US" sz="1800" dirty="0" err="1">
                <a:latin typeface="Consolas" panose="020B0609020204030204" pitchFamily="49" charset="0"/>
              </a:rPr>
              <a:t>trendline</a:t>
            </a:r>
            <a:endParaRPr lang="en-US" sz="1800" dirty="0">
              <a:latin typeface="Consolas" panose="020B0609020204030204" pitchFamily="49" charset="0"/>
            </a:endParaRPr>
          </a:p>
          <a:p>
            <a:r>
              <a:rPr lang="en-US" sz="1800" dirty="0">
                <a:latin typeface="Consolas" panose="020B0609020204030204" pitchFamily="49" charset="0"/>
              </a:rPr>
              <a:t>from census</a:t>
            </a:r>
          </a:p>
          <a:p>
            <a:r>
              <a:rPr lang="en-US" sz="1800" dirty="0">
                <a:latin typeface="Consolas" panose="020B0609020204030204" pitchFamily="49" charset="0"/>
              </a:rPr>
              <a:t>where </a:t>
            </a:r>
            <a:r>
              <a:rPr lang="en-US" sz="1800" dirty="0" err="1">
                <a:latin typeface="Consolas" panose="020B0609020204030204" pitchFamily="49" charset="0"/>
              </a:rPr>
              <a:t>fips</a:t>
            </a:r>
            <a:r>
              <a:rPr lang="en-US" sz="1800" dirty="0">
                <a:latin typeface="Consolas" panose="020B0609020204030204" pitchFamily="49" charset="0"/>
              </a:rPr>
              <a:t>&gt;100</a:t>
            </a:r>
          </a:p>
          <a:p>
            <a:r>
              <a:rPr lang="en-US" sz="1800" dirty="0">
                <a:latin typeface="Consolas" panose="020B0609020204030204" pitchFamily="49" charset="0"/>
              </a:rPr>
              <a:t>) x</a:t>
            </a:r>
          </a:p>
          <a:p>
            <a:r>
              <a:rPr lang="en-US" sz="1800" dirty="0">
                <a:latin typeface="Consolas" panose="020B0609020204030204" pitchFamily="49" charset="0"/>
              </a:rPr>
              <a:t>where </a:t>
            </a:r>
            <a:r>
              <a:rPr lang="en-US" sz="1800" dirty="0" err="1">
                <a:latin typeface="Consolas" panose="020B0609020204030204" pitchFamily="49" charset="0"/>
              </a:rPr>
              <a:t>x.logD</a:t>
            </a:r>
            <a:r>
              <a:rPr lang="en-US" sz="1800" dirty="0">
                <a:latin typeface="Consolas" panose="020B0609020204030204" pitchFamily="49" charset="0"/>
              </a:rPr>
              <a:t> -</a:t>
            </a:r>
            <a:r>
              <a:rPr lang="en-US" sz="1800" dirty="0" err="1">
                <a:latin typeface="Consolas" panose="020B0609020204030204" pitchFamily="49" charset="0"/>
              </a:rPr>
              <a:t>x.trendline</a:t>
            </a:r>
            <a:r>
              <a:rPr lang="en-US" sz="1800" dirty="0">
                <a:latin typeface="Consolas" panose="020B0609020204030204" pitchFamily="49" charset="0"/>
              </a:rPr>
              <a:t>&gt;1.7</a:t>
            </a:r>
          </a:p>
        </p:txBody>
      </p:sp>
    </p:spTree>
    <p:extLst>
      <p:ext uri="{BB962C8B-B14F-4D97-AF65-F5344CB8AC3E}">
        <p14:creationId xmlns:p14="http://schemas.microsoft.com/office/powerpoint/2010/main" val="296295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Week</a:t>
            </a:r>
          </a:p>
        </p:txBody>
      </p:sp>
      <p:sp>
        <p:nvSpPr>
          <p:cNvPr id="3" name="Content Placeholder 2"/>
          <p:cNvSpPr>
            <a:spLocks noGrp="1"/>
          </p:cNvSpPr>
          <p:nvPr>
            <p:ph idx="1"/>
          </p:nvPr>
        </p:nvSpPr>
        <p:spPr/>
        <p:txBody>
          <a:bodyPr/>
          <a:lstStyle/>
          <a:p>
            <a:r>
              <a:rPr lang="en-US" dirty="0"/>
              <a:t>We will continue with SQL, and explain JOINs and also what goes on inside the database engine</a:t>
            </a:r>
          </a:p>
          <a:p>
            <a:r>
              <a:rPr lang="en-US" dirty="0"/>
              <a:t>In the mean time (by Monday), please go to </a:t>
            </a:r>
            <a:br>
              <a:rPr lang="en-US" dirty="0"/>
            </a:br>
            <a:r>
              <a:rPr lang="en-US" dirty="0"/>
              <a:t>       </a:t>
            </a:r>
            <a:r>
              <a:rPr lang="en-US" dirty="0">
                <a:hlinkClick r:id="rId2"/>
              </a:rPr>
              <a:t>http://skyserver.org/</a:t>
            </a:r>
            <a:r>
              <a:rPr lang="en-US" dirty="0"/>
              <a:t> and do the SQL tutorial</a:t>
            </a:r>
          </a:p>
          <a:p>
            <a:pPr marL="0" indent="0">
              <a:buNone/>
            </a:pPr>
            <a:endParaRPr lang="en-US" dirty="0">
              <a:solidFill>
                <a:srgbClr val="993366"/>
              </a:solidFill>
            </a:endParaRPr>
          </a:p>
          <a:p>
            <a:pPr marL="0" indent="0" algn="ctr">
              <a:buNone/>
            </a:pPr>
            <a:r>
              <a:rPr lang="en-US" sz="1400" dirty="0">
                <a:solidFill>
                  <a:srgbClr val="993366"/>
                </a:solidFill>
                <a:hlinkClick r:id="rId3"/>
              </a:rPr>
              <a:t>http://skyserver.sdss.org/dr16/en/help/howto/search/searchhowtohome.aspx</a:t>
            </a:r>
            <a:endParaRPr lang="en-US" sz="1400" dirty="0">
              <a:solidFill>
                <a:srgbClr val="993366"/>
              </a:solidFill>
            </a:endParaRPr>
          </a:p>
          <a:p>
            <a:pPr marL="0" indent="0">
              <a:buNone/>
            </a:pPr>
            <a:endParaRPr lang="en-US" dirty="0"/>
          </a:p>
        </p:txBody>
      </p:sp>
    </p:spTree>
    <p:extLst>
      <p:ext uri="{BB962C8B-B14F-4D97-AF65-F5344CB8AC3E}">
        <p14:creationId xmlns:p14="http://schemas.microsoft.com/office/powerpoint/2010/main" val="8760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391400" cy="838200"/>
          </a:xfrm>
        </p:spPr>
        <p:txBody>
          <a:bodyPr/>
          <a:lstStyle/>
          <a:p>
            <a:r>
              <a:rPr lang="en-US" dirty="0"/>
              <a:t>Most Important SQL Commands</a:t>
            </a:r>
          </a:p>
        </p:txBody>
      </p:sp>
      <p:sp>
        <p:nvSpPr>
          <p:cNvPr id="3" name="Content Placeholder 2"/>
          <p:cNvSpPr>
            <a:spLocks noGrp="1"/>
          </p:cNvSpPr>
          <p:nvPr>
            <p:ph idx="1"/>
          </p:nvPr>
        </p:nvSpPr>
        <p:spPr/>
        <p:txBody>
          <a:bodyPr/>
          <a:lstStyle/>
          <a:p>
            <a:r>
              <a:rPr lang="en-US" sz="2000" b="1" dirty="0"/>
              <a:t>SELECT</a:t>
            </a:r>
            <a:r>
              <a:rPr lang="en-US" sz="2000" dirty="0"/>
              <a:t> - extracts data from a database</a:t>
            </a:r>
          </a:p>
          <a:p>
            <a:r>
              <a:rPr lang="en-US" sz="2000" b="1" dirty="0"/>
              <a:t>UPDATE</a:t>
            </a:r>
            <a:r>
              <a:rPr lang="en-US" sz="2000" dirty="0"/>
              <a:t> - updates data in a database</a:t>
            </a:r>
          </a:p>
          <a:p>
            <a:r>
              <a:rPr lang="en-US" sz="2000" b="1" dirty="0"/>
              <a:t>DELETE</a:t>
            </a:r>
            <a:r>
              <a:rPr lang="en-US" sz="2000" dirty="0"/>
              <a:t> - deletes data from a database</a:t>
            </a:r>
          </a:p>
          <a:p>
            <a:r>
              <a:rPr lang="en-US" sz="2000" b="1" dirty="0"/>
              <a:t>INSERT INTO</a:t>
            </a:r>
            <a:r>
              <a:rPr lang="en-US" sz="2000" dirty="0"/>
              <a:t> - inserts new data into a database</a:t>
            </a:r>
          </a:p>
          <a:p>
            <a:r>
              <a:rPr lang="en-US" sz="2000" b="1" dirty="0"/>
              <a:t>CREATE DATABASE</a:t>
            </a:r>
            <a:r>
              <a:rPr lang="en-US" sz="2000" dirty="0"/>
              <a:t> - creates a new database</a:t>
            </a:r>
          </a:p>
          <a:p>
            <a:r>
              <a:rPr lang="en-US" sz="2000" b="1" dirty="0"/>
              <a:t>ALTER DATABASE</a:t>
            </a:r>
            <a:r>
              <a:rPr lang="en-US" sz="2000" dirty="0"/>
              <a:t> - modifies a database</a:t>
            </a:r>
          </a:p>
          <a:p>
            <a:r>
              <a:rPr lang="en-US" sz="2000" b="1" dirty="0"/>
              <a:t>CREATE TABLE</a:t>
            </a:r>
            <a:r>
              <a:rPr lang="en-US" sz="2000" dirty="0"/>
              <a:t> - creates a new table</a:t>
            </a:r>
          </a:p>
          <a:p>
            <a:r>
              <a:rPr lang="en-US" sz="2000" b="1" dirty="0"/>
              <a:t>ALTER TABLE</a:t>
            </a:r>
            <a:r>
              <a:rPr lang="en-US" sz="2000" dirty="0"/>
              <a:t> - modifies a table</a:t>
            </a:r>
          </a:p>
          <a:p>
            <a:r>
              <a:rPr lang="en-US" sz="2000" b="1" dirty="0"/>
              <a:t>DROP TABLE</a:t>
            </a:r>
            <a:r>
              <a:rPr lang="en-US" sz="2000" dirty="0"/>
              <a:t> - deletes a table</a:t>
            </a:r>
          </a:p>
          <a:p>
            <a:r>
              <a:rPr lang="en-US" sz="2000" b="1" dirty="0"/>
              <a:t>CREATE INDEX</a:t>
            </a:r>
            <a:r>
              <a:rPr lang="en-US" sz="2000" dirty="0"/>
              <a:t> - creates an index (search key)</a:t>
            </a:r>
          </a:p>
          <a:p>
            <a:r>
              <a:rPr lang="en-US" sz="2000" b="1" dirty="0"/>
              <a:t>DROP INDEX</a:t>
            </a:r>
            <a:r>
              <a:rPr lang="en-US" sz="2000" dirty="0"/>
              <a:t> - deletes an index</a:t>
            </a:r>
          </a:p>
          <a:p>
            <a:endParaRPr lang="en-US" sz="2000" dirty="0"/>
          </a:p>
        </p:txBody>
      </p:sp>
    </p:spTree>
    <p:extLst>
      <p:ext uri="{BB962C8B-B14F-4D97-AF65-F5344CB8AC3E}">
        <p14:creationId xmlns:p14="http://schemas.microsoft.com/office/powerpoint/2010/main" val="370512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Codd’s</a:t>
            </a:r>
            <a:r>
              <a:rPr lang="en-US" dirty="0"/>
              <a:t> 12 Rules</a:t>
            </a:r>
          </a:p>
        </p:txBody>
      </p:sp>
      <p:sp>
        <p:nvSpPr>
          <p:cNvPr id="8" name="Content Placeholder 7"/>
          <p:cNvSpPr>
            <a:spLocks noGrp="1"/>
          </p:cNvSpPr>
          <p:nvPr>
            <p:ph sz="half" idx="1"/>
          </p:nvPr>
        </p:nvSpPr>
        <p:spPr/>
        <p:txBody>
          <a:bodyPr/>
          <a:lstStyle/>
          <a:p>
            <a:pPr marL="0" indent="0">
              <a:buNone/>
            </a:pPr>
            <a:r>
              <a:rPr lang="en-US" sz="2000" dirty="0"/>
              <a:t>0.    The foundation rule</a:t>
            </a:r>
          </a:p>
          <a:p>
            <a:pPr marL="457200" indent="-457200">
              <a:buAutoNum type="arabicPeriod"/>
            </a:pPr>
            <a:r>
              <a:rPr lang="en-US" sz="2000" dirty="0"/>
              <a:t>The information rule</a:t>
            </a:r>
          </a:p>
          <a:p>
            <a:pPr marL="457200" indent="-457200">
              <a:buAutoNum type="arabicPeriod"/>
            </a:pPr>
            <a:r>
              <a:rPr lang="en-US" sz="2000" dirty="0"/>
              <a:t>The guaranteed access rule</a:t>
            </a:r>
          </a:p>
          <a:p>
            <a:pPr marL="457200" indent="-457200">
              <a:buAutoNum type="arabicPeriod"/>
            </a:pPr>
            <a:r>
              <a:rPr lang="en-US" sz="2000" dirty="0"/>
              <a:t>Systematic treatment of null</a:t>
            </a:r>
          </a:p>
          <a:p>
            <a:pPr marL="457200" indent="-457200">
              <a:buAutoNum type="arabicPeriod"/>
            </a:pPr>
            <a:r>
              <a:rPr lang="en-US" sz="2000" dirty="0"/>
              <a:t>Dynamic online catalog</a:t>
            </a:r>
          </a:p>
          <a:p>
            <a:pPr marL="457200" indent="-457200">
              <a:buAutoNum type="arabicPeriod"/>
            </a:pPr>
            <a:r>
              <a:rPr lang="en-US" sz="2000" dirty="0"/>
              <a:t>The comprehensive data sublanguage rule</a:t>
            </a:r>
          </a:p>
          <a:p>
            <a:pPr marL="0" indent="0">
              <a:buNone/>
            </a:pPr>
            <a:endParaRPr lang="en-US" sz="2000" dirty="0"/>
          </a:p>
        </p:txBody>
      </p:sp>
      <p:sp>
        <p:nvSpPr>
          <p:cNvPr id="9" name="Content Placeholder 8"/>
          <p:cNvSpPr>
            <a:spLocks noGrp="1"/>
          </p:cNvSpPr>
          <p:nvPr>
            <p:ph sz="half" idx="2"/>
          </p:nvPr>
        </p:nvSpPr>
        <p:spPr/>
        <p:txBody>
          <a:bodyPr/>
          <a:lstStyle/>
          <a:p>
            <a:pPr marL="0" indent="0">
              <a:buNone/>
            </a:pPr>
            <a:r>
              <a:rPr lang="en-US" sz="2000" dirty="0"/>
              <a:t>6.   The view updating rule</a:t>
            </a:r>
          </a:p>
          <a:p>
            <a:pPr marL="0" indent="0">
              <a:buNone/>
            </a:pPr>
            <a:r>
              <a:rPr lang="en-US" sz="2000" dirty="0"/>
              <a:t>7.   Insert, update and delete</a:t>
            </a:r>
          </a:p>
          <a:p>
            <a:pPr marL="0" indent="0">
              <a:buNone/>
            </a:pPr>
            <a:r>
              <a:rPr lang="en-US" sz="2000" dirty="0"/>
              <a:t>8.   Physical date independence</a:t>
            </a:r>
          </a:p>
          <a:p>
            <a:pPr marL="0" indent="0">
              <a:buNone/>
            </a:pPr>
            <a:r>
              <a:rPr lang="en-US" sz="2000" dirty="0"/>
              <a:t>9.   Logical data independence</a:t>
            </a:r>
          </a:p>
          <a:p>
            <a:pPr marL="0" indent="0">
              <a:buNone/>
            </a:pPr>
            <a:r>
              <a:rPr lang="en-US" sz="2000" dirty="0"/>
              <a:t>10. Integrity independence</a:t>
            </a:r>
          </a:p>
          <a:p>
            <a:pPr marL="0" indent="0">
              <a:buNone/>
            </a:pPr>
            <a:r>
              <a:rPr lang="en-US" sz="2000" dirty="0"/>
              <a:t>11. Distribution independence</a:t>
            </a:r>
          </a:p>
          <a:p>
            <a:pPr marL="0" indent="0">
              <a:buNone/>
            </a:pPr>
            <a:r>
              <a:rPr lang="en-US" sz="2000" dirty="0"/>
              <a:t>12. The non-subversion rule</a:t>
            </a:r>
          </a:p>
        </p:txBody>
      </p:sp>
    </p:spTree>
    <p:extLst>
      <p:ext uri="{BB962C8B-B14F-4D97-AF65-F5344CB8AC3E}">
        <p14:creationId xmlns:p14="http://schemas.microsoft.com/office/powerpoint/2010/main" val="1970189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Flavors</a:t>
            </a:r>
          </a:p>
        </p:txBody>
      </p:sp>
      <p:sp>
        <p:nvSpPr>
          <p:cNvPr id="3" name="Content Placeholder 2"/>
          <p:cNvSpPr>
            <a:spLocks noGrp="1"/>
          </p:cNvSpPr>
          <p:nvPr>
            <p:ph idx="1"/>
          </p:nvPr>
        </p:nvSpPr>
        <p:spPr/>
        <p:txBody>
          <a:bodyPr/>
          <a:lstStyle/>
          <a:p>
            <a:r>
              <a:rPr lang="en-US" dirty="0"/>
              <a:t>Relational Databases (RDBMS)</a:t>
            </a:r>
          </a:p>
          <a:p>
            <a:r>
              <a:rPr lang="en-US" dirty="0"/>
              <a:t>Object Oriented Databases (OODBMS)</a:t>
            </a:r>
          </a:p>
          <a:p>
            <a:r>
              <a:rPr lang="en-US" dirty="0"/>
              <a:t>Object-relational Databases (ORDB)</a:t>
            </a:r>
          </a:p>
          <a:p>
            <a:r>
              <a:rPr lang="en-US" dirty="0"/>
              <a:t>Graph databases</a:t>
            </a:r>
          </a:p>
          <a:p>
            <a:r>
              <a:rPr lang="en-US" dirty="0"/>
              <a:t>Column stores</a:t>
            </a:r>
          </a:p>
          <a:p>
            <a:r>
              <a:rPr lang="en-US" dirty="0"/>
              <a:t>Distributed databases</a:t>
            </a:r>
          </a:p>
          <a:p>
            <a:r>
              <a:rPr lang="en-US" dirty="0"/>
              <a:t>NoSQL databases (key-value stores)</a:t>
            </a:r>
          </a:p>
          <a:p>
            <a:r>
              <a:rPr lang="en-US" dirty="0"/>
              <a:t>Cloud databases</a:t>
            </a:r>
          </a:p>
          <a:p>
            <a:pPr lvl="1"/>
            <a:r>
              <a:rPr lang="en-US" dirty="0"/>
              <a:t>(</a:t>
            </a:r>
            <a:r>
              <a:rPr lang="en-US" dirty="0" err="1"/>
              <a:t>Hbase</a:t>
            </a:r>
            <a:r>
              <a:rPr lang="en-US" dirty="0"/>
              <a:t>, </a:t>
            </a:r>
            <a:r>
              <a:rPr lang="en-US" dirty="0" err="1"/>
              <a:t>BigTable</a:t>
            </a:r>
            <a:r>
              <a:rPr lang="en-US" dirty="0"/>
              <a:t>)</a:t>
            </a:r>
          </a:p>
          <a:p>
            <a:endParaRPr lang="en-US" dirty="0"/>
          </a:p>
        </p:txBody>
      </p:sp>
    </p:spTree>
    <p:extLst>
      <p:ext uri="{BB962C8B-B14F-4D97-AF65-F5344CB8AC3E}">
        <p14:creationId xmlns:p14="http://schemas.microsoft.com/office/powerpoint/2010/main" val="118941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COVIDNYT database</a:t>
            </a:r>
          </a:p>
        </p:txBody>
      </p:sp>
      <p:sp>
        <p:nvSpPr>
          <p:cNvPr id="3" name="Content Placeholder 2"/>
          <p:cNvSpPr>
            <a:spLocks noGrp="1"/>
          </p:cNvSpPr>
          <p:nvPr>
            <p:ph idx="1"/>
          </p:nvPr>
        </p:nvSpPr>
        <p:spPr>
          <a:xfrm>
            <a:off x="685800" y="1676400"/>
            <a:ext cx="8153400" cy="4572000"/>
          </a:xfrm>
        </p:spPr>
        <p:txBody>
          <a:bodyPr/>
          <a:lstStyle/>
          <a:p>
            <a:r>
              <a:rPr lang="en-US" dirty="0"/>
              <a:t>Database with Covid19 data has been created</a:t>
            </a:r>
          </a:p>
          <a:p>
            <a:r>
              <a:rPr lang="en-US" dirty="0"/>
              <a:t>Based upon the NYT data in </a:t>
            </a:r>
            <a:r>
              <a:rPr lang="en-US" dirty="0" err="1"/>
              <a:t>github</a:t>
            </a:r>
            <a:endParaRPr lang="en-US" dirty="0"/>
          </a:p>
          <a:p>
            <a:r>
              <a:rPr lang="en-US" dirty="0"/>
              <a:t>Integrated with county data from the US Census Bureau</a:t>
            </a:r>
          </a:p>
          <a:p>
            <a:r>
              <a:rPr lang="en-US" dirty="0"/>
              <a:t>Also contains policy decisions by the states</a:t>
            </a:r>
          </a:p>
          <a:p>
            <a:endParaRPr lang="en-US" dirty="0"/>
          </a:p>
          <a:p>
            <a:r>
              <a:rPr lang="en-US" dirty="0"/>
              <a:t>You can access it through the </a:t>
            </a:r>
            <a:r>
              <a:rPr lang="en-US" dirty="0" err="1"/>
              <a:t>SciServer</a:t>
            </a:r>
            <a:r>
              <a:rPr lang="en-US" dirty="0"/>
              <a:t> </a:t>
            </a:r>
            <a:r>
              <a:rPr lang="en-US" dirty="0" err="1"/>
              <a:t>CasJobs</a:t>
            </a:r>
            <a:endParaRPr lang="en-US" dirty="0"/>
          </a:p>
          <a:p>
            <a:r>
              <a:rPr lang="en-US" dirty="0"/>
              <a:t>Select the COVIDNYT context</a:t>
            </a:r>
          </a:p>
          <a:p>
            <a:r>
              <a:rPr lang="en-US" dirty="0"/>
              <a:t>You can type in a SQL query (or cut/paste)</a:t>
            </a:r>
          </a:p>
          <a:p>
            <a:r>
              <a:rPr lang="en-US" dirty="0"/>
              <a:t>Use first the [Quick] button to execute queries</a:t>
            </a:r>
          </a:p>
          <a:p>
            <a:r>
              <a:rPr lang="en-US" dirty="0"/>
              <a:t>Later you can save it to your own DB</a:t>
            </a:r>
          </a:p>
        </p:txBody>
      </p:sp>
    </p:spTree>
    <p:extLst>
      <p:ext uri="{BB962C8B-B14F-4D97-AF65-F5344CB8AC3E}">
        <p14:creationId xmlns:p14="http://schemas.microsoft.com/office/powerpoint/2010/main" val="1894540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Searches</a:t>
            </a:r>
          </a:p>
        </p:txBody>
      </p:sp>
      <p:sp>
        <p:nvSpPr>
          <p:cNvPr id="4" name="TextBox 3"/>
          <p:cNvSpPr txBox="1"/>
          <p:nvPr/>
        </p:nvSpPr>
        <p:spPr>
          <a:xfrm>
            <a:off x="2743200" y="1752600"/>
            <a:ext cx="3663182" cy="830997"/>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distinct state, county</a:t>
            </a:r>
          </a:p>
          <a:p>
            <a:r>
              <a:rPr lang="en-US" sz="1600" dirty="0">
                <a:latin typeface="Consolas" panose="020B0609020204030204" pitchFamily="49" charset="0"/>
              </a:rPr>
              <a:t>from </a:t>
            </a:r>
            <a:r>
              <a:rPr lang="en-US" sz="1600" dirty="0" err="1">
                <a:latin typeface="Consolas" panose="020B0609020204030204" pitchFamily="49" charset="0"/>
              </a:rPr>
              <a:t>StatsC</a:t>
            </a:r>
            <a:endParaRPr lang="en-US" sz="1600" dirty="0">
              <a:latin typeface="Consolas" panose="020B0609020204030204" pitchFamily="49" charset="0"/>
            </a:endParaRPr>
          </a:p>
          <a:p>
            <a:r>
              <a:rPr lang="en-US" sz="1600" dirty="0">
                <a:latin typeface="Consolas" panose="020B0609020204030204" pitchFamily="49" charset="0"/>
              </a:rPr>
              <a:t>where county like '%Baltimore%'</a:t>
            </a:r>
          </a:p>
        </p:txBody>
      </p:sp>
      <p:sp>
        <p:nvSpPr>
          <p:cNvPr id="5" name="TextBox 4"/>
          <p:cNvSpPr txBox="1"/>
          <p:nvPr/>
        </p:nvSpPr>
        <p:spPr>
          <a:xfrm>
            <a:off x="2743200" y="2794359"/>
            <a:ext cx="3438762" cy="1077218"/>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distinct state, county</a:t>
            </a:r>
          </a:p>
          <a:p>
            <a:r>
              <a:rPr lang="en-US" sz="1600" dirty="0">
                <a:latin typeface="Consolas" panose="020B0609020204030204" pitchFamily="49" charset="0"/>
              </a:rPr>
              <a:t>from </a:t>
            </a:r>
            <a:r>
              <a:rPr lang="en-US" sz="1600" dirty="0" err="1">
                <a:latin typeface="Consolas" panose="020B0609020204030204" pitchFamily="49" charset="0"/>
              </a:rPr>
              <a:t>statsC</a:t>
            </a:r>
            <a:endParaRPr lang="en-US" sz="1600" dirty="0">
              <a:latin typeface="Consolas" panose="020B0609020204030204" pitchFamily="49" charset="0"/>
            </a:endParaRPr>
          </a:p>
          <a:p>
            <a:r>
              <a:rPr lang="en-US" sz="1600" dirty="0">
                <a:latin typeface="Consolas" panose="020B0609020204030204" pitchFamily="49" charset="0"/>
              </a:rPr>
              <a:t>where (county like '%York%') </a:t>
            </a:r>
          </a:p>
          <a:p>
            <a:r>
              <a:rPr lang="en-US" sz="1600" dirty="0">
                <a:latin typeface="Consolas" panose="020B0609020204030204" pitchFamily="49" charset="0"/>
              </a:rPr>
              <a:t>   or (county like '%City%')</a:t>
            </a:r>
          </a:p>
        </p:txBody>
      </p:sp>
      <p:sp>
        <p:nvSpPr>
          <p:cNvPr id="6" name="TextBox 5"/>
          <p:cNvSpPr txBox="1"/>
          <p:nvPr/>
        </p:nvSpPr>
        <p:spPr>
          <a:xfrm>
            <a:off x="2743200" y="4082339"/>
            <a:ext cx="4112023" cy="830997"/>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distinct state, county</a:t>
            </a:r>
          </a:p>
          <a:p>
            <a:r>
              <a:rPr lang="en-US" sz="1600" dirty="0">
                <a:latin typeface="Consolas" panose="020B0609020204030204" pitchFamily="49" charset="0"/>
              </a:rPr>
              <a:t>from </a:t>
            </a:r>
            <a:r>
              <a:rPr lang="en-US" sz="1600" dirty="0" err="1">
                <a:latin typeface="Consolas" panose="020B0609020204030204" pitchFamily="49" charset="0"/>
              </a:rPr>
              <a:t>statsC</a:t>
            </a:r>
            <a:endParaRPr lang="en-US" sz="1600" dirty="0">
              <a:latin typeface="Consolas" panose="020B0609020204030204" pitchFamily="49" charset="0"/>
            </a:endParaRPr>
          </a:p>
          <a:p>
            <a:r>
              <a:rPr lang="en-US" sz="1600" dirty="0">
                <a:latin typeface="Consolas" panose="020B0609020204030204" pitchFamily="49" charset="0"/>
              </a:rPr>
              <a:t>where county in ('</a:t>
            </a:r>
            <a:r>
              <a:rPr lang="en-US" sz="1600" dirty="0" err="1">
                <a:latin typeface="Consolas" panose="020B0609020204030204" pitchFamily="49" charset="0"/>
              </a:rPr>
              <a:t>Jackson','Wayne</a:t>
            </a:r>
            <a:r>
              <a:rPr lang="en-US" sz="1600" dirty="0">
                <a:latin typeface="Consolas" panose="020B0609020204030204" pitchFamily="49" charset="0"/>
              </a:rPr>
              <a:t>')</a:t>
            </a:r>
          </a:p>
        </p:txBody>
      </p:sp>
      <p:grpSp>
        <p:nvGrpSpPr>
          <p:cNvPr id="8" name="Group 7"/>
          <p:cNvGrpSpPr/>
          <p:nvPr/>
        </p:nvGrpSpPr>
        <p:grpSpPr>
          <a:xfrm>
            <a:off x="1143000" y="5171668"/>
            <a:ext cx="4410070" cy="1298129"/>
            <a:chOff x="1143000" y="5171668"/>
            <a:chExt cx="4410070" cy="1298129"/>
          </a:xfrm>
        </p:grpSpPr>
        <p:sp>
          <p:nvSpPr>
            <p:cNvPr id="7" name="TextBox 6"/>
            <p:cNvSpPr txBox="1"/>
            <p:nvPr/>
          </p:nvSpPr>
          <p:spPr>
            <a:xfrm>
              <a:off x="3124200" y="5638800"/>
              <a:ext cx="2428870" cy="830997"/>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 </a:t>
              </a:r>
            </a:p>
            <a:p>
              <a:r>
                <a:rPr lang="en-US" sz="1600" dirty="0">
                  <a:latin typeface="Consolas" panose="020B0609020204030204" pitchFamily="49" charset="0"/>
                </a:rPr>
                <a:t>from </a:t>
              </a:r>
              <a:r>
                <a:rPr lang="en-US" sz="1600" dirty="0" err="1">
                  <a:latin typeface="Consolas" panose="020B0609020204030204" pitchFamily="49" charset="0"/>
                </a:rPr>
                <a:t>censusData</a:t>
              </a:r>
              <a:endParaRPr lang="en-US" sz="1600" dirty="0">
                <a:latin typeface="Consolas" panose="020B0609020204030204" pitchFamily="49" charset="0"/>
              </a:endParaRPr>
            </a:p>
            <a:p>
              <a:r>
                <a:rPr lang="en-US" sz="1600" dirty="0">
                  <a:latin typeface="Consolas" panose="020B0609020204030204" pitchFamily="49" charset="0"/>
                </a:rPr>
                <a:t>where county is NULL</a:t>
              </a:r>
            </a:p>
          </p:txBody>
        </p:sp>
        <p:sp>
          <p:nvSpPr>
            <p:cNvPr id="3" name="TextBox 2"/>
            <p:cNvSpPr txBox="1"/>
            <p:nvPr/>
          </p:nvSpPr>
          <p:spPr>
            <a:xfrm>
              <a:off x="1143000" y="5171668"/>
              <a:ext cx="3048000" cy="461665"/>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NULL testing</a:t>
              </a:r>
            </a:p>
          </p:txBody>
        </p:sp>
      </p:grpSp>
    </p:spTree>
    <p:extLst>
      <p:ext uri="{BB962C8B-B14F-4D97-AF65-F5344CB8AC3E}">
        <p14:creationId xmlns:p14="http://schemas.microsoft.com/office/powerpoint/2010/main" val="20666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Functions</a:t>
            </a:r>
          </a:p>
        </p:txBody>
      </p:sp>
      <p:sp>
        <p:nvSpPr>
          <p:cNvPr id="3" name="Content Placeholder 2"/>
          <p:cNvSpPr>
            <a:spLocks noGrp="1"/>
          </p:cNvSpPr>
          <p:nvPr>
            <p:ph idx="1"/>
          </p:nvPr>
        </p:nvSpPr>
        <p:spPr/>
        <p:txBody>
          <a:bodyPr/>
          <a:lstStyle/>
          <a:p>
            <a:r>
              <a:rPr lang="en-US" dirty="0"/>
              <a:t>All trigonometric functions (in radians), PI()</a:t>
            </a:r>
          </a:p>
          <a:p>
            <a:r>
              <a:rPr lang="en-US" dirty="0"/>
              <a:t>Transcendental functions: EXP, LOG, LOG10</a:t>
            </a:r>
          </a:p>
          <a:p>
            <a:r>
              <a:rPr lang="en-US" dirty="0"/>
              <a:t>Rounding: FLOOR, CEILING, ROUND, SIGN, ABS</a:t>
            </a:r>
          </a:p>
          <a:p>
            <a:r>
              <a:rPr lang="en-US" dirty="0"/>
              <a:t>Powers: POWER, SQRT, SQUARE</a:t>
            </a:r>
          </a:p>
          <a:p>
            <a:r>
              <a:rPr lang="en-US" dirty="0"/>
              <a:t>Arithmetic operators: (+,  - , * , / , %(mod) )</a:t>
            </a:r>
          </a:p>
        </p:txBody>
      </p:sp>
      <p:sp>
        <p:nvSpPr>
          <p:cNvPr id="4" name="TextBox 3"/>
          <p:cNvSpPr txBox="1"/>
          <p:nvPr/>
        </p:nvSpPr>
        <p:spPr>
          <a:xfrm>
            <a:off x="1600200" y="4267200"/>
            <a:ext cx="6248400" cy="1077218"/>
          </a:xfrm>
          <a:prstGeom prst="rect">
            <a:avLst/>
          </a:prstGeom>
          <a:noFill/>
          <a:ln>
            <a:solidFill>
              <a:schemeClr val="bg1">
                <a:lumMod val="85000"/>
              </a:schemeClr>
            </a:solidFill>
          </a:ln>
        </p:spPr>
        <p:txBody>
          <a:bodyPr wrap="square" rtlCol="0">
            <a:spAutoFit/>
          </a:bodyPr>
          <a:lstStyle/>
          <a:p>
            <a:r>
              <a:rPr lang="en-US" sz="1600" dirty="0">
                <a:latin typeface="Consolas" panose="020B0609020204030204" pitchFamily="49" charset="0"/>
              </a:rPr>
              <a:t>select </a:t>
            </a:r>
            <a:r>
              <a:rPr lang="en-US" sz="1600" dirty="0" err="1">
                <a:latin typeface="Consolas" panose="020B0609020204030204" pitchFamily="49" charset="0"/>
              </a:rPr>
              <a:t>fips</a:t>
            </a:r>
            <a:r>
              <a:rPr lang="en-US" sz="1600" dirty="0">
                <a:latin typeface="Consolas" panose="020B0609020204030204" pitchFamily="49" charset="0"/>
              </a:rPr>
              <a:t>, log(cases)/log(2.0) </a:t>
            </a:r>
            <a:r>
              <a:rPr lang="en-US" sz="1600" dirty="0" err="1">
                <a:latin typeface="Consolas" panose="020B0609020204030204" pitchFamily="49" charset="0"/>
              </a:rPr>
              <a:t>logcases</a:t>
            </a:r>
            <a:endParaRPr lang="en-US" sz="1600" dirty="0">
              <a:latin typeface="Consolas" panose="020B0609020204030204" pitchFamily="49" charset="0"/>
            </a:endParaRPr>
          </a:p>
          <a:p>
            <a:r>
              <a:rPr lang="en-US" sz="1600" dirty="0">
                <a:latin typeface="Consolas" panose="020B0609020204030204" pitchFamily="49" charset="0"/>
              </a:rPr>
              <a:t>from </a:t>
            </a:r>
            <a:r>
              <a:rPr lang="en-US" sz="1600" dirty="0" err="1">
                <a:latin typeface="Consolas" panose="020B0609020204030204" pitchFamily="49" charset="0"/>
              </a:rPr>
              <a:t>statsS</a:t>
            </a:r>
            <a:endParaRPr lang="en-US" sz="1600" dirty="0">
              <a:latin typeface="Consolas" panose="020B0609020204030204" pitchFamily="49" charset="0"/>
            </a:endParaRPr>
          </a:p>
          <a:p>
            <a:r>
              <a:rPr lang="en-US" sz="1600" dirty="0">
                <a:latin typeface="Consolas" panose="020B0609020204030204" pitchFamily="49" charset="0"/>
              </a:rPr>
              <a:t>where state='New York'</a:t>
            </a:r>
          </a:p>
          <a:p>
            <a:r>
              <a:rPr lang="en-US" sz="1600" dirty="0">
                <a:latin typeface="Consolas" panose="020B0609020204030204" pitchFamily="49" charset="0"/>
              </a:rPr>
              <a:t>order by </a:t>
            </a:r>
            <a:r>
              <a:rPr lang="en-US" sz="1600" dirty="0" err="1">
                <a:latin typeface="Consolas" panose="020B0609020204030204" pitchFamily="49" charset="0"/>
              </a:rPr>
              <a:t>dd</a:t>
            </a:r>
            <a:endParaRPr lang="en-US" sz="1600" dirty="0">
              <a:latin typeface="Consolas" panose="020B0609020204030204" pitchFamily="49" charset="0"/>
            </a:endParaRPr>
          </a:p>
        </p:txBody>
      </p:sp>
      <p:sp>
        <p:nvSpPr>
          <p:cNvPr id="5" name="TextBox 4"/>
          <p:cNvSpPr txBox="1"/>
          <p:nvPr/>
        </p:nvSpPr>
        <p:spPr>
          <a:xfrm>
            <a:off x="1600200" y="5486400"/>
            <a:ext cx="6248400" cy="1077218"/>
          </a:xfrm>
          <a:prstGeom prst="rect">
            <a:avLst/>
          </a:prstGeom>
          <a:noFill/>
          <a:ln>
            <a:solidFill>
              <a:schemeClr val="bg1">
                <a:lumMod val="85000"/>
              </a:schemeClr>
            </a:solidFill>
          </a:ln>
        </p:spPr>
        <p:txBody>
          <a:bodyPr wrap="square" rtlCol="0">
            <a:spAutoFit/>
          </a:bodyPr>
          <a:lstStyle/>
          <a:p>
            <a:r>
              <a:rPr lang="en-US" sz="1600" dirty="0">
                <a:latin typeface="Consolas" panose="020B0609020204030204" pitchFamily="49" charset="0"/>
              </a:rPr>
              <a:t>select </a:t>
            </a:r>
            <a:r>
              <a:rPr lang="en-US" sz="1600" dirty="0" err="1">
                <a:latin typeface="Consolas" panose="020B0609020204030204" pitchFamily="49" charset="0"/>
              </a:rPr>
              <a:t>dd</a:t>
            </a:r>
            <a:r>
              <a:rPr lang="en-US" sz="1600" dirty="0">
                <a:latin typeface="Consolas" panose="020B0609020204030204" pitchFamily="49" charset="0"/>
              </a:rPr>
              <a:t>, cast(cases as float) cases</a:t>
            </a:r>
          </a:p>
          <a:p>
            <a:r>
              <a:rPr lang="en-US" sz="1600" dirty="0">
                <a:latin typeface="Consolas" panose="020B0609020204030204" pitchFamily="49" charset="0"/>
              </a:rPr>
              <a:t>from </a:t>
            </a:r>
            <a:r>
              <a:rPr lang="en-US" sz="1600" dirty="0" err="1">
                <a:latin typeface="Consolas" panose="020B0609020204030204" pitchFamily="49" charset="0"/>
              </a:rPr>
              <a:t>statsC</a:t>
            </a:r>
            <a:endParaRPr lang="en-US" sz="1600" dirty="0">
              <a:latin typeface="Consolas" panose="020B0609020204030204" pitchFamily="49" charset="0"/>
            </a:endParaRPr>
          </a:p>
          <a:p>
            <a:r>
              <a:rPr lang="en-US" sz="1600" dirty="0">
                <a:latin typeface="Consolas" panose="020B0609020204030204" pitchFamily="49" charset="0"/>
              </a:rPr>
              <a:t>where county='New York City'</a:t>
            </a:r>
          </a:p>
          <a:p>
            <a:r>
              <a:rPr lang="en-US" sz="1600" dirty="0">
                <a:latin typeface="Consolas" panose="020B0609020204030204" pitchFamily="49" charset="0"/>
              </a:rPr>
              <a:t>order by </a:t>
            </a:r>
            <a:r>
              <a:rPr lang="en-US" sz="1600" dirty="0" err="1">
                <a:latin typeface="Consolas" panose="020B0609020204030204" pitchFamily="49" charset="0"/>
              </a:rPr>
              <a:t>dd</a:t>
            </a:r>
            <a:endParaRPr lang="en-US" sz="1600" dirty="0">
              <a:latin typeface="Consolas" panose="020B0609020204030204" pitchFamily="49" charset="0"/>
            </a:endParaRPr>
          </a:p>
        </p:txBody>
      </p:sp>
    </p:spTree>
    <p:extLst>
      <p:ext uri="{BB962C8B-B14F-4D97-AF65-F5344CB8AC3E}">
        <p14:creationId xmlns:p14="http://schemas.microsoft.com/office/powerpoint/2010/main" val="317261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Functions</a:t>
            </a:r>
          </a:p>
        </p:txBody>
      </p:sp>
      <p:sp>
        <p:nvSpPr>
          <p:cNvPr id="4" name="TextBox 3"/>
          <p:cNvSpPr txBox="1"/>
          <p:nvPr/>
        </p:nvSpPr>
        <p:spPr>
          <a:xfrm>
            <a:off x="762000" y="1518730"/>
            <a:ext cx="4448654" cy="830997"/>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replace(</a:t>
            </a:r>
            <a:r>
              <a:rPr lang="en-US" sz="1600" dirty="0" err="1">
                <a:latin typeface="Consolas" panose="020B0609020204030204" pitchFamily="49" charset="0"/>
              </a:rPr>
              <a:t>county,'York</a:t>
            </a:r>
            <a:r>
              <a:rPr lang="en-US" sz="1600" dirty="0">
                <a:latin typeface="Consolas" panose="020B0609020204030204" pitchFamily="49" charset="0"/>
              </a:rPr>
              <a:t>', '</a:t>
            </a:r>
            <a:r>
              <a:rPr lang="en-US" sz="1600" dirty="0" err="1">
                <a:latin typeface="Consolas" panose="020B0609020204030204" pitchFamily="49" charset="0"/>
              </a:rPr>
              <a:t>Yourk</a:t>
            </a:r>
            <a:r>
              <a:rPr lang="en-US" sz="1600" dirty="0">
                <a:latin typeface="Consolas" panose="020B0609020204030204" pitchFamily="49" charset="0"/>
              </a:rPr>
              <a:t>')</a:t>
            </a:r>
          </a:p>
          <a:p>
            <a:r>
              <a:rPr lang="en-US" sz="1600" dirty="0">
                <a:latin typeface="Consolas" panose="020B0609020204030204" pitchFamily="49" charset="0"/>
              </a:rPr>
              <a:t>from </a:t>
            </a:r>
            <a:r>
              <a:rPr lang="en-US" sz="1600" dirty="0" err="1">
                <a:latin typeface="Consolas" panose="020B0609020204030204" pitchFamily="49" charset="0"/>
              </a:rPr>
              <a:t>censusData</a:t>
            </a:r>
            <a:endParaRPr lang="en-US" sz="1600" dirty="0">
              <a:latin typeface="Consolas" panose="020B0609020204030204" pitchFamily="49" charset="0"/>
            </a:endParaRPr>
          </a:p>
          <a:p>
            <a:r>
              <a:rPr lang="en-US" sz="1600" dirty="0">
                <a:latin typeface="Consolas" panose="020B0609020204030204" pitchFamily="49" charset="0"/>
              </a:rPr>
              <a:t>where county='New York City'</a:t>
            </a:r>
          </a:p>
        </p:txBody>
      </p:sp>
      <p:sp>
        <p:nvSpPr>
          <p:cNvPr id="5" name="TextBox 4"/>
          <p:cNvSpPr txBox="1"/>
          <p:nvPr/>
        </p:nvSpPr>
        <p:spPr>
          <a:xfrm>
            <a:off x="5410200" y="1518730"/>
            <a:ext cx="3326552" cy="830997"/>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a:t>
            </a:r>
            <a:r>
              <a:rPr lang="en-US" sz="1600" dirty="0" err="1">
                <a:latin typeface="Consolas" panose="020B0609020204030204" pitchFamily="49" charset="0"/>
              </a:rPr>
              <a:t>charindex</a:t>
            </a:r>
            <a:r>
              <a:rPr lang="en-US" sz="1600" dirty="0">
                <a:latin typeface="Consolas" panose="020B0609020204030204" pitchFamily="49" charset="0"/>
              </a:rPr>
              <a:t>('</a:t>
            </a:r>
            <a:r>
              <a:rPr lang="en-US" sz="1600" dirty="0" err="1">
                <a:latin typeface="Consolas" panose="020B0609020204030204" pitchFamily="49" charset="0"/>
              </a:rPr>
              <a:t>Y',county</a:t>
            </a:r>
            <a:r>
              <a:rPr lang="en-US" sz="1600" dirty="0">
                <a:latin typeface="Consolas" panose="020B0609020204030204" pitchFamily="49" charset="0"/>
              </a:rPr>
              <a:t>)</a:t>
            </a:r>
          </a:p>
          <a:p>
            <a:r>
              <a:rPr lang="en-US" sz="1600" dirty="0">
                <a:latin typeface="Consolas" panose="020B0609020204030204" pitchFamily="49" charset="0"/>
              </a:rPr>
              <a:t>from </a:t>
            </a:r>
            <a:r>
              <a:rPr lang="en-US" sz="1600" dirty="0" err="1">
                <a:latin typeface="Consolas" panose="020B0609020204030204" pitchFamily="49" charset="0"/>
              </a:rPr>
              <a:t>censusData</a:t>
            </a:r>
            <a:endParaRPr lang="en-US" sz="1600" dirty="0">
              <a:latin typeface="Consolas" panose="020B0609020204030204" pitchFamily="49" charset="0"/>
            </a:endParaRPr>
          </a:p>
          <a:p>
            <a:r>
              <a:rPr lang="en-US" sz="1600" dirty="0">
                <a:latin typeface="Consolas" panose="020B0609020204030204" pitchFamily="49" charset="0"/>
              </a:rPr>
              <a:t>where county='New York City'</a:t>
            </a:r>
          </a:p>
        </p:txBody>
      </p:sp>
      <p:sp>
        <p:nvSpPr>
          <p:cNvPr id="6" name="TextBox 5"/>
          <p:cNvSpPr txBox="1"/>
          <p:nvPr/>
        </p:nvSpPr>
        <p:spPr>
          <a:xfrm>
            <a:off x="766100" y="2514600"/>
            <a:ext cx="4336444" cy="1077218"/>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state, county, </a:t>
            </a:r>
            <a:r>
              <a:rPr lang="en-US" sz="1600" dirty="0" err="1">
                <a:latin typeface="Consolas" panose="020B0609020204030204" pitchFamily="49" charset="0"/>
              </a:rPr>
              <a:t>len</a:t>
            </a:r>
            <a:r>
              <a:rPr lang="en-US" sz="1600" dirty="0">
                <a:latin typeface="Consolas" panose="020B0609020204030204" pitchFamily="49" charset="0"/>
              </a:rPr>
              <a:t>(county) </a:t>
            </a:r>
            <a:r>
              <a:rPr lang="en-US" sz="1600" dirty="0" err="1">
                <a:latin typeface="Consolas" panose="020B0609020204030204" pitchFamily="49" charset="0"/>
              </a:rPr>
              <a:t>len</a:t>
            </a:r>
            <a:endParaRPr lang="en-US" sz="1600" dirty="0">
              <a:latin typeface="Consolas" panose="020B0609020204030204" pitchFamily="49" charset="0"/>
            </a:endParaRPr>
          </a:p>
          <a:p>
            <a:r>
              <a:rPr lang="en-US" sz="1600" dirty="0">
                <a:latin typeface="Consolas" panose="020B0609020204030204" pitchFamily="49" charset="0"/>
              </a:rPr>
              <a:t>from </a:t>
            </a:r>
            <a:r>
              <a:rPr lang="en-US" sz="1600" dirty="0" err="1">
                <a:latin typeface="Consolas" panose="020B0609020204030204" pitchFamily="49" charset="0"/>
              </a:rPr>
              <a:t>censusData</a:t>
            </a:r>
            <a:endParaRPr lang="en-US" sz="1600" dirty="0">
              <a:latin typeface="Consolas" panose="020B0609020204030204" pitchFamily="49" charset="0"/>
            </a:endParaRPr>
          </a:p>
          <a:p>
            <a:r>
              <a:rPr lang="en-US" sz="1600" dirty="0">
                <a:latin typeface="Consolas" panose="020B0609020204030204" pitchFamily="49" charset="0"/>
              </a:rPr>
              <a:t>where state='Maryland‘</a:t>
            </a:r>
          </a:p>
          <a:p>
            <a:endParaRPr lang="en-US" sz="1600" dirty="0">
              <a:latin typeface="Consolas" panose="020B0609020204030204" pitchFamily="49" charset="0"/>
            </a:endParaRPr>
          </a:p>
        </p:txBody>
      </p:sp>
      <p:sp>
        <p:nvSpPr>
          <p:cNvPr id="7" name="TextBox 6"/>
          <p:cNvSpPr txBox="1"/>
          <p:nvPr/>
        </p:nvSpPr>
        <p:spPr>
          <a:xfrm>
            <a:off x="5410200" y="2513233"/>
            <a:ext cx="2877711" cy="1077218"/>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state, county</a:t>
            </a:r>
          </a:p>
          <a:p>
            <a:r>
              <a:rPr lang="en-US" sz="1600" dirty="0">
                <a:latin typeface="Consolas" panose="020B0609020204030204" pitchFamily="49" charset="0"/>
              </a:rPr>
              <a:t>from </a:t>
            </a:r>
            <a:r>
              <a:rPr lang="en-US" sz="1600" dirty="0" err="1">
                <a:latin typeface="Consolas" panose="020B0609020204030204" pitchFamily="49" charset="0"/>
              </a:rPr>
              <a:t>censusData</a:t>
            </a:r>
            <a:endParaRPr lang="en-US" sz="1600" dirty="0">
              <a:latin typeface="Consolas" panose="020B0609020204030204" pitchFamily="49" charset="0"/>
            </a:endParaRPr>
          </a:p>
          <a:p>
            <a:r>
              <a:rPr lang="en-US" sz="1600" dirty="0">
                <a:latin typeface="Consolas" panose="020B0609020204030204" pitchFamily="49" charset="0"/>
              </a:rPr>
              <a:t>where state='Maryland'</a:t>
            </a:r>
          </a:p>
          <a:p>
            <a:r>
              <a:rPr lang="en-US" sz="1600" dirty="0">
                <a:latin typeface="Consolas" panose="020B0609020204030204" pitchFamily="49" charset="0"/>
              </a:rPr>
              <a:t>  and county like '%''%'</a:t>
            </a:r>
          </a:p>
        </p:txBody>
      </p:sp>
      <p:sp>
        <p:nvSpPr>
          <p:cNvPr id="8" name="TextBox 7"/>
          <p:cNvSpPr txBox="1"/>
          <p:nvPr/>
        </p:nvSpPr>
        <p:spPr>
          <a:xfrm>
            <a:off x="1274897" y="3810000"/>
            <a:ext cx="6781801" cy="1569660"/>
          </a:xfrm>
          <a:prstGeom prst="rect">
            <a:avLst/>
          </a:prstGeom>
          <a:noFill/>
          <a:ln>
            <a:solidFill>
              <a:schemeClr val="bg1">
                <a:lumMod val="85000"/>
              </a:schemeClr>
            </a:solidFill>
          </a:ln>
        </p:spPr>
        <p:txBody>
          <a:bodyPr wrap="square" rtlCol="0">
            <a:spAutoFit/>
          </a:bodyPr>
          <a:lstStyle/>
          <a:p>
            <a:r>
              <a:rPr lang="en-US" sz="1600" dirty="0">
                <a:latin typeface="Consolas" panose="020B0609020204030204" pitchFamily="49" charset="0"/>
              </a:rPr>
              <a:t>select state, county, </a:t>
            </a:r>
            <a:r>
              <a:rPr lang="en-US" sz="1600" dirty="0" err="1">
                <a:latin typeface="Consolas" panose="020B0609020204030204" pitchFamily="49" charset="0"/>
              </a:rPr>
              <a:t>charindex</a:t>
            </a:r>
            <a:r>
              <a:rPr lang="en-US" sz="1600" dirty="0">
                <a:latin typeface="Consolas" panose="020B0609020204030204" pitchFamily="49" charset="0"/>
              </a:rPr>
              <a:t>(' ',county,1) c,</a:t>
            </a:r>
          </a:p>
          <a:p>
            <a:r>
              <a:rPr lang="en-US" sz="1600" dirty="0">
                <a:latin typeface="Consolas" panose="020B0609020204030204" pitchFamily="49" charset="0"/>
              </a:rPr>
              <a:t>    substring(</a:t>
            </a:r>
            <a:r>
              <a:rPr lang="en-US" sz="1600" dirty="0" err="1">
                <a:latin typeface="Consolas" panose="020B0609020204030204" pitchFamily="49" charset="0"/>
              </a:rPr>
              <a:t>county,charindex</a:t>
            </a:r>
            <a:r>
              <a:rPr lang="en-US" sz="1600" dirty="0">
                <a:latin typeface="Consolas" panose="020B0609020204030204" pitchFamily="49" charset="0"/>
              </a:rPr>
              <a:t>(' ',county,1),</a:t>
            </a:r>
          </a:p>
          <a:p>
            <a:r>
              <a:rPr lang="en-US" sz="1600" dirty="0">
                <a:latin typeface="Consolas" panose="020B0609020204030204" pitchFamily="49" charset="0"/>
              </a:rPr>
              <a:t>	</a:t>
            </a:r>
            <a:r>
              <a:rPr lang="en-US" sz="1600" dirty="0" err="1">
                <a:latin typeface="Consolas" panose="020B0609020204030204" pitchFamily="49" charset="0"/>
              </a:rPr>
              <a:t>charindex</a:t>
            </a:r>
            <a:r>
              <a:rPr lang="en-US" sz="1600" dirty="0">
                <a:latin typeface="Consolas" panose="020B0609020204030204" pitchFamily="49" charset="0"/>
              </a:rPr>
              <a:t>('''',county,1)-</a:t>
            </a:r>
            <a:r>
              <a:rPr lang="en-US" sz="1600" dirty="0" err="1">
                <a:latin typeface="Consolas" panose="020B0609020204030204" pitchFamily="49" charset="0"/>
              </a:rPr>
              <a:t>charindex</a:t>
            </a:r>
            <a:r>
              <a:rPr lang="en-US" sz="1600" dirty="0">
                <a:latin typeface="Consolas" panose="020B0609020204030204" pitchFamily="49" charset="0"/>
              </a:rPr>
              <a:t>(' ',county,1))</a:t>
            </a:r>
          </a:p>
          <a:p>
            <a:r>
              <a:rPr lang="en-US" sz="1600" dirty="0">
                <a:latin typeface="Consolas" panose="020B0609020204030204" pitchFamily="49" charset="0"/>
              </a:rPr>
              <a:t>from </a:t>
            </a:r>
            <a:r>
              <a:rPr lang="en-US" sz="1600" dirty="0" err="1">
                <a:latin typeface="Consolas" panose="020B0609020204030204" pitchFamily="49" charset="0"/>
              </a:rPr>
              <a:t>censusData</a:t>
            </a:r>
            <a:endParaRPr lang="en-US" sz="1600" dirty="0">
              <a:latin typeface="Consolas" panose="020B0609020204030204" pitchFamily="49" charset="0"/>
            </a:endParaRPr>
          </a:p>
          <a:p>
            <a:r>
              <a:rPr lang="en-US" sz="1600" dirty="0">
                <a:latin typeface="Consolas" panose="020B0609020204030204" pitchFamily="49" charset="0"/>
              </a:rPr>
              <a:t>where state='Maryland'</a:t>
            </a:r>
          </a:p>
          <a:p>
            <a:r>
              <a:rPr lang="en-US" sz="1600" dirty="0">
                <a:latin typeface="Consolas" panose="020B0609020204030204" pitchFamily="49" charset="0"/>
              </a:rPr>
              <a:t>  and county like '%''%'</a:t>
            </a:r>
          </a:p>
        </p:txBody>
      </p:sp>
    </p:spTree>
    <p:extLst>
      <p:ext uri="{BB962C8B-B14F-4D97-AF65-F5344CB8AC3E}">
        <p14:creationId xmlns:p14="http://schemas.microsoft.com/office/powerpoint/2010/main" val="39123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Functions</a:t>
            </a:r>
          </a:p>
        </p:txBody>
      </p:sp>
      <p:sp>
        <p:nvSpPr>
          <p:cNvPr id="4" name="TextBox 3"/>
          <p:cNvSpPr txBox="1"/>
          <p:nvPr/>
        </p:nvSpPr>
        <p:spPr>
          <a:xfrm>
            <a:off x="4876800" y="2012179"/>
            <a:ext cx="3581400" cy="1077218"/>
          </a:xfrm>
          <a:prstGeom prst="rect">
            <a:avLst/>
          </a:prstGeom>
          <a:noFill/>
          <a:ln>
            <a:solidFill>
              <a:schemeClr val="bg1">
                <a:lumMod val="85000"/>
              </a:schemeClr>
            </a:solidFill>
          </a:ln>
        </p:spPr>
        <p:txBody>
          <a:bodyPr wrap="square" rtlCol="0">
            <a:spAutoFit/>
          </a:bodyPr>
          <a:lstStyle/>
          <a:p>
            <a:r>
              <a:rPr lang="en-US" sz="1600" dirty="0">
                <a:latin typeface="Consolas" panose="020B0609020204030204" pitchFamily="49" charset="0"/>
              </a:rPr>
              <a:t>select sum(cases) cases</a:t>
            </a:r>
          </a:p>
          <a:p>
            <a:r>
              <a:rPr lang="en-US" sz="1600" dirty="0">
                <a:latin typeface="Consolas" panose="020B0609020204030204" pitchFamily="49" charset="0"/>
              </a:rPr>
              <a:t>from </a:t>
            </a:r>
            <a:r>
              <a:rPr lang="en-US" sz="1600" dirty="0" err="1">
                <a:latin typeface="Consolas" panose="020B0609020204030204" pitchFamily="49" charset="0"/>
              </a:rPr>
              <a:t>statsS</a:t>
            </a:r>
            <a:endParaRPr lang="en-US" sz="1600" dirty="0">
              <a:latin typeface="Consolas" panose="020B0609020204030204" pitchFamily="49" charset="0"/>
            </a:endParaRPr>
          </a:p>
          <a:p>
            <a:r>
              <a:rPr lang="en-US" sz="1600" dirty="0">
                <a:latin typeface="Consolas" panose="020B0609020204030204" pitchFamily="49" charset="0"/>
              </a:rPr>
              <a:t>where </a:t>
            </a:r>
            <a:r>
              <a:rPr lang="en-US" sz="1600" dirty="0" err="1">
                <a:latin typeface="Consolas" panose="020B0609020204030204" pitchFamily="49" charset="0"/>
              </a:rPr>
              <a:t>dd</a:t>
            </a:r>
            <a:r>
              <a:rPr lang="en-US" sz="1600" dirty="0">
                <a:latin typeface="Consolas" panose="020B0609020204030204" pitchFamily="49" charset="0"/>
              </a:rPr>
              <a:t>=74</a:t>
            </a:r>
          </a:p>
          <a:p>
            <a:endParaRPr lang="en-US" sz="1600" dirty="0">
              <a:latin typeface="Consolas" panose="020B0609020204030204" pitchFamily="49" charset="0"/>
            </a:endParaRPr>
          </a:p>
        </p:txBody>
      </p:sp>
      <p:sp>
        <p:nvSpPr>
          <p:cNvPr id="3" name="TextBox 2"/>
          <p:cNvSpPr txBox="1"/>
          <p:nvPr/>
        </p:nvSpPr>
        <p:spPr>
          <a:xfrm>
            <a:off x="1219200" y="3629561"/>
            <a:ext cx="2514600" cy="1323439"/>
          </a:xfrm>
          <a:prstGeom prst="rect">
            <a:avLst/>
          </a:prstGeom>
          <a:noFill/>
          <a:ln>
            <a:solidFill>
              <a:schemeClr val="bg1">
                <a:lumMod val="85000"/>
              </a:schemeClr>
            </a:solidFill>
          </a:ln>
        </p:spPr>
        <p:txBody>
          <a:bodyPr wrap="square" rtlCol="0">
            <a:spAutoFit/>
          </a:bodyPr>
          <a:lstStyle/>
          <a:p>
            <a:r>
              <a:rPr lang="en-US" sz="1600" dirty="0">
                <a:latin typeface="Consolas" panose="020B0609020204030204" pitchFamily="49" charset="0"/>
              </a:rPr>
              <a:t>select </a:t>
            </a:r>
            <a:r>
              <a:rPr lang="en-US" sz="1600" dirty="0" err="1">
                <a:latin typeface="Consolas" panose="020B0609020204030204" pitchFamily="49" charset="0"/>
              </a:rPr>
              <a:t>avg</a:t>
            </a:r>
            <a:r>
              <a:rPr lang="en-US" sz="1600" dirty="0">
                <a:latin typeface="Consolas" panose="020B0609020204030204" pitchFamily="49" charset="0"/>
              </a:rPr>
              <a:t>(cases) a,</a:t>
            </a:r>
            <a:br>
              <a:rPr lang="en-US" sz="1600" dirty="0">
                <a:latin typeface="Consolas" panose="020B0609020204030204" pitchFamily="49" charset="0"/>
              </a:rPr>
            </a:br>
            <a:r>
              <a:rPr lang="en-US" sz="1600" dirty="0">
                <a:latin typeface="Consolas" panose="020B0609020204030204" pitchFamily="49" charset="0"/>
              </a:rPr>
              <a:t>  </a:t>
            </a:r>
            <a:r>
              <a:rPr lang="en-US" sz="1600" dirty="0" err="1">
                <a:latin typeface="Consolas" panose="020B0609020204030204" pitchFamily="49" charset="0"/>
              </a:rPr>
              <a:t>avg</a:t>
            </a:r>
            <a:r>
              <a:rPr lang="en-US" sz="1600" dirty="0">
                <a:latin typeface="Consolas" panose="020B0609020204030204" pitchFamily="49" charset="0"/>
              </a:rPr>
              <a:t>(deaths) d</a:t>
            </a:r>
          </a:p>
          <a:p>
            <a:r>
              <a:rPr lang="en-US" sz="1600" dirty="0">
                <a:latin typeface="Consolas" panose="020B0609020204030204" pitchFamily="49" charset="0"/>
              </a:rPr>
              <a:t>from </a:t>
            </a:r>
            <a:r>
              <a:rPr lang="en-US" sz="1600" dirty="0" err="1">
                <a:latin typeface="Consolas" panose="020B0609020204030204" pitchFamily="49" charset="0"/>
              </a:rPr>
              <a:t>statsS</a:t>
            </a:r>
            <a:endParaRPr lang="en-US" sz="1600" dirty="0">
              <a:latin typeface="Consolas" panose="020B0609020204030204" pitchFamily="49" charset="0"/>
            </a:endParaRPr>
          </a:p>
          <a:p>
            <a:r>
              <a:rPr lang="en-US" sz="1600" dirty="0">
                <a:latin typeface="Consolas" panose="020B0609020204030204" pitchFamily="49" charset="0"/>
              </a:rPr>
              <a:t>where </a:t>
            </a:r>
            <a:r>
              <a:rPr lang="en-US" sz="1600" dirty="0" err="1">
                <a:latin typeface="Consolas" panose="020B0609020204030204" pitchFamily="49" charset="0"/>
              </a:rPr>
              <a:t>dd</a:t>
            </a:r>
            <a:r>
              <a:rPr lang="en-US" sz="1600" dirty="0">
                <a:latin typeface="Consolas" panose="020B0609020204030204" pitchFamily="49" charset="0"/>
              </a:rPr>
              <a:t>=74</a:t>
            </a:r>
          </a:p>
          <a:p>
            <a:r>
              <a:rPr lang="en-US" sz="1600" dirty="0">
                <a:latin typeface="Consolas" panose="020B0609020204030204" pitchFamily="49" charset="0"/>
              </a:rPr>
              <a:t>  and cases&gt;0</a:t>
            </a:r>
          </a:p>
        </p:txBody>
      </p:sp>
      <p:sp>
        <p:nvSpPr>
          <p:cNvPr id="5" name="TextBox 4"/>
          <p:cNvSpPr txBox="1"/>
          <p:nvPr/>
        </p:nvSpPr>
        <p:spPr>
          <a:xfrm>
            <a:off x="1219200" y="2015832"/>
            <a:ext cx="3200400" cy="1077218"/>
          </a:xfrm>
          <a:prstGeom prst="rect">
            <a:avLst/>
          </a:prstGeom>
          <a:noFill/>
          <a:ln>
            <a:solidFill>
              <a:schemeClr val="bg1">
                <a:lumMod val="85000"/>
              </a:schemeClr>
            </a:solidFill>
          </a:ln>
        </p:spPr>
        <p:txBody>
          <a:bodyPr wrap="square" rtlCol="0">
            <a:spAutoFit/>
          </a:bodyPr>
          <a:lstStyle/>
          <a:p>
            <a:r>
              <a:rPr lang="en-US" sz="1600" dirty="0">
                <a:latin typeface="Consolas" panose="020B0609020204030204" pitchFamily="49" charset="0"/>
              </a:rPr>
              <a:t>select count(*) c</a:t>
            </a:r>
          </a:p>
          <a:p>
            <a:r>
              <a:rPr lang="en-US" sz="1600" dirty="0">
                <a:latin typeface="Consolas" panose="020B0609020204030204" pitchFamily="49" charset="0"/>
              </a:rPr>
              <a:t>from </a:t>
            </a:r>
            <a:r>
              <a:rPr lang="en-US" sz="1600" dirty="0" err="1">
                <a:latin typeface="Consolas" panose="020B0609020204030204" pitchFamily="49" charset="0"/>
              </a:rPr>
              <a:t>statsS</a:t>
            </a:r>
            <a:endParaRPr lang="en-US" sz="1600" dirty="0">
              <a:latin typeface="Consolas" panose="020B0609020204030204" pitchFamily="49" charset="0"/>
            </a:endParaRPr>
          </a:p>
          <a:p>
            <a:r>
              <a:rPr lang="en-US" sz="1600" dirty="0">
                <a:latin typeface="Consolas" panose="020B0609020204030204" pitchFamily="49" charset="0"/>
              </a:rPr>
              <a:t>where </a:t>
            </a:r>
            <a:r>
              <a:rPr lang="en-US" sz="1600" dirty="0" err="1">
                <a:latin typeface="Consolas" panose="020B0609020204030204" pitchFamily="49" charset="0"/>
              </a:rPr>
              <a:t>dd</a:t>
            </a:r>
            <a:r>
              <a:rPr lang="en-US" sz="1600" dirty="0">
                <a:latin typeface="Consolas" panose="020B0609020204030204" pitchFamily="49" charset="0"/>
              </a:rPr>
              <a:t>=74</a:t>
            </a:r>
          </a:p>
          <a:p>
            <a:r>
              <a:rPr lang="en-US" sz="1600" dirty="0">
                <a:latin typeface="Consolas" panose="020B0609020204030204" pitchFamily="49" charset="0"/>
              </a:rPr>
              <a:t>  and cases&gt;0</a:t>
            </a:r>
          </a:p>
        </p:txBody>
      </p:sp>
      <p:sp>
        <p:nvSpPr>
          <p:cNvPr id="6" name="TextBox 5"/>
          <p:cNvSpPr txBox="1"/>
          <p:nvPr/>
        </p:nvSpPr>
        <p:spPr>
          <a:xfrm>
            <a:off x="4191000" y="3629561"/>
            <a:ext cx="4336444" cy="1323439"/>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a:t>
            </a:r>
            <a:r>
              <a:rPr lang="en-US" sz="1600" dirty="0" err="1">
                <a:latin typeface="Consolas" panose="020B0609020204030204" pitchFamily="49" charset="0"/>
              </a:rPr>
              <a:t>avg</a:t>
            </a:r>
            <a:r>
              <a:rPr lang="en-US" sz="1600" dirty="0">
                <a:latin typeface="Consolas" panose="020B0609020204030204" pitchFamily="49" charset="0"/>
              </a:rPr>
              <a:t>(cases) a, </a:t>
            </a:r>
            <a:r>
              <a:rPr lang="en-US" sz="1600" dirty="0" err="1">
                <a:latin typeface="Consolas" panose="020B0609020204030204" pitchFamily="49" charset="0"/>
              </a:rPr>
              <a:t>stdev</a:t>
            </a:r>
            <a:r>
              <a:rPr lang="en-US" sz="1600" dirty="0">
                <a:latin typeface="Consolas" panose="020B0609020204030204" pitchFamily="49" charset="0"/>
              </a:rPr>
              <a:t>(cases) s, </a:t>
            </a:r>
          </a:p>
          <a:p>
            <a:r>
              <a:rPr lang="en-US" sz="1600" dirty="0">
                <a:latin typeface="Consolas" panose="020B0609020204030204" pitchFamily="49" charset="0"/>
              </a:rPr>
              <a:t>min(cases) </a:t>
            </a:r>
            <a:r>
              <a:rPr lang="en-US" sz="1600" dirty="0" err="1">
                <a:latin typeface="Consolas" panose="020B0609020204030204" pitchFamily="49" charset="0"/>
              </a:rPr>
              <a:t>mn</a:t>
            </a:r>
            <a:r>
              <a:rPr lang="en-US" sz="1600" dirty="0">
                <a:latin typeface="Consolas" panose="020B0609020204030204" pitchFamily="49" charset="0"/>
              </a:rPr>
              <a:t>, max(cases) mx</a:t>
            </a:r>
          </a:p>
          <a:p>
            <a:r>
              <a:rPr lang="en-US" sz="1600" dirty="0">
                <a:latin typeface="Consolas" panose="020B0609020204030204" pitchFamily="49" charset="0"/>
              </a:rPr>
              <a:t>from </a:t>
            </a:r>
            <a:r>
              <a:rPr lang="en-US" sz="1600" dirty="0" err="1">
                <a:latin typeface="Consolas" panose="020B0609020204030204" pitchFamily="49" charset="0"/>
              </a:rPr>
              <a:t>statsS</a:t>
            </a:r>
            <a:endParaRPr lang="en-US" sz="1600" dirty="0">
              <a:latin typeface="Consolas" panose="020B0609020204030204" pitchFamily="49" charset="0"/>
            </a:endParaRPr>
          </a:p>
          <a:p>
            <a:r>
              <a:rPr lang="en-US" sz="1600" dirty="0">
                <a:latin typeface="Consolas" panose="020B0609020204030204" pitchFamily="49" charset="0"/>
              </a:rPr>
              <a:t>where </a:t>
            </a:r>
            <a:r>
              <a:rPr lang="en-US" sz="1600" dirty="0" err="1">
                <a:latin typeface="Consolas" panose="020B0609020204030204" pitchFamily="49" charset="0"/>
              </a:rPr>
              <a:t>dd</a:t>
            </a:r>
            <a:r>
              <a:rPr lang="en-US" sz="1600" dirty="0">
                <a:latin typeface="Consolas" panose="020B0609020204030204" pitchFamily="49" charset="0"/>
              </a:rPr>
              <a:t>=74</a:t>
            </a:r>
          </a:p>
          <a:p>
            <a:r>
              <a:rPr lang="en-US" sz="1600" dirty="0">
                <a:latin typeface="Consolas" panose="020B0609020204030204" pitchFamily="49" charset="0"/>
              </a:rPr>
              <a:t>  and cases&gt;0</a:t>
            </a:r>
          </a:p>
        </p:txBody>
      </p:sp>
      <p:sp>
        <p:nvSpPr>
          <p:cNvPr id="7" name="TextBox 6"/>
          <p:cNvSpPr txBox="1"/>
          <p:nvPr/>
        </p:nvSpPr>
        <p:spPr>
          <a:xfrm>
            <a:off x="3063765" y="5489511"/>
            <a:ext cx="3326552" cy="584775"/>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count(distinct state)</a:t>
            </a:r>
          </a:p>
          <a:p>
            <a:r>
              <a:rPr lang="en-US" sz="1600" dirty="0">
                <a:latin typeface="Consolas" panose="020B0609020204030204" pitchFamily="49" charset="0"/>
              </a:rPr>
              <a:t>from </a:t>
            </a:r>
            <a:r>
              <a:rPr lang="en-US" sz="1600" dirty="0" err="1">
                <a:latin typeface="Consolas" panose="020B0609020204030204" pitchFamily="49" charset="0"/>
              </a:rPr>
              <a:t>statsC</a:t>
            </a:r>
            <a:endParaRPr lang="en-US" sz="1600" dirty="0">
              <a:latin typeface="Consolas" panose="020B0609020204030204" pitchFamily="49" charset="0"/>
            </a:endParaRPr>
          </a:p>
        </p:txBody>
      </p:sp>
    </p:spTree>
    <p:extLst>
      <p:ext uri="{BB962C8B-B14F-4D97-AF65-F5344CB8AC3E}">
        <p14:creationId xmlns:p14="http://schemas.microsoft.com/office/powerpoint/2010/main" val="3286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BY</a:t>
            </a:r>
          </a:p>
        </p:txBody>
      </p:sp>
      <p:sp>
        <p:nvSpPr>
          <p:cNvPr id="3" name="Content Placeholder 2"/>
          <p:cNvSpPr>
            <a:spLocks noGrp="1"/>
          </p:cNvSpPr>
          <p:nvPr>
            <p:ph idx="1"/>
          </p:nvPr>
        </p:nvSpPr>
        <p:spPr/>
        <p:txBody>
          <a:bodyPr/>
          <a:lstStyle/>
          <a:p>
            <a:r>
              <a:rPr lang="en-US" dirty="0"/>
              <a:t>We can create groups by certain attributes</a:t>
            </a:r>
            <a:br>
              <a:rPr lang="en-US" dirty="0"/>
            </a:br>
            <a:r>
              <a:rPr lang="en-US" dirty="0"/>
              <a:t>and calculate aggregate functions</a:t>
            </a:r>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
        <p:nvSpPr>
          <p:cNvPr id="4" name="TextBox 3"/>
          <p:cNvSpPr txBox="1"/>
          <p:nvPr/>
        </p:nvSpPr>
        <p:spPr>
          <a:xfrm>
            <a:off x="722362" y="2611837"/>
            <a:ext cx="2877711" cy="1569660"/>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state, count(*) c</a:t>
            </a:r>
          </a:p>
          <a:p>
            <a:r>
              <a:rPr lang="en-US" sz="1600" dirty="0">
                <a:latin typeface="Consolas" panose="020B0609020204030204" pitchFamily="49" charset="0"/>
              </a:rPr>
              <a:t>from </a:t>
            </a:r>
            <a:r>
              <a:rPr lang="en-US" sz="1600" dirty="0" err="1">
                <a:latin typeface="Consolas" panose="020B0609020204030204" pitchFamily="49" charset="0"/>
              </a:rPr>
              <a:t>statsS</a:t>
            </a:r>
            <a:endParaRPr lang="en-US" sz="1600" dirty="0">
              <a:latin typeface="Consolas" panose="020B0609020204030204" pitchFamily="49" charset="0"/>
            </a:endParaRPr>
          </a:p>
          <a:p>
            <a:r>
              <a:rPr lang="en-US" sz="1600" dirty="0">
                <a:latin typeface="Consolas" panose="020B0609020204030204" pitchFamily="49" charset="0"/>
              </a:rPr>
              <a:t>where cases&gt;0</a:t>
            </a:r>
          </a:p>
          <a:p>
            <a:r>
              <a:rPr lang="en-US" sz="1600" dirty="0">
                <a:latin typeface="Consolas" panose="020B0609020204030204" pitchFamily="49" charset="0"/>
              </a:rPr>
              <a:t>group by state</a:t>
            </a:r>
          </a:p>
          <a:p>
            <a:r>
              <a:rPr lang="en-US" sz="1600" dirty="0">
                <a:latin typeface="Consolas" panose="020B0609020204030204" pitchFamily="49" charset="0"/>
              </a:rPr>
              <a:t>order by c </a:t>
            </a:r>
            <a:r>
              <a:rPr lang="en-US" sz="1600" dirty="0" err="1">
                <a:latin typeface="Consolas" panose="020B0609020204030204" pitchFamily="49" charset="0"/>
              </a:rPr>
              <a:t>desc</a:t>
            </a:r>
            <a:endParaRPr lang="en-US" sz="1600" dirty="0">
              <a:latin typeface="Consolas" panose="020B0609020204030204" pitchFamily="49" charset="0"/>
            </a:endParaRPr>
          </a:p>
          <a:p>
            <a:endParaRPr lang="en-US" sz="1600" dirty="0">
              <a:latin typeface="Consolas" panose="020B0609020204030204" pitchFamily="49" charset="0"/>
            </a:endParaRPr>
          </a:p>
        </p:txBody>
      </p:sp>
      <p:grpSp>
        <p:nvGrpSpPr>
          <p:cNvPr id="7" name="Group 6"/>
          <p:cNvGrpSpPr/>
          <p:nvPr/>
        </p:nvGrpSpPr>
        <p:grpSpPr>
          <a:xfrm>
            <a:off x="609600" y="4644480"/>
            <a:ext cx="7391400" cy="1858509"/>
            <a:chOff x="1005178" y="4389891"/>
            <a:chExt cx="7391400" cy="1858509"/>
          </a:xfrm>
        </p:grpSpPr>
        <p:sp>
          <p:nvSpPr>
            <p:cNvPr id="5" name="TextBox 4"/>
            <p:cNvSpPr txBox="1"/>
            <p:nvPr/>
          </p:nvSpPr>
          <p:spPr>
            <a:xfrm>
              <a:off x="1410554" y="4924961"/>
              <a:ext cx="6580648" cy="1323439"/>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top 100 min(</a:t>
              </a:r>
              <a:r>
                <a:rPr lang="en-US" sz="1600" dirty="0" err="1">
                  <a:latin typeface="Consolas" panose="020B0609020204030204" pitchFamily="49" charset="0"/>
                </a:rPr>
                <a:t>fips</a:t>
              </a:r>
              <a:r>
                <a:rPr lang="en-US" sz="1600" dirty="0">
                  <a:latin typeface="Consolas" panose="020B0609020204030204" pitchFamily="49" charset="0"/>
                </a:rPr>
                <a:t>) </a:t>
              </a:r>
              <a:r>
                <a:rPr lang="en-US" sz="1600" dirty="0" err="1">
                  <a:latin typeface="Consolas" panose="020B0609020204030204" pitchFamily="49" charset="0"/>
                </a:rPr>
                <a:t>fips</a:t>
              </a:r>
              <a:r>
                <a:rPr lang="en-US" sz="1600" dirty="0">
                  <a:latin typeface="Consolas" panose="020B0609020204030204" pitchFamily="49" charset="0"/>
                </a:rPr>
                <a:t>, state, county, min(</a:t>
              </a:r>
              <a:r>
                <a:rPr lang="en-US" sz="1600" dirty="0" err="1">
                  <a:latin typeface="Consolas" panose="020B0609020204030204" pitchFamily="49" charset="0"/>
                </a:rPr>
                <a:t>dd</a:t>
              </a:r>
              <a:r>
                <a:rPr lang="en-US" sz="1600" dirty="0">
                  <a:latin typeface="Consolas" panose="020B0609020204030204" pitchFamily="49" charset="0"/>
                </a:rPr>
                <a:t>) d10</a:t>
              </a:r>
            </a:p>
            <a:p>
              <a:r>
                <a:rPr lang="en-US" sz="1600" dirty="0">
                  <a:latin typeface="Consolas" panose="020B0609020204030204" pitchFamily="49" charset="0"/>
                </a:rPr>
                <a:t>from </a:t>
              </a:r>
              <a:r>
                <a:rPr lang="en-US" sz="1600" dirty="0" err="1">
                  <a:latin typeface="Consolas" panose="020B0609020204030204" pitchFamily="49" charset="0"/>
                </a:rPr>
                <a:t>statsC</a:t>
              </a:r>
              <a:endParaRPr lang="en-US" sz="1600" dirty="0">
                <a:latin typeface="Consolas" panose="020B0609020204030204" pitchFamily="49" charset="0"/>
              </a:endParaRPr>
            </a:p>
            <a:p>
              <a:r>
                <a:rPr lang="en-US" sz="1600" dirty="0">
                  <a:latin typeface="Consolas" panose="020B0609020204030204" pitchFamily="49" charset="0"/>
                </a:rPr>
                <a:t>where cases&gt;10</a:t>
              </a:r>
            </a:p>
            <a:p>
              <a:r>
                <a:rPr lang="en-US" sz="1600" dirty="0">
                  <a:latin typeface="Consolas" panose="020B0609020204030204" pitchFamily="49" charset="0"/>
                </a:rPr>
                <a:t>group by state, county</a:t>
              </a:r>
            </a:p>
            <a:p>
              <a:r>
                <a:rPr lang="en-US" sz="1600" dirty="0">
                  <a:latin typeface="Consolas" panose="020B0609020204030204" pitchFamily="49" charset="0"/>
                </a:rPr>
                <a:t>order by d10</a:t>
              </a:r>
            </a:p>
          </p:txBody>
        </p:sp>
        <p:sp>
          <p:nvSpPr>
            <p:cNvPr id="6" name="TextBox 5"/>
            <p:cNvSpPr txBox="1"/>
            <p:nvPr/>
          </p:nvSpPr>
          <p:spPr>
            <a:xfrm>
              <a:off x="1005178" y="4389891"/>
              <a:ext cx="7391400" cy="400110"/>
            </a:xfrm>
            <a:prstGeom prst="rect">
              <a:avLst/>
            </a:prstGeom>
            <a:noFill/>
          </p:spPr>
          <p:txBody>
            <a:bodyPr wrap="square" rtlCol="0">
              <a:spAutoFit/>
            </a:bodyPr>
            <a:lstStyle/>
            <a:p>
              <a:r>
                <a:rPr lang="en-US" sz="2000" i="1" dirty="0">
                  <a:latin typeface="+mn-lt"/>
                </a:rPr>
                <a:t>What is the first day with more than 10 cases in a county?</a:t>
              </a:r>
            </a:p>
          </p:txBody>
        </p:sp>
      </p:grpSp>
      <p:sp>
        <p:nvSpPr>
          <p:cNvPr id="9" name="TextBox 8"/>
          <p:cNvSpPr txBox="1"/>
          <p:nvPr/>
        </p:nvSpPr>
        <p:spPr>
          <a:xfrm>
            <a:off x="4800600" y="2611837"/>
            <a:ext cx="3102131" cy="1569660"/>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state, sum(cases) s</a:t>
            </a:r>
          </a:p>
          <a:p>
            <a:r>
              <a:rPr lang="en-US" sz="1600" dirty="0">
                <a:latin typeface="Consolas" panose="020B0609020204030204" pitchFamily="49" charset="0"/>
              </a:rPr>
              <a:t>from </a:t>
            </a:r>
            <a:r>
              <a:rPr lang="en-US" sz="1600" dirty="0" err="1">
                <a:latin typeface="Consolas" panose="020B0609020204030204" pitchFamily="49" charset="0"/>
              </a:rPr>
              <a:t>statsC</a:t>
            </a:r>
            <a:endParaRPr lang="en-US" sz="1600" dirty="0">
              <a:latin typeface="Consolas" panose="020B0609020204030204" pitchFamily="49" charset="0"/>
            </a:endParaRPr>
          </a:p>
          <a:p>
            <a:r>
              <a:rPr lang="en-US" sz="1600" dirty="0">
                <a:latin typeface="Consolas" panose="020B0609020204030204" pitchFamily="49" charset="0"/>
              </a:rPr>
              <a:t>where </a:t>
            </a:r>
            <a:r>
              <a:rPr lang="en-US" sz="1600" dirty="0" err="1">
                <a:latin typeface="Consolas" panose="020B0609020204030204" pitchFamily="49" charset="0"/>
              </a:rPr>
              <a:t>dd</a:t>
            </a:r>
            <a:r>
              <a:rPr lang="en-US" sz="1600" dirty="0">
                <a:latin typeface="Consolas" panose="020B0609020204030204" pitchFamily="49" charset="0"/>
              </a:rPr>
              <a:t>=74 and cases&gt;10</a:t>
            </a:r>
          </a:p>
          <a:p>
            <a:r>
              <a:rPr lang="en-US" sz="1600" dirty="0">
                <a:latin typeface="Consolas" panose="020B0609020204030204" pitchFamily="49" charset="0"/>
              </a:rPr>
              <a:t>group by state</a:t>
            </a:r>
          </a:p>
          <a:p>
            <a:r>
              <a:rPr lang="en-US" sz="1600" dirty="0">
                <a:latin typeface="Consolas" panose="020B0609020204030204" pitchFamily="49" charset="0"/>
              </a:rPr>
              <a:t>having sum(cases)&gt;1000</a:t>
            </a:r>
          </a:p>
          <a:p>
            <a:r>
              <a:rPr lang="en-US" sz="1600" dirty="0">
                <a:latin typeface="Consolas" panose="020B0609020204030204" pitchFamily="49" charset="0"/>
              </a:rPr>
              <a:t>order by s </a:t>
            </a:r>
            <a:r>
              <a:rPr lang="en-US" sz="1600" dirty="0" err="1">
                <a:latin typeface="Consolas" panose="020B0609020204030204" pitchFamily="49" charset="0"/>
              </a:rPr>
              <a:t>desc</a:t>
            </a:r>
            <a:endParaRPr lang="en-US" sz="1600" dirty="0">
              <a:latin typeface="Consolas" panose="020B0609020204030204" pitchFamily="49" charset="0"/>
            </a:endParaRPr>
          </a:p>
        </p:txBody>
      </p:sp>
    </p:spTree>
    <p:extLst>
      <p:ext uri="{BB962C8B-B14F-4D97-AF65-F5344CB8AC3E}">
        <p14:creationId xmlns:p14="http://schemas.microsoft.com/office/powerpoint/2010/main" val="7721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Subqueries</a:t>
            </a:r>
          </a:p>
        </p:txBody>
      </p:sp>
      <p:sp>
        <p:nvSpPr>
          <p:cNvPr id="6" name="TextBox 5"/>
          <p:cNvSpPr txBox="1"/>
          <p:nvPr/>
        </p:nvSpPr>
        <p:spPr>
          <a:xfrm>
            <a:off x="1941469" y="1447800"/>
            <a:ext cx="4557658" cy="1815882"/>
          </a:xfrm>
          <a:prstGeom prst="rect">
            <a:avLst/>
          </a:prstGeom>
          <a:noFill/>
          <a:ln>
            <a:solidFill>
              <a:schemeClr val="bg1">
                <a:lumMod val="85000"/>
              </a:schemeClr>
            </a:solidFill>
          </a:ln>
        </p:spPr>
        <p:txBody>
          <a:bodyPr wrap="none" rtlCol="0">
            <a:spAutoFit/>
          </a:bodyPr>
          <a:lstStyle/>
          <a:p>
            <a:r>
              <a:rPr lang="en-US" sz="1400" dirty="0">
                <a:latin typeface="Consolas" panose="020B0609020204030204" pitchFamily="49" charset="0"/>
              </a:rPr>
              <a:t>select top 10 *, (</a:t>
            </a:r>
            <a:r>
              <a:rPr lang="en-US" sz="1400" dirty="0" err="1">
                <a:latin typeface="Consolas" panose="020B0609020204030204" pitchFamily="49" charset="0"/>
              </a:rPr>
              <a:t>logPop-logArea</a:t>
            </a:r>
            <a:r>
              <a:rPr lang="en-US" sz="1400" dirty="0">
                <a:latin typeface="Consolas" panose="020B0609020204030204" pitchFamily="49" charset="0"/>
              </a:rPr>
              <a:t>) </a:t>
            </a:r>
            <a:r>
              <a:rPr lang="en-US" sz="1400" dirty="0" err="1">
                <a:latin typeface="Consolas" panose="020B0609020204030204" pitchFamily="49" charset="0"/>
              </a:rPr>
              <a:t>logDensity</a:t>
            </a:r>
            <a:endParaRPr lang="en-US" sz="1400" dirty="0">
              <a:latin typeface="Consolas" panose="020B0609020204030204" pitchFamily="49" charset="0"/>
            </a:endParaRPr>
          </a:p>
          <a:p>
            <a:r>
              <a:rPr lang="en-US" sz="1400" dirty="0">
                <a:latin typeface="Consolas" panose="020B0609020204030204" pitchFamily="49" charset="0"/>
              </a:rPr>
              <a:t>from (</a:t>
            </a:r>
          </a:p>
          <a:p>
            <a:r>
              <a:rPr lang="en-US" sz="1400" dirty="0">
                <a:latin typeface="Consolas" panose="020B0609020204030204" pitchFamily="49" charset="0"/>
              </a:rPr>
              <a:t>    select </a:t>
            </a:r>
            <a:r>
              <a:rPr lang="en-US" sz="1400" dirty="0" err="1">
                <a:latin typeface="Consolas" panose="020B0609020204030204" pitchFamily="49" charset="0"/>
              </a:rPr>
              <a:t>fips</a:t>
            </a:r>
            <a:r>
              <a:rPr lang="en-US" sz="1400" dirty="0">
                <a:latin typeface="Consolas" panose="020B0609020204030204" pitchFamily="49" charset="0"/>
              </a:rPr>
              <a:t>, state, </a:t>
            </a:r>
            <a:br>
              <a:rPr lang="en-US" sz="1400" dirty="0">
                <a:latin typeface="Consolas" panose="020B0609020204030204" pitchFamily="49" charset="0"/>
              </a:rPr>
            </a:br>
            <a:r>
              <a:rPr lang="en-US" sz="1400" dirty="0">
                <a:latin typeface="Consolas" panose="020B0609020204030204" pitchFamily="49" charset="0"/>
              </a:rPr>
              <a:t>        log(</a:t>
            </a:r>
            <a:r>
              <a:rPr lang="en-US" sz="1400" dirty="0" err="1">
                <a:latin typeface="Consolas" panose="020B0609020204030204" pitchFamily="49" charset="0"/>
              </a:rPr>
              <a:t>LandArea</a:t>
            </a:r>
            <a:r>
              <a:rPr lang="en-US" sz="1400" dirty="0">
                <a:latin typeface="Consolas" panose="020B0609020204030204" pitchFamily="49" charset="0"/>
              </a:rPr>
              <a:t>)/log(2.0) </a:t>
            </a:r>
            <a:r>
              <a:rPr lang="en-US" sz="1400" dirty="0" err="1">
                <a:latin typeface="Consolas" panose="020B0609020204030204" pitchFamily="49" charset="0"/>
              </a:rPr>
              <a:t>logArea</a:t>
            </a:r>
            <a:r>
              <a:rPr lang="en-US" sz="1400" dirty="0">
                <a:latin typeface="Consolas" panose="020B0609020204030204" pitchFamily="49" charset="0"/>
              </a:rPr>
              <a:t>,</a:t>
            </a:r>
          </a:p>
          <a:p>
            <a:r>
              <a:rPr lang="en-US" sz="1400" dirty="0">
                <a:latin typeface="Consolas" panose="020B0609020204030204" pitchFamily="49" charset="0"/>
              </a:rPr>
              <a:t>        log(population)/log(2.0) </a:t>
            </a:r>
            <a:r>
              <a:rPr lang="en-US" sz="1400" dirty="0" err="1">
                <a:latin typeface="Consolas" panose="020B0609020204030204" pitchFamily="49" charset="0"/>
              </a:rPr>
              <a:t>logPop</a:t>
            </a:r>
            <a:endParaRPr lang="en-US" sz="1400" dirty="0">
              <a:latin typeface="Consolas" panose="020B0609020204030204" pitchFamily="49" charset="0"/>
            </a:endParaRPr>
          </a:p>
          <a:p>
            <a:r>
              <a:rPr lang="en-US" sz="1400" dirty="0">
                <a:latin typeface="Consolas" panose="020B0609020204030204" pitchFamily="49" charset="0"/>
              </a:rPr>
              <a:t>    from </a:t>
            </a:r>
            <a:r>
              <a:rPr lang="en-US" sz="1400" dirty="0" err="1">
                <a:latin typeface="Consolas" panose="020B0609020204030204" pitchFamily="49" charset="0"/>
              </a:rPr>
              <a:t>censusData</a:t>
            </a:r>
            <a:endParaRPr lang="en-US" sz="1400" dirty="0">
              <a:latin typeface="Consolas" panose="020B0609020204030204" pitchFamily="49" charset="0"/>
            </a:endParaRPr>
          </a:p>
          <a:p>
            <a:r>
              <a:rPr lang="en-US" sz="1400" dirty="0">
                <a:latin typeface="Consolas" panose="020B0609020204030204" pitchFamily="49" charset="0"/>
              </a:rPr>
              <a:t>) x</a:t>
            </a:r>
          </a:p>
          <a:p>
            <a:r>
              <a:rPr lang="en-US" sz="1400" dirty="0">
                <a:latin typeface="Consolas" panose="020B0609020204030204" pitchFamily="49" charset="0"/>
              </a:rPr>
              <a:t>order by </a:t>
            </a:r>
            <a:r>
              <a:rPr lang="en-US" sz="1400" dirty="0" err="1">
                <a:latin typeface="Consolas" panose="020B0609020204030204" pitchFamily="49" charset="0"/>
              </a:rPr>
              <a:t>logPop</a:t>
            </a:r>
            <a:endParaRPr lang="en-US" sz="1400" dirty="0">
              <a:latin typeface="Consolas" panose="020B0609020204030204" pitchFamily="49" charset="0"/>
            </a:endParaRPr>
          </a:p>
        </p:txBody>
      </p:sp>
      <p:sp>
        <p:nvSpPr>
          <p:cNvPr id="7" name="TextBox 6"/>
          <p:cNvSpPr txBox="1"/>
          <p:nvPr/>
        </p:nvSpPr>
        <p:spPr>
          <a:xfrm>
            <a:off x="2438400" y="3429000"/>
            <a:ext cx="3563796" cy="3323987"/>
          </a:xfrm>
          <a:prstGeom prst="rect">
            <a:avLst/>
          </a:prstGeom>
          <a:noFill/>
          <a:ln>
            <a:solidFill>
              <a:schemeClr val="bg1">
                <a:lumMod val="85000"/>
              </a:schemeClr>
            </a:solidFill>
          </a:ln>
        </p:spPr>
        <p:txBody>
          <a:bodyPr wrap="none" rtlCol="0">
            <a:spAutoFit/>
          </a:bodyPr>
          <a:lstStyle/>
          <a:p>
            <a:r>
              <a:rPr lang="en-US" sz="1400" dirty="0">
                <a:latin typeface="Consolas" panose="020B0609020204030204" pitchFamily="49" charset="0"/>
              </a:rPr>
              <a:t>select sum(cases) c, sum(deaths) d</a:t>
            </a:r>
          </a:p>
          <a:p>
            <a:r>
              <a:rPr lang="en-US" sz="1400" dirty="0">
                <a:latin typeface="Consolas" panose="020B0609020204030204" pitchFamily="49" charset="0"/>
              </a:rPr>
              <a:t>from </a:t>
            </a:r>
            <a:r>
              <a:rPr lang="en-US" sz="1400" dirty="0" err="1">
                <a:latin typeface="Consolas" panose="020B0609020204030204" pitchFamily="49" charset="0"/>
              </a:rPr>
              <a:t>statsS</a:t>
            </a:r>
            <a:endParaRPr lang="en-US" sz="1400" dirty="0">
              <a:latin typeface="Consolas" panose="020B0609020204030204" pitchFamily="49" charset="0"/>
            </a:endParaRPr>
          </a:p>
          <a:p>
            <a:r>
              <a:rPr lang="en-US" sz="1400" dirty="0">
                <a:latin typeface="Consolas" panose="020B0609020204030204" pitchFamily="49" charset="0"/>
              </a:rPr>
              <a:t>where </a:t>
            </a:r>
            <a:r>
              <a:rPr lang="en-US" sz="1400" dirty="0" err="1">
                <a:latin typeface="Consolas" panose="020B0609020204030204" pitchFamily="49" charset="0"/>
              </a:rPr>
              <a:t>fips</a:t>
            </a:r>
            <a:r>
              <a:rPr lang="en-US" sz="1400" dirty="0">
                <a:latin typeface="Consolas" panose="020B0609020204030204" pitchFamily="49" charset="0"/>
              </a:rPr>
              <a:t> in (</a:t>
            </a:r>
          </a:p>
          <a:p>
            <a:r>
              <a:rPr lang="en-US" sz="1400" dirty="0">
                <a:latin typeface="Consolas" panose="020B0609020204030204" pitchFamily="49" charset="0"/>
              </a:rPr>
              <a:t>select top 10 </a:t>
            </a:r>
            <a:r>
              <a:rPr lang="en-US" sz="1400" dirty="0" err="1">
                <a:latin typeface="Consolas" panose="020B0609020204030204" pitchFamily="49" charset="0"/>
              </a:rPr>
              <a:t>fips</a:t>
            </a:r>
            <a:r>
              <a:rPr lang="en-US" sz="1400" dirty="0">
                <a:latin typeface="Consolas" panose="020B0609020204030204" pitchFamily="49" charset="0"/>
              </a:rPr>
              <a:t> from </a:t>
            </a:r>
            <a:r>
              <a:rPr lang="en-US" sz="1400" dirty="0" err="1">
                <a:latin typeface="Consolas" panose="020B0609020204030204" pitchFamily="49" charset="0"/>
              </a:rPr>
              <a:t>censusData</a:t>
            </a:r>
            <a:endParaRPr lang="en-US" sz="1400" dirty="0">
              <a:latin typeface="Consolas" panose="020B0609020204030204" pitchFamily="49" charset="0"/>
            </a:endParaRPr>
          </a:p>
          <a:p>
            <a:r>
              <a:rPr lang="en-US" sz="1400" dirty="0">
                <a:latin typeface="Consolas" panose="020B0609020204030204" pitchFamily="49" charset="0"/>
              </a:rPr>
              <a:t>where county is NULL</a:t>
            </a:r>
          </a:p>
          <a:p>
            <a:r>
              <a:rPr lang="en-US" sz="1400" dirty="0">
                <a:latin typeface="Consolas" panose="020B0609020204030204" pitchFamily="49" charset="0"/>
              </a:rPr>
              <a:t>order by population </a:t>
            </a:r>
            <a:r>
              <a:rPr lang="en-US" sz="1400" dirty="0" err="1">
                <a:latin typeface="Consolas" panose="020B0609020204030204" pitchFamily="49" charset="0"/>
              </a:rPr>
              <a:t>desc</a:t>
            </a:r>
            <a:endParaRPr lang="en-US" sz="1400" dirty="0">
              <a:latin typeface="Consolas" panose="020B0609020204030204" pitchFamily="49" charset="0"/>
            </a:endParaRPr>
          </a:p>
          <a:p>
            <a:r>
              <a:rPr lang="en-US" sz="1400" dirty="0">
                <a:latin typeface="Consolas" panose="020B0609020204030204" pitchFamily="49" charset="0"/>
              </a:rPr>
              <a:t>)</a:t>
            </a:r>
          </a:p>
          <a:p>
            <a:endParaRPr lang="en-US" sz="1400" dirty="0">
              <a:latin typeface="Consolas" panose="020B0609020204030204" pitchFamily="49" charset="0"/>
            </a:endParaRPr>
          </a:p>
          <a:p>
            <a:r>
              <a:rPr lang="en-US" sz="1400" dirty="0">
                <a:latin typeface="Consolas" panose="020B0609020204030204" pitchFamily="49" charset="0"/>
              </a:rPr>
              <a:t>select sum(cases) c, sum(deaths) d</a:t>
            </a:r>
          </a:p>
          <a:p>
            <a:r>
              <a:rPr lang="en-US" sz="1400" dirty="0">
                <a:latin typeface="Consolas" panose="020B0609020204030204" pitchFamily="49" charset="0"/>
              </a:rPr>
              <a:t>from </a:t>
            </a:r>
            <a:r>
              <a:rPr lang="en-US" sz="1400" dirty="0" err="1">
                <a:latin typeface="Consolas" panose="020B0609020204030204" pitchFamily="49" charset="0"/>
              </a:rPr>
              <a:t>statsS</a:t>
            </a:r>
            <a:endParaRPr lang="en-US" sz="1400" dirty="0">
              <a:latin typeface="Consolas" panose="020B0609020204030204" pitchFamily="49" charset="0"/>
            </a:endParaRPr>
          </a:p>
          <a:p>
            <a:r>
              <a:rPr lang="en-US" sz="1400" dirty="0">
                <a:latin typeface="Consolas" panose="020B0609020204030204" pitchFamily="49" charset="0"/>
              </a:rPr>
              <a:t>where </a:t>
            </a:r>
            <a:r>
              <a:rPr lang="en-US" sz="1400" dirty="0" err="1">
                <a:latin typeface="Consolas" panose="020B0609020204030204" pitchFamily="49" charset="0"/>
              </a:rPr>
              <a:t>fips</a:t>
            </a:r>
            <a:r>
              <a:rPr lang="en-US" sz="1400" dirty="0">
                <a:latin typeface="Consolas" panose="020B0609020204030204" pitchFamily="49" charset="0"/>
              </a:rPr>
              <a:t> in (</a:t>
            </a:r>
          </a:p>
          <a:p>
            <a:r>
              <a:rPr lang="en-US" sz="1400" dirty="0">
                <a:latin typeface="Consolas" panose="020B0609020204030204" pitchFamily="49" charset="0"/>
              </a:rPr>
              <a:t>select top 10 </a:t>
            </a:r>
            <a:r>
              <a:rPr lang="en-US" sz="1400" dirty="0" err="1">
                <a:latin typeface="Consolas" panose="020B0609020204030204" pitchFamily="49" charset="0"/>
              </a:rPr>
              <a:t>fips</a:t>
            </a:r>
            <a:r>
              <a:rPr lang="en-US" sz="1400" dirty="0">
                <a:latin typeface="Consolas" panose="020B0609020204030204" pitchFamily="49" charset="0"/>
              </a:rPr>
              <a:t> from </a:t>
            </a:r>
            <a:r>
              <a:rPr lang="en-US" sz="1400" dirty="0" err="1">
                <a:latin typeface="Consolas" panose="020B0609020204030204" pitchFamily="49" charset="0"/>
              </a:rPr>
              <a:t>censusData</a:t>
            </a:r>
            <a:endParaRPr lang="en-US" sz="1400" dirty="0">
              <a:latin typeface="Consolas" panose="020B0609020204030204" pitchFamily="49" charset="0"/>
            </a:endParaRPr>
          </a:p>
          <a:p>
            <a:r>
              <a:rPr lang="en-US" sz="1400" dirty="0">
                <a:latin typeface="Consolas" panose="020B0609020204030204" pitchFamily="49" charset="0"/>
              </a:rPr>
              <a:t>where county is NULL</a:t>
            </a:r>
          </a:p>
          <a:p>
            <a:r>
              <a:rPr lang="en-US" sz="1400" dirty="0">
                <a:latin typeface="Consolas" panose="020B0609020204030204" pitchFamily="49" charset="0"/>
              </a:rPr>
              <a:t>order by population </a:t>
            </a:r>
            <a:r>
              <a:rPr lang="en-US" sz="1400" dirty="0" err="1">
                <a:latin typeface="Consolas" panose="020B0609020204030204" pitchFamily="49" charset="0"/>
              </a:rPr>
              <a:t>asc</a:t>
            </a:r>
            <a:endParaRPr lang="en-US" sz="1400" dirty="0">
              <a:latin typeface="Consolas" panose="020B0609020204030204" pitchFamily="49" charset="0"/>
            </a:endParaRPr>
          </a:p>
          <a:p>
            <a:r>
              <a:rPr lang="en-US" sz="1400" dirty="0">
                <a:latin typeface="Consolas" panose="020B0609020204030204" pitchFamily="49" charset="0"/>
              </a:rPr>
              <a:t>)</a:t>
            </a:r>
          </a:p>
        </p:txBody>
      </p:sp>
    </p:spTree>
    <p:extLst>
      <p:ext uri="{BB962C8B-B14F-4D97-AF65-F5344CB8AC3E}">
        <p14:creationId xmlns:p14="http://schemas.microsoft.com/office/powerpoint/2010/main" val="41470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a:t>
            </a:r>
          </a:p>
        </p:txBody>
      </p:sp>
      <p:sp>
        <p:nvSpPr>
          <p:cNvPr id="4" name="TextBox 3"/>
          <p:cNvSpPr txBox="1"/>
          <p:nvPr/>
        </p:nvSpPr>
        <p:spPr>
          <a:xfrm>
            <a:off x="1730517" y="1600200"/>
            <a:ext cx="5682966" cy="1323439"/>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'States' n, sum(cases) c, sum(deaths) d </a:t>
            </a:r>
          </a:p>
          <a:p>
            <a:r>
              <a:rPr lang="en-US" sz="1600" dirty="0">
                <a:latin typeface="Consolas" panose="020B0609020204030204" pitchFamily="49" charset="0"/>
              </a:rPr>
              <a:t>  from </a:t>
            </a:r>
            <a:r>
              <a:rPr lang="en-US" sz="1600" dirty="0" err="1">
                <a:latin typeface="Consolas" panose="020B0609020204030204" pitchFamily="49" charset="0"/>
              </a:rPr>
              <a:t>statsS</a:t>
            </a:r>
            <a:endParaRPr lang="en-US" sz="1600" dirty="0">
              <a:latin typeface="Consolas" panose="020B0609020204030204" pitchFamily="49" charset="0"/>
            </a:endParaRPr>
          </a:p>
          <a:p>
            <a:r>
              <a:rPr lang="en-US" sz="1600" dirty="0">
                <a:latin typeface="Consolas" panose="020B0609020204030204" pitchFamily="49" charset="0"/>
              </a:rPr>
              <a:t>union all</a:t>
            </a:r>
          </a:p>
          <a:p>
            <a:r>
              <a:rPr lang="en-US" sz="1600" dirty="0">
                <a:latin typeface="Consolas" panose="020B0609020204030204" pitchFamily="49" charset="0"/>
              </a:rPr>
              <a:t>select 'Counties' n, sum(cases) c, sum(deaths) d </a:t>
            </a:r>
          </a:p>
          <a:p>
            <a:r>
              <a:rPr lang="en-US" sz="1600" dirty="0">
                <a:latin typeface="Consolas" panose="020B0609020204030204" pitchFamily="49" charset="0"/>
              </a:rPr>
              <a:t>  from </a:t>
            </a:r>
            <a:r>
              <a:rPr lang="en-US" sz="1600" dirty="0" err="1">
                <a:latin typeface="Consolas" panose="020B0609020204030204" pitchFamily="49" charset="0"/>
              </a:rPr>
              <a:t>statsC</a:t>
            </a:r>
            <a:endParaRPr lang="en-US" sz="1600" dirty="0">
              <a:latin typeface="Consolas" panose="020B0609020204030204" pitchFamily="49" charset="0"/>
            </a:endParaRPr>
          </a:p>
        </p:txBody>
      </p:sp>
      <p:sp>
        <p:nvSpPr>
          <p:cNvPr id="5" name="TextBox 4"/>
          <p:cNvSpPr txBox="1"/>
          <p:nvPr/>
        </p:nvSpPr>
        <p:spPr>
          <a:xfrm>
            <a:off x="2011042" y="3276600"/>
            <a:ext cx="5121915" cy="2800767"/>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 from (</a:t>
            </a:r>
          </a:p>
          <a:p>
            <a:r>
              <a:rPr lang="en-US" sz="1600" dirty="0">
                <a:latin typeface="Consolas" panose="020B0609020204030204" pitchFamily="49" charset="0"/>
              </a:rPr>
              <a:t>select top 10 'hi' cat, </a:t>
            </a:r>
            <a:r>
              <a:rPr lang="en-US" sz="1600" dirty="0" err="1">
                <a:latin typeface="Consolas" panose="020B0609020204030204" pitchFamily="49" charset="0"/>
              </a:rPr>
              <a:t>fips</a:t>
            </a:r>
            <a:r>
              <a:rPr lang="en-US" sz="1600" dirty="0">
                <a:latin typeface="Consolas" panose="020B0609020204030204" pitchFamily="49" charset="0"/>
              </a:rPr>
              <a:t> from </a:t>
            </a:r>
            <a:r>
              <a:rPr lang="en-US" sz="1600" dirty="0" err="1">
                <a:latin typeface="Consolas" panose="020B0609020204030204" pitchFamily="49" charset="0"/>
              </a:rPr>
              <a:t>censusData</a:t>
            </a:r>
            <a:endParaRPr lang="en-US" sz="1600" dirty="0">
              <a:latin typeface="Consolas" panose="020B0609020204030204" pitchFamily="49" charset="0"/>
            </a:endParaRPr>
          </a:p>
          <a:p>
            <a:r>
              <a:rPr lang="en-US" sz="1600" dirty="0">
                <a:latin typeface="Consolas" panose="020B0609020204030204" pitchFamily="49" charset="0"/>
              </a:rPr>
              <a:t>where county is NULL</a:t>
            </a:r>
          </a:p>
          <a:p>
            <a:r>
              <a:rPr lang="en-US" sz="1600" dirty="0">
                <a:latin typeface="Consolas" panose="020B0609020204030204" pitchFamily="49" charset="0"/>
              </a:rPr>
              <a:t>order by population </a:t>
            </a:r>
            <a:r>
              <a:rPr lang="en-US" sz="1600" dirty="0" err="1">
                <a:latin typeface="Consolas" panose="020B0609020204030204" pitchFamily="49" charset="0"/>
              </a:rPr>
              <a:t>desc</a:t>
            </a:r>
            <a:endParaRPr lang="en-US" sz="1600" dirty="0">
              <a:latin typeface="Consolas" panose="020B0609020204030204" pitchFamily="49" charset="0"/>
            </a:endParaRPr>
          </a:p>
          <a:p>
            <a:r>
              <a:rPr lang="en-US" sz="1600" dirty="0">
                <a:latin typeface="Consolas" panose="020B0609020204030204" pitchFamily="49" charset="0"/>
              </a:rPr>
              <a:t>) x</a:t>
            </a:r>
          </a:p>
          <a:p>
            <a:r>
              <a:rPr lang="en-US" sz="1600" dirty="0">
                <a:latin typeface="Consolas" panose="020B0609020204030204" pitchFamily="49" charset="0"/>
              </a:rPr>
              <a:t>UNION ALL</a:t>
            </a:r>
          </a:p>
          <a:p>
            <a:r>
              <a:rPr lang="en-US" sz="1600" dirty="0">
                <a:latin typeface="Consolas" panose="020B0609020204030204" pitchFamily="49" charset="0"/>
              </a:rPr>
              <a:t>select * from (</a:t>
            </a:r>
          </a:p>
          <a:p>
            <a:r>
              <a:rPr lang="en-US" sz="1600" dirty="0">
                <a:latin typeface="Consolas" panose="020B0609020204030204" pitchFamily="49" charset="0"/>
              </a:rPr>
              <a:t>select top 10 'lo' cat, </a:t>
            </a:r>
            <a:r>
              <a:rPr lang="en-US" sz="1600" dirty="0" err="1">
                <a:latin typeface="Consolas" panose="020B0609020204030204" pitchFamily="49" charset="0"/>
              </a:rPr>
              <a:t>fips</a:t>
            </a:r>
            <a:r>
              <a:rPr lang="en-US" sz="1600" dirty="0">
                <a:latin typeface="Consolas" panose="020B0609020204030204" pitchFamily="49" charset="0"/>
              </a:rPr>
              <a:t> from </a:t>
            </a:r>
            <a:r>
              <a:rPr lang="en-US" sz="1600" dirty="0" err="1">
                <a:latin typeface="Consolas" panose="020B0609020204030204" pitchFamily="49" charset="0"/>
              </a:rPr>
              <a:t>censusData</a:t>
            </a:r>
            <a:endParaRPr lang="en-US" sz="1600" dirty="0">
              <a:latin typeface="Consolas" panose="020B0609020204030204" pitchFamily="49" charset="0"/>
            </a:endParaRPr>
          </a:p>
          <a:p>
            <a:r>
              <a:rPr lang="en-US" sz="1600" dirty="0">
                <a:latin typeface="Consolas" panose="020B0609020204030204" pitchFamily="49" charset="0"/>
              </a:rPr>
              <a:t>where county is NULL</a:t>
            </a:r>
          </a:p>
          <a:p>
            <a:r>
              <a:rPr lang="en-US" sz="1600" dirty="0">
                <a:latin typeface="Consolas" panose="020B0609020204030204" pitchFamily="49" charset="0"/>
              </a:rPr>
              <a:t>order by population </a:t>
            </a:r>
            <a:r>
              <a:rPr lang="en-US" sz="1600" dirty="0" err="1">
                <a:latin typeface="Consolas" panose="020B0609020204030204" pitchFamily="49" charset="0"/>
              </a:rPr>
              <a:t>asc</a:t>
            </a:r>
            <a:endParaRPr lang="en-US" sz="1600" dirty="0">
              <a:latin typeface="Consolas" panose="020B0609020204030204" pitchFamily="49" charset="0"/>
            </a:endParaRPr>
          </a:p>
          <a:p>
            <a:r>
              <a:rPr lang="en-US" sz="1600" dirty="0">
                <a:latin typeface="Consolas" panose="020B0609020204030204" pitchFamily="49" charset="0"/>
              </a:rPr>
              <a:t>) y</a:t>
            </a:r>
          </a:p>
        </p:txBody>
      </p:sp>
    </p:spTree>
    <p:extLst>
      <p:ext uri="{BB962C8B-B14F-4D97-AF65-F5344CB8AC3E}">
        <p14:creationId xmlns:p14="http://schemas.microsoft.com/office/powerpoint/2010/main" val="10587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JOINS</a:t>
            </a:r>
          </a:p>
        </p:txBody>
      </p:sp>
      <p:sp>
        <p:nvSpPr>
          <p:cNvPr id="4" name="TextBox 3"/>
          <p:cNvSpPr txBox="1"/>
          <p:nvPr/>
        </p:nvSpPr>
        <p:spPr>
          <a:xfrm>
            <a:off x="1034680" y="1605326"/>
            <a:ext cx="3214341" cy="1077218"/>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a:t>
            </a:r>
            <a:r>
              <a:rPr lang="en-US" sz="1600" dirty="0" err="1">
                <a:latin typeface="Consolas" panose="020B0609020204030204" pitchFamily="49" charset="0"/>
              </a:rPr>
              <a:t>s.code</a:t>
            </a:r>
            <a:r>
              <a:rPr lang="en-US" sz="1600" dirty="0">
                <a:latin typeface="Consolas" panose="020B0609020204030204" pitchFamily="49" charset="0"/>
              </a:rPr>
              <a:t>, </a:t>
            </a:r>
            <a:r>
              <a:rPr lang="en-US" sz="1600" dirty="0" err="1">
                <a:latin typeface="Consolas" panose="020B0609020204030204" pitchFamily="49" charset="0"/>
              </a:rPr>
              <a:t>c.population</a:t>
            </a:r>
            <a:endParaRPr lang="en-US" sz="1600" dirty="0">
              <a:latin typeface="Consolas" panose="020B0609020204030204" pitchFamily="49" charset="0"/>
            </a:endParaRPr>
          </a:p>
          <a:p>
            <a:r>
              <a:rPr lang="en-US" sz="1600" dirty="0">
                <a:latin typeface="Consolas" panose="020B0609020204030204" pitchFamily="49" charset="0"/>
              </a:rPr>
              <a:t>from </a:t>
            </a:r>
            <a:r>
              <a:rPr lang="en-US" sz="1600" dirty="0" err="1">
                <a:latin typeface="Consolas" panose="020B0609020204030204" pitchFamily="49" charset="0"/>
              </a:rPr>
              <a:t>censusData</a:t>
            </a:r>
            <a:r>
              <a:rPr lang="en-US" sz="1600" dirty="0">
                <a:latin typeface="Consolas" panose="020B0609020204030204" pitchFamily="49" charset="0"/>
              </a:rPr>
              <a:t> c, States s</a:t>
            </a:r>
          </a:p>
          <a:p>
            <a:r>
              <a:rPr lang="en-US" sz="1600" dirty="0">
                <a:latin typeface="Consolas" panose="020B0609020204030204" pitchFamily="49" charset="0"/>
              </a:rPr>
              <a:t>where </a:t>
            </a:r>
            <a:r>
              <a:rPr lang="en-US" sz="1600" dirty="0" err="1">
                <a:latin typeface="Consolas" panose="020B0609020204030204" pitchFamily="49" charset="0"/>
              </a:rPr>
              <a:t>c.fips</a:t>
            </a:r>
            <a:r>
              <a:rPr lang="en-US" sz="1600" dirty="0">
                <a:latin typeface="Consolas" panose="020B0609020204030204" pitchFamily="49" charset="0"/>
              </a:rPr>
              <a:t> = </a:t>
            </a:r>
            <a:r>
              <a:rPr lang="en-US" sz="1600" dirty="0" err="1">
                <a:latin typeface="Consolas" panose="020B0609020204030204" pitchFamily="49" charset="0"/>
              </a:rPr>
              <a:t>s.fips</a:t>
            </a:r>
            <a:endParaRPr lang="en-US" sz="1600" dirty="0">
              <a:latin typeface="Consolas" panose="020B0609020204030204" pitchFamily="49" charset="0"/>
            </a:endParaRPr>
          </a:p>
          <a:p>
            <a:r>
              <a:rPr lang="en-US" sz="1600" dirty="0">
                <a:latin typeface="Consolas" panose="020B0609020204030204" pitchFamily="49" charset="0"/>
              </a:rPr>
              <a:t>order by code</a:t>
            </a:r>
          </a:p>
        </p:txBody>
      </p:sp>
      <p:sp>
        <p:nvSpPr>
          <p:cNvPr id="5" name="TextBox 4"/>
          <p:cNvSpPr txBox="1"/>
          <p:nvPr/>
        </p:nvSpPr>
        <p:spPr>
          <a:xfrm>
            <a:off x="4572000" y="1605326"/>
            <a:ext cx="3663182" cy="1077218"/>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a:t>
            </a:r>
            <a:r>
              <a:rPr lang="en-US" sz="1600" dirty="0" err="1">
                <a:latin typeface="Consolas" panose="020B0609020204030204" pitchFamily="49" charset="0"/>
              </a:rPr>
              <a:t>s.code</a:t>
            </a:r>
            <a:r>
              <a:rPr lang="en-US" sz="1600" dirty="0">
                <a:latin typeface="Consolas" panose="020B0609020204030204" pitchFamily="49" charset="0"/>
              </a:rPr>
              <a:t>, </a:t>
            </a:r>
            <a:r>
              <a:rPr lang="en-US" sz="1600" dirty="0" err="1">
                <a:latin typeface="Consolas" panose="020B0609020204030204" pitchFamily="49" charset="0"/>
              </a:rPr>
              <a:t>c.population</a:t>
            </a:r>
            <a:endParaRPr lang="en-US" sz="1600" dirty="0">
              <a:latin typeface="Consolas" panose="020B0609020204030204" pitchFamily="49" charset="0"/>
            </a:endParaRPr>
          </a:p>
          <a:p>
            <a:r>
              <a:rPr lang="en-US" sz="1600" dirty="0">
                <a:latin typeface="Consolas" panose="020B0609020204030204" pitchFamily="49" charset="0"/>
              </a:rPr>
              <a:t>from </a:t>
            </a:r>
            <a:r>
              <a:rPr lang="en-US" sz="1600" dirty="0" err="1">
                <a:latin typeface="Consolas" panose="020B0609020204030204" pitchFamily="49" charset="0"/>
              </a:rPr>
              <a:t>censusData</a:t>
            </a:r>
            <a:r>
              <a:rPr lang="en-US" sz="1600" dirty="0">
                <a:latin typeface="Consolas" panose="020B0609020204030204" pitchFamily="49" charset="0"/>
              </a:rPr>
              <a:t> c JOIN States s</a:t>
            </a:r>
          </a:p>
          <a:p>
            <a:r>
              <a:rPr lang="en-US" sz="1600" dirty="0">
                <a:latin typeface="Consolas" panose="020B0609020204030204" pitchFamily="49" charset="0"/>
              </a:rPr>
              <a:t>on </a:t>
            </a:r>
            <a:r>
              <a:rPr lang="en-US" sz="1600" dirty="0" err="1">
                <a:latin typeface="Consolas" panose="020B0609020204030204" pitchFamily="49" charset="0"/>
              </a:rPr>
              <a:t>c.fips</a:t>
            </a:r>
            <a:r>
              <a:rPr lang="en-US" sz="1600" dirty="0">
                <a:latin typeface="Consolas" panose="020B0609020204030204" pitchFamily="49" charset="0"/>
              </a:rPr>
              <a:t> = </a:t>
            </a:r>
            <a:r>
              <a:rPr lang="en-US" sz="1600" dirty="0" err="1">
                <a:latin typeface="Consolas" panose="020B0609020204030204" pitchFamily="49" charset="0"/>
              </a:rPr>
              <a:t>s.fips</a:t>
            </a:r>
            <a:endParaRPr lang="en-US" sz="1600" dirty="0">
              <a:latin typeface="Consolas" panose="020B0609020204030204" pitchFamily="49" charset="0"/>
            </a:endParaRPr>
          </a:p>
          <a:p>
            <a:r>
              <a:rPr lang="en-US" sz="1600" dirty="0">
                <a:latin typeface="Consolas" panose="020B0609020204030204" pitchFamily="49" charset="0"/>
              </a:rPr>
              <a:t>order by code</a:t>
            </a:r>
          </a:p>
        </p:txBody>
      </p:sp>
      <p:sp>
        <p:nvSpPr>
          <p:cNvPr id="6" name="TextBox 5"/>
          <p:cNvSpPr txBox="1"/>
          <p:nvPr/>
        </p:nvSpPr>
        <p:spPr>
          <a:xfrm>
            <a:off x="2438400" y="3276600"/>
            <a:ext cx="3886200" cy="2554545"/>
          </a:xfrm>
          <a:prstGeom prst="rect">
            <a:avLst/>
          </a:prstGeom>
          <a:noFill/>
          <a:ln>
            <a:solidFill>
              <a:schemeClr val="bg1">
                <a:lumMod val="85000"/>
              </a:schemeClr>
            </a:solidFill>
          </a:ln>
        </p:spPr>
        <p:txBody>
          <a:bodyPr wrap="square" rtlCol="0">
            <a:spAutoFit/>
          </a:bodyPr>
          <a:lstStyle/>
          <a:p>
            <a:r>
              <a:rPr lang="en-US" sz="1600" dirty="0">
                <a:latin typeface="Consolas" panose="020B0609020204030204" pitchFamily="49" charset="0"/>
              </a:rPr>
              <a:t>select </a:t>
            </a:r>
            <a:r>
              <a:rPr lang="en-US" sz="1600" dirty="0" err="1">
                <a:latin typeface="Consolas" panose="020B0609020204030204" pitchFamily="49" charset="0"/>
              </a:rPr>
              <a:t>s.fips</a:t>
            </a:r>
            <a:r>
              <a:rPr lang="en-US" sz="1600" dirty="0">
                <a:latin typeface="Consolas" panose="020B0609020204030204" pitchFamily="49" charset="0"/>
              </a:rPr>
              <a:t>, </a:t>
            </a:r>
          </a:p>
          <a:p>
            <a:r>
              <a:rPr lang="en-US" sz="1600" dirty="0">
                <a:latin typeface="Consolas" panose="020B0609020204030204" pitchFamily="49" charset="0"/>
              </a:rPr>
              <a:t>    min(</a:t>
            </a:r>
            <a:r>
              <a:rPr lang="en-US" sz="1600" dirty="0" err="1">
                <a:latin typeface="Consolas" panose="020B0609020204030204" pitchFamily="49" charset="0"/>
              </a:rPr>
              <a:t>d.state</a:t>
            </a:r>
            <a:r>
              <a:rPr lang="en-US" sz="1600" dirty="0">
                <a:latin typeface="Consolas" panose="020B0609020204030204" pitchFamily="49" charset="0"/>
              </a:rPr>
              <a:t>) state, </a:t>
            </a:r>
          </a:p>
          <a:p>
            <a:r>
              <a:rPr lang="en-US" sz="1600" dirty="0">
                <a:latin typeface="Consolas" panose="020B0609020204030204" pitchFamily="49" charset="0"/>
              </a:rPr>
              <a:t>    min(</a:t>
            </a:r>
            <a:r>
              <a:rPr lang="en-US" sz="1600" dirty="0" err="1">
                <a:latin typeface="Consolas" panose="020B0609020204030204" pitchFamily="49" charset="0"/>
              </a:rPr>
              <a:t>d.county</a:t>
            </a:r>
            <a:r>
              <a:rPr lang="en-US" sz="1600" dirty="0">
                <a:latin typeface="Consolas" panose="020B0609020204030204" pitchFamily="49" charset="0"/>
              </a:rPr>
              <a:t>) county, </a:t>
            </a:r>
          </a:p>
          <a:p>
            <a:r>
              <a:rPr lang="en-US" sz="1600" dirty="0">
                <a:latin typeface="Consolas" panose="020B0609020204030204" pitchFamily="49" charset="0"/>
              </a:rPr>
              <a:t>    max(cases) c,</a:t>
            </a:r>
          </a:p>
          <a:p>
            <a:r>
              <a:rPr lang="en-US" sz="1600" dirty="0">
                <a:latin typeface="Consolas" panose="020B0609020204030204" pitchFamily="49" charset="0"/>
              </a:rPr>
              <a:t>    </a:t>
            </a:r>
            <a:r>
              <a:rPr lang="en-US" sz="1600" dirty="0" err="1">
                <a:latin typeface="Consolas" panose="020B0609020204030204" pitchFamily="49" charset="0"/>
              </a:rPr>
              <a:t>avg</a:t>
            </a:r>
            <a:r>
              <a:rPr lang="en-US" sz="1600" dirty="0">
                <a:latin typeface="Consolas" panose="020B0609020204030204" pitchFamily="49" charset="0"/>
              </a:rPr>
              <a:t>(</a:t>
            </a:r>
            <a:r>
              <a:rPr lang="en-US" sz="1600" dirty="0" err="1">
                <a:latin typeface="Consolas" panose="020B0609020204030204" pitchFamily="49" charset="0"/>
              </a:rPr>
              <a:t>d.popDensity</a:t>
            </a:r>
            <a:r>
              <a:rPr lang="en-US" sz="1600" dirty="0">
                <a:latin typeface="Consolas" panose="020B0609020204030204" pitchFamily="49" charset="0"/>
              </a:rPr>
              <a:t>) </a:t>
            </a:r>
            <a:r>
              <a:rPr lang="en-US" sz="1600" dirty="0" err="1">
                <a:latin typeface="Consolas" panose="020B0609020204030204" pitchFamily="49" charset="0"/>
              </a:rPr>
              <a:t>pd</a:t>
            </a:r>
            <a:endParaRPr lang="en-US" sz="1600" dirty="0">
              <a:latin typeface="Consolas" panose="020B0609020204030204" pitchFamily="49" charset="0"/>
            </a:endParaRPr>
          </a:p>
          <a:p>
            <a:r>
              <a:rPr lang="en-US" sz="1600" dirty="0">
                <a:latin typeface="Consolas" panose="020B0609020204030204" pitchFamily="49" charset="0"/>
              </a:rPr>
              <a:t>from </a:t>
            </a:r>
            <a:r>
              <a:rPr lang="en-US" sz="1600" dirty="0" err="1">
                <a:latin typeface="Consolas" panose="020B0609020204030204" pitchFamily="49" charset="0"/>
              </a:rPr>
              <a:t>statsC</a:t>
            </a:r>
            <a:r>
              <a:rPr lang="en-US" sz="1600" dirty="0">
                <a:latin typeface="Consolas" panose="020B0609020204030204" pitchFamily="49" charset="0"/>
              </a:rPr>
              <a:t> s, </a:t>
            </a:r>
            <a:r>
              <a:rPr lang="en-US" sz="1600" dirty="0" err="1">
                <a:latin typeface="Consolas" panose="020B0609020204030204" pitchFamily="49" charset="0"/>
              </a:rPr>
              <a:t>censusData</a:t>
            </a:r>
            <a:r>
              <a:rPr lang="en-US" sz="1600" dirty="0">
                <a:latin typeface="Consolas" panose="020B0609020204030204" pitchFamily="49" charset="0"/>
              </a:rPr>
              <a:t> d</a:t>
            </a:r>
          </a:p>
          <a:p>
            <a:r>
              <a:rPr lang="en-US" sz="1600" dirty="0">
                <a:latin typeface="Consolas" panose="020B0609020204030204" pitchFamily="49" charset="0"/>
              </a:rPr>
              <a:t>where </a:t>
            </a:r>
            <a:r>
              <a:rPr lang="en-US" sz="1600" dirty="0" err="1">
                <a:latin typeface="Consolas" panose="020B0609020204030204" pitchFamily="49" charset="0"/>
              </a:rPr>
              <a:t>s.fips</a:t>
            </a:r>
            <a:r>
              <a:rPr lang="en-US" sz="1600" dirty="0">
                <a:latin typeface="Consolas" panose="020B0609020204030204" pitchFamily="49" charset="0"/>
              </a:rPr>
              <a:t>=</a:t>
            </a:r>
            <a:r>
              <a:rPr lang="en-US" sz="1600" dirty="0" err="1">
                <a:latin typeface="Consolas" panose="020B0609020204030204" pitchFamily="49" charset="0"/>
              </a:rPr>
              <a:t>d.fips</a:t>
            </a:r>
            <a:endParaRPr lang="en-US" sz="1600" dirty="0">
              <a:latin typeface="Consolas" panose="020B0609020204030204" pitchFamily="49" charset="0"/>
            </a:endParaRPr>
          </a:p>
          <a:p>
            <a:r>
              <a:rPr lang="en-US" sz="1600" dirty="0">
                <a:latin typeface="Consolas" panose="020B0609020204030204" pitchFamily="49" charset="0"/>
              </a:rPr>
              <a:t>  and </a:t>
            </a:r>
            <a:r>
              <a:rPr lang="en-US" sz="1600" dirty="0" err="1">
                <a:latin typeface="Consolas" panose="020B0609020204030204" pitchFamily="49" charset="0"/>
              </a:rPr>
              <a:t>d.popDensity</a:t>
            </a:r>
            <a:r>
              <a:rPr lang="en-US" sz="1600" dirty="0">
                <a:latin typeface="Consolas" panose="020B0609020204030204" pitchFamily="49" charset="0"/>
              </a:rPr>
              <a:t>&gt;3000</a:t>
            </a:r>
          </a:p>
          <a:p>
            <a:r>
              <a:rPr lang="en-US" sz="1600" dirty="0">
                <a:latin typeface="Consolas" panose="020B0609020204030204" pitchFamily="49" charset="0"/>
              </a:rPr>
              <a:t>group by </a:t>
            </a:r>
            <a:r>
              <a:rPr lang="en-US" sz="1600" dirty="0" err="1">
                <a:latin typeface="Consolas" panose="020B0609020204030204" pitchFamily="49" charset="0"/>
              </a:rPr>
              <a:t>s.fips</a:t>
            </a:r>
            <a:endParaRPr lang="en-US" sz="1600" dirty="0">
              <a:latin typeface="Consolas" panose="020B0609020204030204" pitchFamily="49" charset="0"/>
            </a:endParaRPr>
          </a:p>
          <a:p>
            <a:r>
              <a:rPr lang="en-US" sz="1600" dirty="0">
                <a:latin typeface="Consolas" panose="020B0609020204030204" pitchFamily="49" charset="0"/>
              </a:rPr>
              <a:t>order by c </a:t>
            </a:r>
            <a:r>
              <a:rPr lang="en-US" sz="1600" dirty="0" err="1">
                <a:latin typeface="Consolas" panose="020B0609020204030204" pitchFamily="49" charset="0"/>
              </a:rPr>
              <a:t>desc</a:t>
            </a:r>
            <a:endParaRPr lang="en-US" sz="1600" dirty="0">
              <a:latin typeface="Consolas" panose="020B0609020204030204" pitchFamily="49" charset="0"/>
            </a:endParaRPr>
          </a:p>
        </p:txBody>
      </p:sp>
    </p:spTree>
    <p:extLst>
      <p:ext uri="{BB962C8B-B14F-4D97-AF65-F5344CB8AC3E}">
        <p14:creationId xmlns:p14="http://schemas.microsoft.com/office/powerpoint/2010/main" val="394821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 The Foundation Rule</a:t>
            </a:r>
          </a:p>
        </p:txBody>
      </p:sp>
      <p:sp>
        <p:nvSpPr>
          <p:cNvPr id="3" name="Content Placeholder 2"/>
          <p:cNvSpPr>
            <a:spLocks noGrp="1"/>
          </p:cNvSpPr>
          <p:nvPr>
            <p:ph idx="1"/>
          </p:nvPr>
        </p:nvSpPr>
        <p:spPr/>
        <p:txBody>
          <a:bodyPr/>
          <a:lstStyle/>
          <a:p>
            <a:r>
              <a:rPr lang="en-US" dirty="0"/>
              <a:t>For any system that is advertised as, or claimed to be, a relational data base management system, that system must be able to manage data bases entirely through its relational capabilities</a:t>
            </a:r>
          </a:p>
        </p:txBody>
      </p:sp>
    </p:spTree>
    <p:extLst>
      <p:ext uri="{BB962C8B-B14F-4D97-AF65-F5344CB8AC3E}">
        <p14:creationId xmlns:p14="http://schemas.microsoft.com/office/powerpoint/2010/main" val="2624921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SciServer</a:t>
            </a:r>
            <a:r>
              <a:rPr lang="en-US" dirty="0"/>
              <a:t> </a:t>
            </a:r>
            <a:r>
              <a:rPr lang="en-US" dirty="0" err="1"/>
              <a:t>CasJobs</a:t>
            </a:r>
            <a:endParaRPr lang="en-US" dirty="0"/>
          </a:p>
        </p:txBody>
      </p:sp>
      <p:sp>
        <p:nvSpPr>
          <p:cNvPr id="3" name="Content Placeholder 2"/>
          <p:cNvSpPr>
            <a:spLocks noGrp="1"/>
          </p:cNvSpPr>
          <p:nvPr>
            <p:ph idx="1"/>
          </p:nvPr>
        </p:nvSpPr>
        <p:spPr/>
        <p:txBody>
          <a:bodyPr/>
          <a:lstStyle/>
          <a:p>
            <a:r>
              <a:rPr lang="en-US" dirty="0"/>
              <a:t>Upon login go to </a:t>
            </a:r>
            <a:r>
              <a:rPr lang="en-US" b="1" dirty="0" err="1"/>
              <a:t>CasJobs</a:t>
            </a:r>
            <a:r>
              <a:rPr lang="en-US" dirty="0"/>
              <a:t> instead of </a:t>
            </a:r>
            <a:r>
              <a:rPr lang="en-US" b="1" dirty="0"/>
              <a:t>Compute</a:t>
            </a:r>
          </a:p>
          <a:p>
            <a:r>
              <a:rPr lang="en-US" dirty="0"/>
              <a:t>Select the COVIDNYT context</a:t>
            </a:r>
          </a:p>
          <a:p>
            <a:r>
              <a:rPr lang="en-US" dirty="0"/>
              <a:t>Type in a simple query</a:t>
            </a:r>
          </a:p>
          <a:p>
            <a:endParaRPr lang="en-US" dirty="0"/>
          </a:p>
          <a:p>
            <a:endParaRPr lang="en-US" dirty="0"/>
          </a:p>
          <a:p>
            <a:r>
              <a:rPr lang="en-US" dirty="0"/>
              <a:t>Press the [Quick] button on the upper right hand</a:t>
            </a:r>
          </a:p>
          <a:p>
            <a:r>
              <a:rPr lang="en-US" dirty="0"/>
              <a:t>You will see the result on the bottom</a:t>
            </a:r>
          </a:p>
          <a:p>
            <a:r>
              <a:rPr lang="en-US" dirty="0"/>
              <a:t>Below the data select [csv] as your format</a:t>
            </a:r>
          </a:p>
          <a:p>
            <a:r>
              <a:rPr lang="en-US" dirty="0"/>
              <a:t>Press [Save As], and you will see the csv file appear</a:t>
            </a:r>
          </a:p>
          <a:p>
            <a:r>
              <a:rPr lang="en-US" dirty="0"/>
              <a:t>With HTML you get the data into the browser window</a:t>
            </a:r>
          </a:p>
        </p:txBody>
      </p:sp>
      <p:sp>
        <p:nvSpPr>
          <p:cNvPr id="5" name="TextBox 4"/>
          <p:cNvSpPr txBox="1"/>
          <p:nvPr/>
        </p:nvSpPr>
        <p:spPr>
          <a:xfrm>
            <a:off x="1905000" y="3200400"/>
            <a:ext cx="4800600" cy="338554"/>
          </a:xfrm>
          <a:prstGeom prst="rect">
            <a:avLst/>
          </a:prstGeom>
          <a:noFill/>
          <a:ln>
            <a:solidFill>
              <a:schemeClr val="bg1">
                <a:lumMod val="85000"/>
              </a:schemeClr>
            </a:solidFill>
          </a:ln>
        </p:spPr>
        <p:txBody>
          <a:bodyPr wrap="square" rtlCol="0">
            <a:spAutoFit/>
          </a:bodyPr>
          <a:lstStyle/>
          <a:p>
            <a:r>
              <a:rPr lang="en-US" sz="1600" dirty="0">
                <a:latin typeface="Consolas" panose="020B0609020204030204" pitchFamily="49" charset="0"/>
              </a:rPr>
              <a:t>select * from </a:t>
            </a:r>
            <a:r>
              <a:rPr lang="en-US" sz="1600" dirty="0" err="1">
                <a:latin typeface="Consolas" panose="020B0609020204030204" pitchFamily="49" charset="0"/>
              </a:rPr>
              <a:t>censusData</a:t>
            </a:r>
            <a:r>
              <a:rPr lang="en-US" sz="1600" dirty="0">
                <a:latin typeface="Consolas" panose="020B0609020204030204" pitchFamily="49" charset="0"/>
              </a:rPr>
              <a:t> where </a:t>
            </a:r>
            <a:r>
              <a:rPr lang="en-US" sz="1600" dirty="0" err="1">
                <a:latin typeface="Consolas" panose="020B0609020204030204" pitchFamily="49" charset="0"/>
              </a:rPr>
              <a:t>fips</a:t>
            </a:r>
            <a:r>
              <a:rPr lang="en-US" sz="1600" dirty="0">
                <a:latin typeface="Consolas" panose="020B0609020204030204" pitchFamily="49" charset="0"/>
              </a:rPr>
              <a:t>&lt;100</a:t>
            </a:r>
          </a:p>
        </p:txBody>
      </p:sp>
    </p:spTree>
    <p:extLst>
      <p:ext uri="{BB962C8B-B14F-4D97-AF65-F5344CB8AC3E}">
        <p14:creationId xmlns:p14="http://schemas.microsoft.com/office/powerpoint/2010/main" val="1436514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Execution</a:t>
            </a:r>
          </a:p>
        </p:txBody>
      </p:sp>
      <p:grpSp>
        <p:nvGrpSpPr>
          <p:cNvPr id="9" name="Group 8"/>
          <p:cNvGrpSpPr/>
          <p:nvPr/>
        </p:nvGrpSpPr>
        <p:grpSpPr>
          <a:xfrm>
            <a:off x="685800" y="2989246"/>
            <a:ext cx="8139690" cy="1434836"/>
            <a:chOff x="685800" y="2989246"/>
            <a:chExt cx="8139690" cy="1434836"/>
          </a:xfrm>
        </p:grpSpPr>
        <p:sp>
          <p:nvSpPr>
            <p:cNvPr id="5" name="TextBox 4"/>
            <p:cNvSpPr txBox="1"/>
            <p:nvPr/>
          </p:nvSpPr>
          <p:spPr>
            <a:xfrm>
              <a:off x="6172200" y="2989246"/>
              <a:ext cx="2653290" cy="1323439"/>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 from states</a:t>
              </a:r>
            </a:p>
            <a:p>
              <a:r>
                <a:rPr lang="en-US" sz="1600" dirty="0">
                  <a:latin typeface="Consolas" panose="020B0609020204030204" pitchFamily="49" charset="0"/>
                </a:rPr>
                <a:t>where state='Maryland'</a:t>
              </a:r>
            </a:p>
            <a:p>
              <a:endParaRPr lang="en-US" sz="1600" dirty="0">
                <a:latin typeface="Consolas" panose="020B0609020204030204" pitchFamily="49" charset="0"/>
              </a:endParaRPr>
            </a:p>
            <a:p>
              <a:r>
                <a:rPr lang="en-US" sz="1600" dirty="0">
                  <a:latin typeface="Consolas" panose="020B0609020204030204" pitchFamily="49" charset="0"/>
                </a:rPr>
                <a:t>select count(*) </a:t>
              </a:r>
              <a:br>
                <a:rPr lang="en-US" sz="1600" dirty="0">
                  <a:latin typeface="Consolas" panose="020B0609020204030204" pitchFamily="49" charset="0"/>
                </a:rPr>
              </a:br>
              <a:r>
                <a:rPr lang="en-US" sz="1600" dirty="0">
                  <a:latin typeface="Consolas" panose="020B0609020204030204" pitchFamily="49" charset="0"/>
                </a:rPr>
                <a:t>from </a:t>
              </a:r>
              <a:r>
                <a:rPr lang="en-US" sz="1600" dirty="0" err="1">
                  <a:latin typeface="Consolas" panose="020B0609020204030204" pitchFamily="49" charset="0"/>
                </a:rPr>
                <a:t>censusData</a:t>
              </a:r>
              <a:endParaRPr lang="en-US" sz="1600" dirty="0">
                <a:latin typeface="Consolas" panose="020B0609020204030204" pitchFamily="49" charset="0"/>
              </a:endParaRPr>
            </a:p>
          </p:txBody>
        </p:sp>
        <p:sp>
          <p:nvSpPr>
            <p:cNvPr id="7" name="Content Placeholder 2"/>
            <p:cNvSpPr txBox="1">
              <a:spLocks/>
            </p:cNvSpPr>
            <p:nvPr/>
          </p:nvSpPr>
          <p:spPr bwMode="auto">
            <a:xfrm>
              <a:off x="685800" y="3352800"/>
              <a:ext cx="4114800" cy="10712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i="1">
                  <a:solidFill>
                    <a:srgbClr val="333399"/>
                  </a:solidFill>
                  <a:latin typeface="+mn-lt"/>
                </a:defRPr>
              </a:lvl2pPr>
              <a:lvl3pPr marL="1143000" indent="-228600" algn="l" rtl="0" fontAlgn="base">
                <a:spcBef>
                  <a:spcPct val="20000"/>
                </a:spcBef>
                <a:spcAft>
                  <a:spcPct val="0"/>
                </a:spcAft>
                <a:buChar char="•"/>
                <a:defRPr>
                  <a:solidFill>
                    <a:srgbClr val="990033"/>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You can also execute a </a:t>
              </a:r>
              <a:br>
                <a:rPr lang="en-US" kern="0" dirty="0"/>
              </a:br>
              <a:r>
                <a:rPr lang="en-US" kern="0" dirty="0"/>
                <a:t>whole script in one go</a:t>
              </a:r>
            </a:p>
          </p:txBody>
        </p:sp>
      </p:grpSp>
      <p:grpSp>
        <p:nvGrpSpPr>
          <p:cNvPr id="10" name="Group 9"/>
          <p:cNvGrpSpPr/>
          <p:nvPr/>
        </p:nvGrpSpPr>
        <p:grpSpPr>
          <a:xfrm>
            <a:off x="685800" y="4648200"/>
            <a:ext cx="8127152" cy="1815882"/>
            <a:chOff x="685800" y="4648200"/>
            <a:chExt cx="8127152" cy="1815882"/>
          </a:xfrm>
        </p:grpSpPr>
        <p:sp>
          <p:nvSpPr>
            <p:cNvPr id="6" name="TextBox 5"/>
            <p:cNvSpPr txBox="1"/>
            <p:nvPr/>
          </p:nvSpPr>
          <p:spPr>
            <a:xfrm>
              <a:off x="5486400" y="4648200"/>
              <a:ext cx="3326552" cy="1815882"/>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log(population) </a:t>
              </a:r>
              <a:r>
                <a:rPr lang="en-US" sz="1600" dirty="0" err="1">
                  <a:latin typeface="Consolas" panose="020B0609020204030204" pitchFamily="49" charset="0"/>
                </a:rPr>
                <a:t>logP</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log(</a:t>
              </a:r>
              <a:r>
                <a:rPr lang="en-US" sz="1600" dirty="0" err="1">
                  <a:latin typeface="Consolas" panose="020B0609020204030204" pitchFamily="49" charset="0"/>
                </a:rPr>
                <a:t>popDensity</a:t>
              </a:r>
              <a:r>
                <a:rPr lang="en-US" sz="1600" dirty="0">
                  <a:latin typeface="Consolas" panose="020B0609020204030204" pitchFamily="49" charset="0"/>
                </a:rPr>
                <a:t>) </a:t>
              </a:r>
              <a:r>
                <a:rPr lang="en-US" sz="1600" dirty="0" err="1">
                  <a:latin typeface="Consolas" panose="020B0609020204030204" pitchFamily="49" charset="0"/>
                </a:rPr>
                <a:t>logD</a:t>
              </a:r>
              <a:endParaRPr lang="en-US" sz="1600" dirty="0">
                <a:latin typeface="Consolas" panose="020B0609020204030204" pitchFamily="49" charset="0"/>
              </a:endParaRPr>
            </a:p>
            <a:p>
              <a:r>
                <a:rPr lang="en-US" sz="1600" dirty="0">
                  <a:latin typeface="Consolas" panose="020B0609020204030204" pitchFamily="49" charset="0"/>
                </a:rPr>
                <a:t>  into pops</a:t>
              </a:r>
            </a:p>
            <a:p>
              <a:r>
                <a:rPr lang="en-US" sz="1600" dirty="0">
                  <a:latin typeface="Consolas" panose="020B0609020204030204" pitchFamily="49" charset="0"/>
                </a:rPr>
                <a:t>  from </a:t>
              </a:r>
              <a:r>
                <a:rPr lang="en-US" sz="1600" dirty="0" err="1">
                  <a:latin typeface="Consolas" panose="020B0609020204030204" pitchFamily="49" charset="0"/>
                </a:rPr>
                <a:t>COVIDNYT.censusData</a:t>
              </a:r>
              <a:endParaRPr lang="en-US" sz="1600" dirty="0">
                <a:latin typeface="Consolas" panose="020B0609020204030204" pitchFamily="49" charset="0"/>
              </a:endParaRPr>
            </a:p>
            <a:p>
              <a:r>
                <a:rPr lang="en-US" sz="1600" dirty="0">
                  <a:latin typeface="Consolas" panose="020B0609020204030204" pitchFamily="49" charset="0"/>
                </a:rPr>
                <a:t>  where </a:t>
              </a:r>
              <a:r>
                <a:rPr lang="en-US" sz="1600" dirty="0" err="1">
                  <a:latin typeface="Consolas" panose="020B0609020204030204" pitchFamily="49" charset="0"/>
                </a:rPr>
                <a:t>fips</a:t>
              </a:r>
              <a:r>
                <a:rPr lang="en-US" sz="1600" dirty="0">
                  <a:latin typeface="Consolas" panose="020B0609020204030204" pitchFamily="49" charset="0"/>
                </a:rPr>
                <a:t>&lt;100</a:t>
              </a:r>
            </a:p>
            <a:p>
              <a:r>
                <a:rPr lang="en-US" sz="1600" dirty="0">
                  <a:latin typeface="Consolas" panose="020B0609020204030204" pitchFamily="49" charset="0"/>
                </a:rPr>
                <a:t>    and population&gt;0</a:t>
              </a:r>
            </a:p>
            <a:p>
              <a:r>
                <a:rPr lang="en-US" sz="1600" dirty="0">
                  <a:latin typeface="Consolas" panose="020B0609020204030204" pitchFamily="49" charset="0"/>
                </a:rPr>
                <a:t>    and </a:t>
              </a:r>
              <a:r>
                <a:rPr lang="en-US" sz="1600" dirty="0" err="1">
                  <a:latin typeface="Consolas" panose="020B0609020204030204" pitchFamily="49" charset="0"/>
                </a:rPr>
                <a:t>popDensity</a:t>
              </a:r>
              <a:r>
                <a:rPr lang="en-US" sz="1600" dirty="0">
                  <a:latin typeface="Consolas" panose="020B0609020204030204" pitchFamily="49" charset="0"/>
                </a:rPr>
                <a:t>&gt;0</a:t>
              </a:r>
            </a:p>
          </p:txBody>
        </p:sp>
        <p:sp>
          <p:nvSpPr>
            <p:cNvPr id="8" name="Content Placeholder 2"/>
            <p:cNvSpPr txBox="1">
              <a:spLocks/>
            </p:cNvSpPr>
            <p:nvPr/>
          </p:nvSpPr>
          <p:spPr bwMode="auto">
            <a:xfrm>
              <a:off x="685800" y="5033682"/>
              <a:ext cx="3810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i="1">
                  <a:solidFill>
                    <a:srgbClr val="333399"/>
                  </a:solidFill>
                  <a:latin typeface="+mn-lt"/>
                </a:defRPr>
              </a:lvl2pPr>
              <a:lvl3pPr marL="1143000" indent="-228600" algn="l" rtl="0" fontAlgn="base">
                <a:spcBef>
                  <a:spcPct val="20000"/>
                </a:spcBef>
                <a:spcAft>
                  <a:spcPct val="0"/>
                </a:spcAft>
                <a:buChar char="•"/>
                <a:defRPr>
                  <a:solidFill>
                    <a:srgbClr val="990033"/>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You can also work from</a:t>
              </a:r>
              <a:br>
                <a:rPr lang="en-US" kern="0" dirty="0"/>
              </a:br>
              <a:r>
                <a:rPr lang="en-US" kern="0" dirty="0"/>
                <a:t>the </a:t>
              </a:r>
              <a:r>
                <a:rPr lang="en-US" kern="0" dirty="0" err="1"/>
                <a:t>MyDB</a:t>
              </a:r>
              <a:r>
                <a:rPr lang="en-US" kern="0" dirty="0"/>
                <a:t> context</a:t>
              </a:r>
            </a:p>
          </p:txBody>
        </p:sp>
      </p:grpSp>
      <p:grpSp>
        <p:nvGrpSpPr>
          <p:cNvPr id="13" name="Group 12"/>
          <p:cNvGrpSpPr/>
          <p:nvPr/>
        </p:nvGrpSpPr>
        <p:grpSpPr>
          <a:xfrm>
            <a:off x="685800" y="1471880"/>
            <a:ext cx="8091293" cy="1354244"/>
            <a:chOff x="685800" y="1471880"/>
            <a:chExt cx="8091293" cy="1354244"/>
          </a:xfrm>
        </p:grpSpPr>
        <p:sp>
          <p:nvSpPr>
            <p:cNvPr id="4" name="TextBox 3"/>
            <p:cNvSpPr txBox="1"/>
            <p:nvPr/>
          </p:nvSpPr>
          <p:spPr>
            <a:xfrm>
              <a:off x="6123803" y="1471880"/>
              <a:ext cx="2653290" cy="1323439"/>
            </a:xfrm>
            <a:prstGeom prst="rect">
              <a:avLst/>
            </a:prstGeom>
            <a:noFill/>
            <a:ln>
              <a:solidFill>
                <a:schemeClr val="bg1">
                  <a:lumMod val="85000"/>
                </a:schemeClr>
              </a:solidFill>
            </a:ln>
          </p:spPr>
          <p:txBody>
            <a:bodyPr wrap="none" rtlCol="0">
              <a:spAutoFit/>
            </a:bodyPr>
            <a:lstStyle/>
            <a:p>
              <a:r>
                <a:rPr lang="en-US" sz="1600" dirty="0">
                  <a:solidFill>
                    <a:srgbClr val="CC0000"/>
                  </a:solidFill>
                  <a:latin typeface="Consolas" panose="020B0609020204030204" pitchFamily="49" charset="0"/>
                </a:rPr>
                <a:t>select * from states</a:t>
              </a:r>
            </a:p>
            <a:p>
              <a:r>
                <a:rPr lang="en-US" sz="1600" dirty="0">
                  <a:solidFill>
                    <a:srgbClr val="CC0000"/>
                  </a:solidFill>
                  <a:latin typeface="Consolas" panose="020B0609020204030204" pitchFamily="49" charset="0"/>
                </a:rPr>
                <a:t>where state='Maryland'</a:t>
              </a:r>
            </a:p>
            <a:p>
              <a:endParaRPr lang="en-US" sz="1600" dirty="0">
                <a:latin typeface="Consolas" panose="020B0609020204030204" pitchFamily="49" charset="0"/>
              </a:endParaRPr>
            </a:p>
            <a:p>
              <a:r>
                <a:rPr lang="en-US" sz="1600" dirty="0">
                  <a:solidFill>
                    <a:srgbClr val="3333FF"/>
                  </a:solidFill>
                  <a:latin typeface="Consolas" panose="020B0609020204030204" pitchFamily="49" charset="0"/>
                </a:rPr>
                <a:t>select count(*) </a:t>
              </a:r>
              <a:br>
                <a:rPr lang="en-US" sz="1600" dirty="0">
                  <a:solidFill>
                    <a:srgbClr val="3333FF"/>
                  </a:solidFill>
                  <a:latin typeface="Consolas" panose="020B0609020204030204" pitchFamily="49" charset="0"/>
                </a:rPr>
              </a:br>
              <a:r>
                <a:rPr lang="en-US" sz="1600" dirty="0">
                  <a:solidFill>
                    <a:srgbClr val="3333FF"/>
                  </a:solidFill>
                  <a:latin typeface="Consolas" panose="020B0609020204030204" pitchFamily="49" charset="0"/>
                </a:rPr>
                <a:t>from </a:t>
              </a:r>
              <a:r>
                <a:rPr lang="en-US" sz="1600" dirty="0" err="1">
                  <a:solidFill>
                    <a:srgbClr val="3333FF"/>
                  </a:solidFill>
                  <a:latin typeface="Consolas" panose="020B0609020204030204" pitchFamily="49" charset="0"/>
                </a:rPr>
                <a:t>censusData</a:t>
              </a:r>
              <a:endParaRPr lang="en-US" sz="1600" dirty="0">
                <a:solidFill>
                  <a:srgbClr val="3333FF"/>
                </a:solidFill>
                <a:latin typeface="Consolas" panose="020B0609020204030204" pitchFamily="49" charset="0"/>
              </a:endParaRPr>
            </a:p>
          </p:txBody>
        </p:sp>
        <p:sp>
          <p:nvSpPr>
            <p:cNvPr id="11" name="Content Placeholder 2"/>
            <p:cNvSpPr txBox="1">
              <a:spLocks/>
            </p:cNvSpPr>
            <p:nvPr/>
          </p:nvSpPr>
          <p:spPr bwMode="auto">
            <a:xfrm>
              <a:off x="685800" y="1759324"/>
              <a:ext cx="4953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i="1">
                  <a:solidFill>
                    <a:srgbClr val="333399"/>
                  </a:solidFill>
                  <a:latin typeface="+mn-lt"/>
                </a:defRPr>
              </a:lvl2pPr>
              <a:lvl3pPr marL="1143000" indent="-228600" algn="l" rtl="0" fontAlgn="base">
                <a:spcBef>
                  <a:spcPct val="20000"/>
                </a:spcBef>
                <a:spcAft>
                  <a:spcPct val="0"/>
                </a:spcAft>
                <a:buChar char="•"/>
                <a:defRPr>
                  <a:solidFill>
                    <a:srgbClr val="990033"/>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You can execute the selected </a:t>
              </a:r>
              <a:br>
                <a:rPr lang="en-US" kern="0" dirty="0"/>
              </a:br>
              <a:r>
                <a:rPr lang="en-US" kern="0" dirty="0"/>
                <a:t>part of the query panel</a:t>
              </a:r>
            </a:p>
          </p:txBody>
        </p:sp>
      </p:grpSp>
    </p:spTree>
    <p:extLst>
      <p:ext uri="{BB962C8B-B14F-4D97-AF65-F5344CB8AC3E}">
        <p14:creationId xmlns:p14="http://schemas.microsoft.com/office/powerpoint/2010/main" val="4415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a:t>
            </a:r>
            <a:r>
              <a:rPr lang="en-US" dirty="0" err="1"/>
              <a:t>SciServer.MyDB</a:t>
            </a:r>
            <a:endParaRPr lang="en-US" dirty="0"/>
          </a:p>
        </p:txBody>
      </p:sp>
      <p:sp>
        <p:nvSpPr>
          <p:cNvPr id="3" name="Content Placeholder 2"/>
          <p:cNvSpPr>
            <a:spLocks noGrp="1"/>
          </p:cNvSpPr>
          <p:nvPr>
            <p:ph idx="1"/>
          </p:nvPr>
        </p:nvSpPr>
        <p:spPr/>
        <p:txBody>
          <a:bodyPr/>
          <a:lstStyle/>
          <a:p>
            <a:r>
              <a:rPr lang="en-US" dirty="0"/>
              <a:t>You have your own database (</a:t>
            </a:r>
            <a:r>
              <a:rPr lang="en-US" dirty="0" err="1"/>
              <a:t>MyDB</a:t>
            </a:r>
            <a:r>
              <a:rPr lang="en-US" dirty="0"/>
              <a:t>)</a:t>
            </a:r>
          </a:p>
          <a:p>
            <a:r>
              <a:rPr lang="en-US" dirty="0"/>
              <a:t>You can direct the query output into a new table there</a:t>
            </a:r>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838200" y="2743200"/>
            <a:ext cx="2877711" cy="1569660"/>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state, count(*) c</a:t>
            </a:r>
          </a:p>
          <a:p>
            <a:endParaRPr lang="en-US" sz="1600" dirty="0">
              <a:latin typeface="Consolas" panose="020B0609020204030204" pitchFamily="49" charset="0"/>
            </a:endParaRPr>
          </a:p>
          <a:p>
            <a:r>
              <a:rPr lang="en-US" sz="1600" dirty="0">
                <a:latin typeface="Consolas" panose="020B0609020204030204" pitchFamily="49" charset="0"/>
              </a:rPr>
              <a:t>from </a:t>
            </a:r>
            <a:r>
              <a:rPr lang="en-US" sz="1600" dirty="0" err="1">
                <a:latin typeface="Consolas" panose="020B0609020204030204" pitchFamily="49" charset="0"/>
              </a:rPr>
              <a:t>statsS</a:t>
            </a:r>
            <a:endParaRPr lang="en-US" sz="1600" dirty="0">
              <a:latin typeface="Consolas" panose="020B0609020204030204" pitchFamily="49" charset="0"/>
            </a:endParaRPr>
          </a:p>
          <a:p>
            <a:r>
              <a:rPr lang="en-US" sz="1600" dirty="0">
                <a:latin typeface="Consolas" panose="020B0609020204030204" pitchFamily="49" charset="0"/>
              </a:rPr>
              <a:t>where cases&gt;0</a:t>
            </a:r>
          </a:p>
          <a:p>
            <a:r>
              <a:rPr lang="en-US" sz="1600" dirty="0">
                <a:latin typeface="Consolas" panose="020B0609020204030204" pitchFamily="49" charset="0"/>
              </a:rPr>
              <a:t>group by state</a:t>
            </a:r>
          </a:p>
          <a:p>
            <a:r>
              <a:rPr lang="en-US" sz="1600" dirty="0">
                <a:latin typeface="Consolas" panose="020B0609020204030204" pitchFamily="49" charset="0"/>
              </a:rPr>
              <a:t>order by c </a:t>
            </a:r>
            <a:r>
              <a:rPr lang="en-US" sz="1600" dirty="0" err="1">
                <a:latin typeface="Consolas" panose="020B0609020204030204" pitchFamily="49" charset="0"/>
              </a:rPr>
              <a:t>desc</a:t>
            </a:r>
            <a:endParaRPr lang="en-US" sz="1600" dirty="0">
              <a:latin typeface="Consolas" panose="020B0609020204030204" pitchFamily="49" charset="0"/>
            </a:endParaRPr>
          </a:p>
        </p:txBody>
      </p:sp>
      <p:sp>
        <p:nvSpPr>
          <p:cNvPr id="5" name="TextBox 4"/>
          <p:cNvSpPr txBox="1"/>
          <p:nvPr/>
        </p:nvSpPr>
        <p:spPr>
          <a:xfrm>
            <a:off x="4724400" y="2743200"/>
            <a:ext cx="2877711" cy="1569660"/>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state, count(*) c</a:t>
            </a:r>
          </a:p>
          <a:p>
            <a:r>
              <a:rPr lang="en-US" sz="1600" b="1" dirty="0">
                <a:solidFill>
                  <a:srgbClr val="FF0000"/>
                </a:solidFill>
                <a:latin typeface="Consolas" panose="020B0609020204030204" pitchFamily="49" charset="0"/>
              </a:rPr>
              <a:t>into </a:t>
            </a:r>
            <a:r>
              <a:rPr lang="en-US" sz="1600" b="1" dirty="0" err="1">
                <a:solidFill>
                  <a:srgbClr val="FF0000"/>
                </a:solidFill>
                <a:latin typeface="Consolas" panose="020B0609020204030204" pitchFamily="49" charset="0"/>
              </a:rPr>
              <a:t>MyDB.scounts</a:t>
            </a:r>
            <a:endParaRPr lang="en-US" sz="1600" b="1" dirty="0">
              <a:solidFill>
                <a:srgbClr val="FF0000"/>
              </a:solidFill>
              <a:latin typeface="Consolas" panose="020B0609020204030204" pitchFamily="49" charset="0"/>
            </a:endParaRPr>
          </a:p>
          <a:p>
            <a:r>
              <a:rPr lang="en-US" sz="1600" dirty="0">
                <a:latin typeface="Consolas" panose="020B0609020204030204" pitchFamily="49" charset="0"/>
              </a:rPr>
              <a:t>from </a:t>
            </a:r>
            <a:r>
              <a:rPr lang="en-US" sz="1600" dirty="0" err="1">
                <a:latin typeface="Consolas" panose="020B0609020204030204" pitchFamily="49" charset="0"/>
              </a:rPr>
              <a:t>statsS</a:t>
            </a:r>
            <a:endParaRPr lang="en-US" sz="1600" dirty="0">
              <a:latin typeface="Consolas" panose="020B0609020204030204" pitchFamily="49" charset="0"/>
            </a:endParaRPr>
          </a:p>
          <a:p>
            <a:r>
              <a:rPr lang="en-US" sz="1600" dirty="0">
                <a:latin typeface="Consolas" panose="020B0609020204030204" pitchFamily="49" charset="0"/>
              </a:rPr>
              <a:t>where cases&gt;0</a:t>
            </a:r>
          </a:p>
          <a:p>
            <a:r>
              <a:rPr lang="en-US" sz="1600" dirty="0">
                <a:latin typeface="Consolas" panose="020B0609020204030204" pitchFamily="49" charset="0"/>
              </a:rPr>
              <a:t>group by state</a:t>
            </a:r>
          </a:p>
          <a:p>
            <a:r>
              <a:rPr lang="en-US" sz="1600" dirty="0">
                <a:latin typeface="Consolas" panose="020B0609020204030204" pitchFamily="49" charset="0"/>
              </a:rPr>
              <a:t>order by c </a:t>
            </a:r>
            <a:r>
              <a:rPr lang="en-US" sz="1600" dirty="0" err="1">
                <a:latin typeface="Consolas" panose="020B0609020204030204" pitchFamily="49" charset="0"/>
              </a:rPr>
              <a:t>desc</a:t>
            </a:r>
            <a:endParaRPr lang="en-US" sz="1600" dirty="0">
              <a:latin typeface="Consolas" panose="020B0609020204030204" pitchFamily="49" charset="0"/>
            </a:endParaRPr>
          </a:p>
        </p:txBody>
      </p:sp>
      <p:sp>
        <p:nvSpPr>
          <p:cNvPr id="6" name="TextBox 5"/>
          <p:cNvSpPr txBox="1"/>
          <p:nvPr/>
        </p:nvSpPr>
        <p:spPr>
          <a:xfrm>
            <a:off x="3972252" y="5698613"/>
            <a:ext cx="2204450" cy="830997"/>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top 10 * </a:t>
            </a:r>
          </a:p>
          <a:p>
            <a:r>
              <a:rPr lang="en-US" sz="1600" dirty="0">
                <a:latin typeface="Consolas" panose="020B0609020204030204" pitchFamily="49" charset="0"/>
              </a:rPr>
              <a:t>from </a:t>
            </a:r>
            <a:r>
              <a:rPr lang="en-US" sz="1600" dirty="0" err="1">
                <a:latin typeface="Consolas" panose="020B0609020204030204" pitchFamily="49" charset="0"/>
              </a:rPr>
              <a:t>MyDB.scounts</a:t>
            </a:r>
            <a:r>
              <a:rPr lang="en-US" sz="1600" dirty="0">
                <a:latin typeface="Consolas" panose="020B0609020204030204" pitchFamily="49" charset="0"/>
              </a:rPr>
              <a:t> </a:t>
            </a:r>
          </a:p>
          <a:p>
            <a:r>
              <a:rPr lang="en-US" sz="1600" dirty="0">
                <a:latin typeface="Consolas" panose="020B0609020204030204" pitchFamily="49" charset="0"/>
              </a:rPr>
              <a:t>order by c </a:t>
            </a:r>
            <a:r>
              <a:rPr lang="en-US" sz="1600" dirty="0" err="1">
                <a:latin typeface="Consolas" panose="020B0609020204030204" pitchFamily="49" charset="0"/>
              </a:rPr>
              <a:t>desc</a:t>
            </a:r>
            <a:endParaRPr lang="en-US" sz="1600" dirty="0">
              <a:latin typeface="Consolas" panose="020B0609020204030204" pitchFamily="49" charset="0"/>
            </a:endParaRPr>
          </a:p>
        </p:txBody>
      </p:sp>
      <p:sp>
        <p:nvSpPr>
          <p:cNvPr id="7" name="TextBox 6"/>
          <p:cNvSpPr txBox="1"/>
          <p:nvPr/>
        </p:nvSpPr>
        <p:spPr>
          <a:xfrm>
            <a:off x="685800" y="4779494"/>
            <a:ext cx="5339923" cy="1200329"/>
          </a:xfrm>
          <a:prstGeom prst="rect">
            <a:avLst/>
          </a:prstGeom>
          <a:noFill/>
        </p:spPr>
        <p:txBody>
          <a:bodyPr wrap="none" rtlCol="0">
            <a:spAutoFit/>
          </a:bodyPr>
          <a:lstStyle/>
          <a:p>
            <a:pPr marL="342900" indent="-342900">
              <a:buFont typeface="Arial" panose="020B0604020202020204" pitchFamily="34" charset="0"/>
              <a:buChar char="•"/>
            </a:pPr>
            <a:r>
              <a:rPr lang="en-US" dirty="0">
                <a:latin typeface="+mn-lt"/>
              </a:rPr>
              <a:t>Click on </a:t>
            </a:r>
            <a:r>
              <a:rPr lang="en-US" dirty="0" err="1">
                <a:latin typeface="+mn-lt"/>
              </a:rPr>
              <a:t>MyDB</a:t>
            </a:r>
            <a:r>
              <a:rPr lang="en-US" dirty="0">
                <a:latin typeface="+mn-lt"/>
              </a:rPr>
              <a:t>, you will see it there</a:t>
            </a:r>
          </a:p>
          <a:p>
            <a:pPr marL="342900" indent="-342900">
              <a:buFont typeface="Arial" panose="020B0604020202020204" pitchFamily="34" charset="0"/>
              <a:buChar char="•"/>
            </a:pPr>
            <a:r>
              <a:rPr lang="en-US" dirty="0">
                <a:latin typeface="+mn-lt"/>
              </a:rPr>
              <a:t>You can download it, or use </a:t>
            </a:r>
            <a:br>
              <a:rPr lang="en-US" dirty="0">
                <a:latin typeface="+mn-lt"/>
              </a:rPr>
            </a:br>
            <a:r>
              <a:rPr lang="en-US" dirty="0">
                <a:latin typeface="+mn-lt"/>
              </a:rPr>
              <a:t>it in another query</a:t>
            </a:r>
          </a:p>
        </p:txBody>
      </p:sp>
    </p:spTree>
    <p:extLst>
      <p:ext uri="{BB962C8B-B14F-4D97-AF65-F5344CB8AC3E}">
        <p14:creationId xmlns:p14="http://schemas.microsoft.com/office/powerpoint/2010/main" val="269459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and History</a:t>
            </a:r>
          </a:p>
        </p:txBody>
      </p:sp>
      <p:sp>
        <p:nvSpPr>
          <p:cNvPr id="3" name="Content Placeholder 2"/>
          <p:cNvSpPr>
            <a:spLocks noGrp="1"/>
          </p:cNvSpPr>
          <p:nvPr>
            <p:ph idx="1"/>
          </p:nvPr>
        </p:nvSpPr>
        <p:spPr/>
        <p:txBody>
          <a:bodyPr/>
          <a:lstStyle/>
          <a:p>
            <a:r>
              <a:rPr lang="en-US" dirty="0"/>
              <a:t>In </a:t>
            </a:r>
            <a:r>
              <a:rPr lang="en-US" dirty="0" err="1"/>
              <a:t>myDB</a:t>
            </a:r>
            <a:r>
              <a:rPr lang="en-US" dirty="0"/>
              <a:t> you can look at the status of a query</a:t>
            </a:r>
          </a:p>
          <a:p>
            <a:r>
              <a:rPr lang="en-US" dirty="0"/>
              <a:t>The whole history is stored in the DB, no need</a:t>
            </a:r>
            <a:br>
              <a:rPr lang="en-US" dirty="0"/>
            </a:br>
            <a:r>
              <a:rPr lang="en-US" dirty="0"/>
              <a:t>to take notes</a:t>
            </a:r>
          </a:p>
          <a:p>
            <a:endParaRPr lang="en-US" dirty="0"/>
          </a:p>
          <a:p>
            <a:endParaRPr lang="en-US" dirty="0"/>
          </a:p>
        </p:txBody>
      </p:sp>
      <p:pic>
        <p:nvPicPr>
          <p:cNvPr id="4" name="Picture 3"/>
          <p:cNvPicPr>
            <a:picLocks noChangeAspect="1"/>
          </p:cNvPicPr>
          <p:nvPr/>
        </p:nvPicPr>
        <p:blipFill rotWithShape="1">
          <a:blip r:embed="rId2"/>
          <a:srcRect t="11346" r="48333" b="58729"/>
          <a:stretch/>
        </p:blipFill>
        <p:spPr>
          <a:xfrm>
            <a:off x="4343400" y="2590800"/>
            <a:ext cx="4191000" cy="1622323"/>
          </a:xfrm>
          <a:prstGeom prst="rect">
            <a:avLst/>
          </a:prstGeom>
        </p:spPr>
      </p:pic>
      <p:pic>
        <p:nvPicPr>
          <p:cNvPr id="5" name="Picture 4"/>
          <p:cNvPicPr>
            <a:picLocks noChangeAspect="1"/>
          </p:cNvPicPr>
          <p:nvPr/>
        </p:nvPicPr>
        <p:blipFill rotWithShape="1">
          <a:blip r:embed="rId3"/>
          <a:srcRect t="21321" r="52500" b="52494"/>
          <a:stretch/>
        </p:blipFill>
        <p:spPr>
          <a:xfrm>
            <a:off x="4152900" y="5029200"/>
            <a:ext cx="4343400" cy="1600201"/>
          </a:xfrm>
          <a:prstGeom prst="rect">
            <a:avLst/>
          </a:prstGeom>
        </p:spPr>
      </p:pic>
      <p:sp>
        <p:nvSpPr>
          <p:cNvPr id="6" name="TextBox 5"/>
          <p:cNvSpPr txBox="1"/>
          <p:nvPr/>
        </p:nvSpPr>
        <p:spPr>
          <a:xfrm>
            <a:off x="685800" y="3962400"/>
            <a:ext cx="7228838" cy="1569660"/>
          </a:xfrm>
          <a:prstGeom prst="rect">
            <a:avLst/>
          </a:prstGeom>
          <a:noFill/>
        </p:spPr>
        <p:txBody>
          <a:bodyPr wrap="none" rtlCol="0">
            <a:spAutoFit/>
          </a:bodyPr>
          <a:lstStyle/>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dirty="0">
                <a:latin typeface="+mn-lt"/>
              </a:rPr>
              <a:t>You can go back to failed queries and fix them by</a:t>
            </a:r>
            <a:br>
              <a:rPr lang="en-US" dirty="0">
                <a:latin typeface="+mn-lt"/>
              </a:rPr>
            </a:br>
            <a:r>
              <a:rPr lang="en-US" dirty="0">
                <a:latin typeface="+mn-lt"/>
              </a:rPr>
              <a:t>clicking on the </a:t>
            </a:r>
            <a:r>
              <a:rPr lang="en-US" dirty="0" err="1">
                <a:latin typeface="+mn-lt"/>
              </a:rPr>
              <a:t>JobID</a:t>
            </a:r>
            <a:r>
              <a:rPr lang="en-US" dirty="0">
                <a:latin typeface="+mn-lt"/>
              </a:rPr>
              <a:t> </a:t>
            </a:r>
          </a:p>
          <a:p>
            <a:pPr marL="342900" indent="-3429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339579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Modifying the Database</a:t>
            </a:r>
          </a:p>
        </p:txBody>
      </p:sp>
      <p:sp>
        <p:nvSpPr>
          <p:cNvPr id="3" name="Content Placeholder 2"/>
          <p:cNvSpPr>
            <a:spLocks noGrp="1"/>
          </p:cNvSpPr>
          <p:nvPr>
            <p:ph idx="1"/>
          </p:nvPr>
        </p:nvSpPr>
        <p:spPr/>
        <p:txBody>
          <a:bodyPr/>
          <a:lstStyle/>
          <a:p>
            <a:r>
              <a:rPr lang="en-US" dirty="0"/>
              <a:t>You can change everything in a DB in SQL</a:t>
            </a:r>
            <a:br>
              <a:rPr lang="en-US" dirty="0"/>
            </a:br>
            <a:r>
              <a:rPr lang="en-US" dirty="0"/>
              <a:t>(remember Ted </a:t>
            </a:r>
            <a:r>
              <a:rPr lang="en-US" dirty="0" err="1"/>
              <a:t>Codd’s</a:t>
            </a:r>
            <a:r>
              <a:rPr lang="en-US" dirty="0"/>
              <a:t> 12 rules!)</a:t>
            </a:r>
          </a:p>
          <a:p>
            <a:r>
              <a:rPr lang="en-US" dirty="0"/>
              <a:t>You can update a value, delete and insert rows</a:t>
            </a:r>
          </a:p>
          <a:p>
            <a:r>
              <a:rPr lang="en-US" dirty="0"/>
              <a:t>Add indexes, drop indexes</a:t>
            </a:r>
          </a:p>
          <a:p>
            <a:r>
              <a:rPr lang="en-US" dirty="0"/>
              <a:t>Create new tables, delete tables</a:t>
            </a:r>
          </a:p>
          <a:p>
            <a:r>
              <a:rPr lang="en-US" dirty="0"/>
              <a:t>Add columns, delete columns</a:t>
            </a:r>
          </a:p>
          <a:p>
            <a:endParaRPr lang="en-US" dirty="0"/>
          </a:p>
          <a:p>
            <a:pPr marL="0" indent="0">
              <a:buNone/>
            </a:pPr>
            <a:endParaRPr lang="en-US" dirty="0"/>
          </a:p>
        </p:txBody>
      </p:sp>
    </p:spTree>
    <p:extLst>
      <p:ext uri="{BB962C8B-B14F-4D97-AF65-F5344CB8AC3E}">
        <p14:creationId xmlns:p14="http://schemas.microsoft.com/office/powerpoint/2010/main" val="550704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Alter Your DB</a:t>
            </a:r>
          </a:p>
        </p:txBody>
      </p:sp>
      <p:sp>
        <p:nvSpPr>
          <p:cNvPr id="3" name="Content Placeholder 2"/>
          <p:cNvSpPr>
            <a:spLocks noGrp="1"/>
          </p:cNvSpPr>
          <p:nvPr>
            <p:ph idx="1"/>
          </p:nvPr>
        </p:nvSpPr>
        <p:spPr/>
        <p:txBody>
          <a:bodyPr/>
          <a:lstStyle/>
          <a:p>
            <a:r>
              <a:rPr lang="en-US" dirty="0"/>
              <a:t>You can drop (delete) a table in your database</a:t>
            </a:r>
          </a:p>
          <a:p>
            <a:r>
              <a:rPr lang="en-US" dirty="0"/>
              <a:t>This requires your context to be set to </a:t>
            </a:r>
            <a:r>
              <a:rPr lang="en-US" dirty="0" err="1"/>
              <a:t>MyDB</a:t>
            </a:r>
            <a:endParaRPr lang="en-US" dirty="0"/>
          </a:p>
          <a:p>
            <a:endParaRPr lang="en-US" dirty="0"/>
          </a:p>
          <a:p>
            <a:r>
              <a:rPr lang="en-US" dirty="0"/>
              <a:t>You can update values in a row</a:t>
            </a:r>
          </a:p>
          <a:p>
            <a:endParaRPr lang="en-US" dirty="0"/>
          </a:p>
        </p:txBody>
      </p:sp>
      <p:sp>
        <p:nvSpPr>
          <p:cNvPr id="4" name="TextBox 3"/>
          <p:cNvSpPr txBox="1"/>
          <p:nvPr/>
        </p:nvSpPr>
        <p:spPr>
          <a:xfrm>
            <a:off x="3276600" y="2667000"/>
            <a:ext cx="2438400" cy="338554"/>
          </a:xfrm>
          <a:prstGeom prst="rect">
            <a:avLst/>
          </a:prstGeom>
          <a:noFill/>
          <a:ln>
            <a:solidFill>
              <a:schemeClr val="bg1">
                <a:lumMod val="85000"/>
              </a:schemeClr>
            </a:solidFill>
          </a:ln>
        </p:spPr>
        <p:txBody>
          <a:bodyPr wrap="square" rtlCol="0">
            <a:spAutoFit/>
          </a:bodyPr>
          <a:lstStyle/>
          <a:p>
            <a:r>
              <a:rPr lang="en-US" sz="1600" dirty="0">
                <a:latin typeface="Consolas" panose="020B0609020204030204" pitchFamily="49" charset="0"/>
              </a:rPr>
              <a:t>drop table </a:t>
            </a:r>
            <a:r>
              <a:rPr lang="en-US" sz="1600" dirty="0" err="1">
                <a:latin typeface="Consolas" panose="020B0609020204030204" pitchFamily="49" charset="0"/>
              </a:rPr>
              <a:t>scounts</a:t>
            </a:r>
            <a:endParaRPr lang="en-US" sz="1600" dirty="0">
              <a:latin typeface="Consolas" panose="020B0609020204030204" pitchFamily="49" charset="0"/>
            </a:endParaRPr>
          </a:p>
        </p:txBody>
      </p:sp>
      <p:sp>
        <p:nvSpPr>
          <p:cNvPr id="5" name="TextBox 4"/>
          <p:cNvSpPr txBox="1"/>
          <p:nvPr/>
        </p:nvSpPr>
        <p:spPr>
          <a:xfrm>
            <a:off x="784167" y="4148554"/>
            <a:ext cx="2653290" cy="2062103"/>
          </a:xfrm>
          <a:prstGeom prst="rect">
            <a:avLst/>
          </a:prstGeom>
          <a:noFill/>
          <a:ln>
            <a:solidFill>
              <a:schemeClr val="bg1">
                <a:lumMod val="85000"/>
              </a:schemeClr>
            </a:solidFill>
          </a:ln>
        </p:spPr>
        <p:txBody>
          <a:bodyPr wrap="none" rtlCol="0">
            <a:spAutoFit/>
          </a:bodyPr>
          <a:lstStyle/>
          <a:p>
            <a:r>
              <a:rPr lang="en-US" sz="1600" dirty="0">
                <a:solidFill>
                  <a:srgbClr val="CC0000"/>
                </a:solidFill>
                <a:latin typeface="Consolas" panose="020B0609020204030204" pitchFamily="49" charset="0"/>
              </a:rPr>
              <a:t>select * from </a:t>
            </a:r>
            <a:r>
              <a:rPr lang="en-US" sz="1600" dirty="0" err="1">
                <a:solidFill>
                  <a:srgbClr val="CC0000"/>
                </a:solidFill>
                <a:latin typeface="Consolas" panose="020B0609020204030204" pitchFamily="49" charset="0"/>
              </a:rPr>
              <a:t>scounts</a:t>
            </a:r>
            <a:endParaRPr lang="en-US" sz="1600" dirty="0">
              <a:solidFill>
                <a:srgbClr val="CC0000"/>
              </a:solidFill>
              <a:latin typeface="Consolas" panose="020B0609020204030204" pitchFamily="49" charset="0"/>
            </a:endParaRPr>
          </a:p>
          <a:p>
            <a:r>
              <a:rPr lang="en-US" sz="1600" dirty="0">
                <a:solidFill>
                  <a:srgbClr val="CC0000"/>
                </a:solidFill>
                <a:latin typeface="Consolas" panose="020B0609020204030204" pitchFamily="49" charset="0"/>
              </a:rPr>
              <a:t>where state='Maryland'</a:t>
            </a:r>
          </a:p>
          <a:p>
            <a:endParaRPr lang="en-US" sz="1600" dirty="0">
              <a:latin typeface="Consolas" panose="020B0609020204030204" pitchFamily="49" charset="0"/>
            </a:endParaRPr>
          </a:p>
          <a:p>
            <a:r>
              <a:rPr lang="en-US" sz="1600" dirty="0">
                <a:latin typeface="Consolas" panose="020B0609020204030204" pitchFamily="49" charset="0"/>
              </a:rPr>
              <a:t>update </a:t>
            </a:r>
            <a:r>
              <a:rPr lang="en-US" sz="1600" dirty="0" err="1">
                <a:latin typeface="Consolas" panose="020B0609020204030204" pitchFamily="49" charset="0"/>
              </a:rPr>
              <a:t>scounts</a:t>
            </a:r>
            <a:endParaRPr lang="en-US" sz="1600" dirty="0">
              <a:latin typeface="Consolas" panose="020B0609020204030204" pitchFamily="49" charset="0"/>
            </a:endParaRPr>
          </a:p>
          <a:p>
            <a:r>
              <a:rPr lang="en-US" sz="1600" dirty="0">
                <a:latin typeface="Consolas" panose="020B0609020204030204" pitchFamily="49" charset="0"/>
              </a:rPr>
              <a:t>set c=32</a:t>
            </a:r>
          </a:p>
          <a:p>
            <a:r>
              <a:rPr lang="en-US" sz="1600" dirty="0">
                <a:latin typeface="Consolas" panose="020B0609020204030204" pitchFamily="49" charset="0"/>
              </a:rPr>
              <a:t>where state='Maryland'</a:t>
            </a:r>
          </a:p>
          <a:p>
            <a:endParaRPr lang="en-US" sz="1600" dirty="0">
              <a:latin typeface="Consolas" panose="020B0609020204030204" pitchFamily="49" charset="0"/>
            </a:endParaRPr>
          </a:p>
          <a:p>
            <a:r>
              <a:rPr lang="en-US" sz="1600" dirty="0">
                <a:latin typeface="Consolas" panose="020B0609020204030204" pitchFamily="49" charset="0"/>
              </a:rPr>
              <a:t>31</a:t>
            </a:r>
          </a:p>
        </p:txBody>
      </p:sp>
      <p:sp>
        <p:nvSpPr>
          <p:cNvPr id="6" name="TextBox 5"/>
          <p:cNvSpPr txBox="1"/>
          <p:nvPr/>
        </p:nvSpPr>
        <p:spPr>
          <a:xfrm>
            <a:off x="3581400" y="4148554"/>
            <a:ext cx="2653290" cy="2062103"/>
          </a:xfrm>
          <a:prstGeom prst="rect">
            <a:avLst/>
          </a:prstGeom>
          <a:noFill/>
          <a:ln>
            <a:solidFill>
              <a:schemeClr val="bg1">
                <a:lumMod val="85000"/>
              </a:schemeClr>
            </a:solidFill>
          </a:ln>
        </p:spPr>
        <p:txBody>
          <a:bodyPr wrap="none" rtlCol="0">
            <a:spAutoFit/>
          </a:bodyPr>
          <a:lstStyle/>
          <a:p>
            <a:r>
              <a:rPr lang="en-US" sz="1600" dirty="0">
                <a:latin typeface="Consolas" panose="020B0609020204030204" pitchFamily="49" charset="0"/>
              </a:rPr>
              <a:t>select * from </a:t>
            </a:r>
            <a:r>
              <a:rPr lang="en-US" sz="1600" dirty="0" err="1">
                <a:latin typeface="Consolas" panose="020B0609020204030204" pitchFamily="49" charset="0"/>
              </a:rPr>
              <a:t>scounts</a:t>
            </a:r>
            <a:endParaRPr lang="en-US" sz="1600" dirty="0">
              <a:latin typeface="Consolas" panose="020B0609020204030204" pitchFamily="49" charset="0"/>
            </a:endParaRPr>
          </a:p>
          <a:p>
            <a:r>
              <a:rPr lang="en-US" sz="1600" dirty="0">
                <a:latin typeface="Consolas" panose="020B0609020204030204" pitchFamily="49" charset="0"/>
              </a:rPr>
              <a:t>where state='Maryland'</a:t>
            </a:r>
          </a:p>
          <a:p>
            <a:endParaRPr lang="en-US" sz="1600" dirty="0">
              <a:latin typeface="Consolas" panose="020B0609020204030204" pitchFamily="49" charset="0"/>
            </a:endParaRPr>
          </a:p>
          <a:p>
            <a:r>
              <a:rPr lang="en-US" sz="1600" dirty="0">
                <a:solidFill>
                  <a:srgbClr val="CC0000"/>
                </a:solidFill>
                <a:latin typeface="Consolas" panose="020B0609020204030204" pitchFamily="49" charset="0"/>
              </a:rPr>
              <a:t>update </a:t>
            </a:r>
            <a:r>
              <a:rPr lang="en-US" sz="1600" dirty="0" err="1">
                <a:solidFill>
                  <a:srgbClr val="CC0000"/>
                </a:solidFill>
                <a:latin typeface="Consolas" panose="020B0609020204030204" pitchFamily="49" charset="0"/>
              </a:rPr>
              <a:t>scounts</a:t>
            </a:r>
            <a:endParaRPr lang="en-US" sz="1600" dirty="0">
              <a:solidFill>
                <a:srgbClr val="CC0000"/>
              </a:solidFill>
              <a:latin typeface="Consolas" panose="020B0609020204030204" pitchFamily="49" charset="0"/>
            </a:endParaRPr>
          </a:p>
          <a:p>
            <a:r>
              <a:rPr lang="en-US" sz="1600" dirty="0">
                <a:solidFill>
                  <a:srgbClr val="CC0000"/>
                </a:solidFill>
                <a:latin typeface="Consolas" panose="020B0609020204030204" pitchFamily="49" charset="0"/>
              </a:rPr>
              <a:t>set c=32</a:t>
            </a:r>
          </a:p>
          <a:p>
            <a:r>
              <a:rPr lang="en-US" sz="1600" dirty="0">
                <a:solidFill>
                  <a:srgbClr val="CC0000"/>
                </a:solidFill>
                <a:latin typeface="Consolas" panose="020B0609020204030204" pitchFamily="49" charset="0"/>
              </a:rPr>
              <a:t>where state='Maryland‘</a:t>
            </a:r>
          </a:p>
          <a:p>
            <a:endParaRPr lang="en-US" sz="1600" dirty="0">
              <a:solidFill>
                <a:srgbClr val="CC0000"/>
              </a:solidFill>
              <a:latin typeface="Consolas" panose="020B0609020204030204" pitchFamily="49" charset="0"/>
            </a:endParaRPr>
          </a:p>
          <a:p>
            <a:endParaRPr lang="en-US" sz="1600" dirty="0">
              <a:solidFill>
                <a:srgbClr val="CC0000"/>
              </a:solidFill>
              <a:latin typeface="Consolas" panose="020B0609020204030204" pitchFamily="49" charset="0"/>
            </a:endParaRPr>
          </a:p>
        </p:txBody>
      </p:sp>
      <p:sp>
        <p:nvSpPr>
          <p:cNvPr id="7" name="TextBox 6"/>
          <p:cNvSpPr txBox="1"/>
          <p:nvPr/>
        </p:nvSpPr>
        <p:spPr>
          <a:xfrm>
            <a:off x="6378633" y="4148554"/>
            <a:ext cx="2653290" cy="2062103"/>
          </a:xfrm>
          <a:prstGeom prst="rect">
            <a:avLst/>
          </a:prstGeom>
          <a:noFill/>
          <a:ln>
            <a:solidFill>
              <a:schemeClr val="bg1">
                <a:lumMod val="85000"/>
              </a:schemeClr>
            </a:solidFill>
          </a:ln>
        </p:spPr>
        <p:txBody>
          <a:bodyPr wrap="none" rtlCol="0">
            <a:spAutoFit/>
          </a:bodyPr>
          <a:lstStyle/>
          <a:p>
            <a:r>
              <a:rPr lang="en-US" sz="1600" dirty="0">
                <a:solidFill>
                  <a:srgbClr val="CC0000"/>
                </a:solidFill>
                <a:latin typeface="Consolas" panose="020B0609020204030204" pitchFamily="49" charset="0"/>
              </a:rPr>
              <a:t>select * from </a:t>
            </a:r>
            <a:r>
              <a:rPr lang="en-US" sz="1600" dirty="0" err="1">
                <a:solidFill>
                  <a:srgbClr val="CC0000"/>
                </a:solidFill>
                <a:latin typeface="Consolas" panose="020B0609020204030204" pitchFamily="49" charset="0"/>
              </a:rPr>
              <a:t>scounts</a:t>
            </a:r>
            <a:endParaRPr lang="en-US" sz="1600" dirty="0">
              <a:solidFill>
                <a:srgbClr val="CC0000"/>
              </a:solidFill>
              <a:latin typeface="Consolas" panose="020B0609020204030204" pitchFamily="49" charset="0"/>
            </a:endParaRPr>
          </a:p>
          <a:p>
            <a:r>
              <a:rPr lang="en-US" sz="1600" dirty="0">
                <a:solidFill>
                  <a:srgbClr val="CC0000"/>
                </a:solidFill>
                <a:latin typeface="Consolas" panose="020B0609020204030204" pitchFamily="49" charset="0"/>
              </a:rPr>
              <a:t>where state='Maryland'</a:t>
            </a:r>
          </a:p>
          <a:p>
            <a:endParaRPr lang="en-US" sz="1600" dirty="0">
              <a:latin typeface="Consolas" panose="020B0609020204030204" pitchFamily="49" charset="0"/>
            </a:endParaRPr>
          </a:p>
          <a:p>
            <a:r>
              <a:rPr lang="en-US" sz="1600" dirty="0">
                <a:latin typeface="Consolas" panose="020B0609020204030204" pitchFamily="49" charset="0"/>
              </a:rPr>
              <a:t>update </a:t>
            </a:r>
            <a:r>
              <a:rPr lang="en-US" sz="1600" dirty="0" err="1">
                <a:latin typeface="Consolas" panose="020B0609020204030204" pitchFamily="49" charset="0"/>
              </a:rPr>
              <a:t>scounts</a:t>
            </a:r>
            <a:endParaRPr lang="en-US" sz="1600" dirty="0">
              <a:latin typeface="Consolas" panose="020B0609020204030204" pitchFamily="49" charset="0"/>
            </a:endParaRPr>
          </a:p>
          <a:p>
            <a:r>
              <a:rPr lang="en-US" sz="1600" dirty="0">
                <a:latin typeface="Consolas" panose="020B0609020204030204" pitchFamily="49" charset="0"/>
              </a:rPr>
              <a:t>set c=32</a:t>
            </a:r>
          </a:p>
          <a:p>
            <a:r>
              <a:rPr lang="en-US" sz="1600" dirty="0">
                <a:latin typeface="Consolas" panose="020B0609020204030204" pitchFamily="49" charset="0"/>
              </a:rPr>
              <a:t>where state='Maryland'</a:t>
            </a:r>
          </a:p>
          <a:p>
            <a:endParaRPr lang="en-US" sz="1600" dirty="0">
              <a:latin typeface="Consolas" panose="020B0609020204030204" pitchFamily="49" charset="0"/>
            </a:endParaRPr>
          </a:p>
          <a:p>
            <a:r>
              <a:rPr lang="en-US" sz="1600" dirty="0">
                <a:latin typeface="Consolas" panose="020B0609020204030204" pitchFamily="49" charset="0"/>
              </a:rPr>
              <a:t>32</a:t>
            </a:r>
          </a:p>
        </p:txBody>
      </p:sp>
    </p:spTree>
    <p:extLst>
      <p:ext uri="{BB962C8B-B14F-4D97-AF65-F5344CB8AC3E}">
        <p14:creationId xmlns:p14="http://schemas.microsoft.com/office/powerpoint/2010/main" val="3100536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391400" cy="838200"/>
          </a:xfrm>
        </p:spPr>
        <p:txBody>
          <a:bodyPr/>
          <a:lstStyle/>
          <a:p>
            <a:r>
              <a:rPr lang="en-US" dirty="0"/>
              <a:t>Most Important DDL Commands</a:t>
            </a:r>
          </a:p>
        </p:txBody>
      </p:sp>
      <p:sp>
        <p:nvSpPr>
          <p:cNvPr id="3" name="Content Placeholder 2"/>
          <p:cNvSpPr>
            <a:spLocks noGrp="1"/>
          </p:cNvSpPr>
          <p:nvPr>
            <p:ph idx="1"/>
          </p:nvPr>
        </p:nvSpPr>
        <p:spPr/>
        <p:txBody>
          <a:bodyPr/>
          <a:lstStyle/>
          <a:p>
            <a:r>
              <a:rPr lang="en-US" sz="2000" b="1" dirty="0"/>
              <a:t>UPDATE</a:t>
            </a:r>
            <a:r>
              <a:rPr lang="en-US" sz="2000" dirty="0"/>
              <a:t> - updates data in a database</a:t>
            </a:r>
          </a:p>
          <a:p>
            <a:r>
              <a:rPr lang="en-US" sz="2000" b="1" dirty="0"/>
              <a:t>DELETE</a:t>
            </a:r>
            <a:r>
              <a:rPr lang="en-US" sz="2000" dirty="0"/>
              <a:t> - deletes data from a database</a:t>
            </a:r>
          </a:p>
          <a:p>
            <a:r>
              <a:rPr lang="en-US" sz="2000" b="1" dirty="0"/>
              <a:t>INSERT INTO</a:t>
            </a:r>
            <a:r>
              <a:rPr lang="en-US" sz="2000" dirty="0"/>
              <a:t> - inserts new data into a database</a:t>
            </a:r>
          </a:p>
          <a:p>
            <a:r>
              <a:rPr lang="en-US" sz="2000" b="1" dirty="0"/>
              <a:t>CREATE DATABASE</a:t>
            </a:r>
            <a:r>
              <a:rPr lang="en-US" sz="2000" dirty="0"/>
              <a:t> - creates a new database</a:t>
            </a:r>
          </a:p>
          <a:p>
            <a:r>
              <a:rPr lang="en-US" sz="2000" b="1" dirty="0"/>
              <a:t>ALTER DATABASE</a:t>
            </a:r>
            <a:r>
              <a:rPr lang="en-US" sz="2000" dirty="0"/>
              <a:t> - modifies a database</a:t>
            </a:r>
          </a:p>
          <a:p>
            <a:r>
              <a:rPr lang="en-US" sz="2000" b="1" dirty="0"/>
              <a:t>CREATE TABLE</a:t>
            </a:r>
            <a:r>
              <a:rPr lang="en-US" sz="2000" dirty="0"/>
              <a:t> - creates a new table</a:t>
            </a:r>
          </a:p>
          <a:p>
            <a:r>
              <a:rPr lang="en-US" sz="2000" b="1" dirty="0"/>
              <a:t>ALTER TABLE</a:t>
            </a:r>
            <a:r>
              <a:rPr lang="en-US" sz="2000" dirty="0"/>
              <a:t> - modifies a table</a:t>
            </a:r>
          </a:p>
          <a:p>
            <a:r>
              <a:rPr lang="en-US" sz="2000" b="1" dirty="0"/>
              <a:t>DROP TABLE</a:t>
            </a:r>
            <a:r>
              <a:rPr lang="en-US" sz="2000" dirty="0"/>
              <a:t> - deletes a table</a:t>
            </a:r>
          </a:p>
          <a:p>
            <a:r>
              <a:rPr lang="en-US" sz="2000" b="1" dirty="0"/>
              <a:t>CREATE INDEX</a:t>
            </a:r>
            <a:r>
              <a:rPr lang="en-US" sz="2000" dirty="0"/>
              <a:t> - creates an index (search key)</a:t>
            </a:r>
          </a:p>
          <a:p>
            <a:r>
              <a:rPr lang="en-US" sz="2000" b="1" dirty="0"/>
              <a:t>DROP INDEX</a:t>
            </a:r>
            <a:r>
              <a:rPr lang="en-US" sz="2000" dirty="0"/>
              <a:t> - deletes an index</a:t>
            </a:r>
          </a:p>
          <a:p>
            <a:r>
              <a:rPr lang="en-US" sz="2000" b="1" dirty="0"/>
              <a:t>TRUNCATE TABLE</a:t>
            </a:r>
            <a:r>
              <a:rPr lang="en-US" sz="2000" dirty="0"/>
              <a:t> – removes the rows from a table</a:t>
            </a:r>
          </a:p>
        </p:txBody>
      </p:sp>
    </p:spTree>
    <p:extLst>
      <p:ext uri="{BB962C8B-B14F-4D97-AF65-F5344CB8AC3E}">
        <p14:creationId xmlns:p14="http://schemas.microsoft.com/office/powerpoint/2010/main" val="4070685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Flavors</a:t>
            </a:r>
          </a:p>
        </p:txBody>
      </p:sp>
      <p:sp>
        <p:nvSpPr>
          <p:cNvPr id="3" name="Content Placeholder 2"/>
          <p:cNvSpPr>
            <a:spLocks noGrp="1"/>
          </p:cNvSpPr>
          <p:nvPr>
            <p:ph idx="1"/>
          </p:nvPr>
        </p:nvSpPr>
        <p:spPr/>
        <p:txBody>
          <a:bodyPr/>
          <a:lstStyle/>
          <a:p>
            <a:r>
              <a:rPr lang="en-US" dirty="0"/>
              <a:t>Relational Databases (RDBMS)</a:t>
            </a:r>
          </a:p>
          <a:p>
            <a:r>
              <a:rPr lang="en-US" dirty="0"/>
              <a:t>Object Oriented Databases (OODBMS)</a:t>
            </a:r>
          </a:p>
          <a:p>
            <a:r>
              <a:rPr lang="en-US" dirty="0"/>
              <a:t>Object-relational Databases (ORDB)</a:t>
            </a:r>
          </a:p>
          <a:p>
            <a:r>
              <a:rPr lang="en-US" dirty="0"/>
              <a:t>Graph databases</a:t>
            </a:r>
          </a:p>
          <a:p>
            <a:r>
              <a:rPr lang="en-US" dirty="0"/>
              <a:t>Column stores</a:t>
            </a:r>
          </a:p>
          <a:p>
            <a:r>
              <a:rPr lang="en-US" dirty="0"/>
              <a:t>Distributed databases</a:t>
            </a:r>
          </a:p>
          <a:p>
            <a:r>
              <a:rPr lang="en-US" dirty="0"/>
              <a:t>NoSQL databases (key-value stores)</a:t>
            </a:r>
          </a:p>
          <a:p>
            <a:r>
              <a:rPr lang="en-US" dirty="0"/>
              <a:t>Cloud databases</a:t>
            </a:r>
          </a:p>
          <a:p>
            <a:pPr lvl="1"/>
            <a:r>
              <a:rPr lang="en-US" dirty="0"/>
              <a:t>(</a:t>
            </a:r>
            <a:r>
              <a:rPr lang="en-US" dirty="0" err="1"/>
              <a:t>Hbase</a:t>
            </a:r>
            <a:r>
              <a:rPr lang="en-US" dirty="0"/>
              <a:t>, </a:t>
            </a:r>
            <a:r>
              <a:rPr lang="en-US" dirty="0" err="1"/>
              <a:t>BigTable</a:t>
            </a:r>
            <a:r>
              <a:rPr lang="en-US" dirty="0"/>
              <a:t>)</a:t>
            </a:r>
          </a:p>
          <a:p>
            <a:endParaRPr lang="en-US" dirty="0"/>
          </a:p>
        </p:txBody>
      </p:sp>
    </p:spTree>
    <p:extLst>
      <p:ext uri="{BB962C8B-B14F-4D97-AF65-F5344CB8AC3E}">
        <p14:creationId xmlns:p14="http://schemas.microsoft.com/office/powerpoint/2010/main" val="175053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Information Rule</a:t>
            </a:r>
          </a:p>
        </p:txBody>
      </p:sp>
      <p:sp>
        <p:nvSpPr>
          <p:cNvPr id="3" name="Content Placeholder 2"/>
          <p:cNvSpPr>
            <a:spLocks noGrp="1"/>
          </p:cNvSpPr>
          <p:nvPr>
            <p:ph idx="1"/>
          </p:nvPr>
        </p:nvSpPr>
        <p:spPr/>
        <p:txBody>
          <a:bodyPr/>
          <a:lstStyle/>
          <a:p>
            <a:pPr marL="0" indent="0">
              <a:buNone/>
            </a:pPr>
            <a:r>
              <a:rPr lang="en-US" dirty="0"/>
              <a:t>All information in a relational database is represented explicitly at the logical level and in exactly one way – by values in tables.</a:t>
            </a:r>
          </a:p>
        </p:txBody>
      </p:sp>
    </p:spTree>
    <p:extLst>
      <p:ext uri="{BB962C8B-B14F-4D97-AF65-F5344CB8AC3E}">
        <p14:creationId xmlns:p14="http://schemas.microsoft.com/office/powerpoint/2010/main" val="156241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2:The Guaranteed Access Rule</a:t>
            </a:r>
          </a:p>
        </p:txBody>
      </p:sp>
      <p:sp>
        <p:nvSpPr>
          <p:cNvPr id="3" name="Content Placeholder 2"/>
          <p:cNvSpPr>
            <a:spLocks noGrp="1"/>
          </p:cNvSpPr>
          <p:nvPr>
            <p:ph idx="1"/>
          </p:nvPr>
        </p:nvSpPr>
        <p:spPr/>
        <p:txBody>
          <a:bodyPr/>
          <a:lstStyle/>
          <a:p>
            <a:pPr marL="0" indent="0">
              <a:buNone/>
            </a:pPr>
            <a:r>
              <a:rPr lang="en-US" dirty="0"/>
              <a:t>Each and every datum (atomic value) in a relational database is guaranteed to be logically accessible by resorting to a combination of table name, primary key value and column name.</a:t>
            </a:r>
          </a:p>
        </p:txBody>
      </p:sp>
    </p:spTree>
    <p:extLst>
      <p:ext uri="{BB962C8B-B14F-4D97-AF65-F5344CB8AC3E}">
        <p14:creationId xmlns:p14="http://schemas.microsoft.com/office/powerpoint/2010/main" val="140062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3:Systematic Treatment of null</a:t>
            </a:r>
          </a:p>
        </p:txBody>
      </p:sp>
      <p:sp>
        <p:nvSpPr>
          <p:cNvPr id="3" name="Content Placeholder 2"/>
          <p:cNvSpPr>
            <a:spLocks noGrp="1"/>
          </p:cNvSpPr>
          <p:nvPr>
            <p:ph idx="1"/>
          </p:nvPr>
        </p:nvSpPr>
        <p:spPr/>
        <p:txBody>
          <a:bodyPr/>
          <a:lstStyle/>
          <a:p>
            <a:pPr marL="0" indent="0">
              <a:buNone/>
            </a:pPr>
            <a:r>
              <a:rPr lang="en-US" dirty="0"/>
              <a:t>Null values (distinct from the empty character string or a string of blank characters and distinct from zero or any other number) are supported in fully relational DBMS for representing missing information and inapplicable information in a systematic way, independent of data type.</a:t>
            </a:r>
          </a:p>
        </p:txBody>
      </p:sp>
    </p:spTree>
    <p:extLst>
      <p:ext uri="{BB962C8B-B14F-4D97-AF65-F5344CB8AC3E}">
        <p14:creationId xmlns:p14="http://schemas.microsoft.com/office/powerpoint/2010/main" val="313108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10400" cy="838200"/>
          </a:xfrm>
        </p:spPr>
        <p:txBody>
          <a:bodyPr/>
          <a:lstStyle/>
          <a:p>
            <a:r>
              <a:rPr lang="en-US" dirty="0"/>
              <a:t>4: Dynamic Online Catalog Based on the Relational Model</a:t>
            </a:r>
          </a:p>
        </p:txBody>
      </p:sp>
      <p:sp>
        <p:nvSpPr>
          <p:cNvPr id="3" name="Content Placeholder 2"/>
          <p:cNvSpPr>
            <a:spLocks noGrp="1"/>
          </p:cNvSpPr>
          <p:nvPr>
            <p:ph idx="1"/>
          </p:nvPr>
        </p:nvSpPr>
        <p:spPr>
          <a:xfrm>
            <a:off x="685800" y="1676400"/>
            <a:ext cx="7848600" cy="4572000"/>
          </a:xfrm>
        </p:spPr>
        <p:txBody>
          <a:bodyPr/>
          <a:lstStyle/>
          <a:p>
            <a:pPr marL="0" indent="0">
              <a:buNone/>
            </a:pPr>
            <a:r>
              <a:rPr lang="en-US" dirty="0"/>
              <a:t>The database description is represented at the logical level in the same way as ordinary data, so that authorized users can apply the same relational language to its interrogation as they apply to the regular data.</a:t>
            </a:r>
          </a:p>
        </p:txBody>
      </p:sp>
    </p:spTree>
    <p:extLst>
      <p:ext uri="{BB962C8B-B14F-4D97-AF65-F5344CB8AC3E}">
        <p14:creationId xmlns:p14="http://schemas.microsoft.com/office/powerpoint/2010/main" val="28165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10400" cy="838200"/>
          </a:xfrm>
        </p:spPr>
        <p:txBody>
          <a:bodyPr/>
          <a:lstStyle/>
          <a:p>
            <a:r>
              <a:rPr lang="en-US" dirty="0"/>
              <a:t>5: The Comprehensive Data Sublanguage Rule</a:t>
            </a:r>
          </a:p>
        </p:txBody>
      </p:sp>
      <p:sp>
        <p:nvSpPr>
          <p:cNvPr id="3" name="Content Placeholder 2"/>
          <p:cNvSpPr>
            <a:spLocks noGrp="1"/>
          </p:cNvSpPr>
          <p:nvPr>
            <p:ph idx="1"/>
          </p:nvPr>
        </p:nvSpPr>
        <p:spPr/>
        <p:txBody>
          <a:bodyPr/>
          <a:lstStyle/>
          <a:p>
            <a:pPr marL="0" indent="0">
              <a:buNone/>
            </a:pPr>
            <a:r>
              <a:rPr lang="en-US" dirty="0"/>
              <a:t>A relational system may support several languages and various modes of terminal use (for example, the fill-in-the-blanks mode). However, there must be at least one language whose statements are expressible, per some well-defined syntax, as character strings and that is comprehensive in supporting all of the following items:</a:t>
            </a:r>
          </a:p>
        </p:txBody>
      </p:sp>
      <p:sp>
        <p:nvSpPr>
          <p:cNvPr id="6" name="TextBox 5"/>
          <p:cNvSpPr txBox="1"/>
          <p:nvPr/>
        </p:nvSpPr>
        <p:spPr>
          <a:xfrm>
            <a:off x="1905000" y="4114800"/>
            <a:ext cx="6172200" cy="2308324"/>
          </a:xfrm>
          <a:prstGeom prst="rect">
            <a:avLst/>
          </a:prstGeom>
          <a:noFill/>
        </p:spPr>
        <p:txBody>
          <a:bodyPr wrap="square" rtlCol="0">
            <a:spAutoFit/>
          </a:bodyPr>
          <a:lstStyle/>
          <a:p>
            <a:pPr marL="457200" indent="-457200">
              <a:buFont typeface="+mj-lt"/>
              <a:buAutoNum type="arabicPeriod"/>
            </a:pPr>
            <a:r>
              <a:rPr lang="en-US" sz="2000" dirty="0">
                <a:latin typeface="+mn-lt"/>
              </a:rPr>
              <a:t>Data definition</a:t>
            </a:r>
          </a:p>
          <a:p>
            <a:pPr marL="457200" indent="-457200">
              <a:buFont typeface="+mj-lt"/>
              <a:buAutoNum type="arabicPeriod"/>
            </a:pPr>
            <a:r>
              <a:rPr lang="en-US" sz="2000" dirty="0">
                <a:latin typeface="+mn-lt"/>
              </a:rPr>
              <a:t>View definition</a:t>
            </a:r>
          </a:p>
          <a:p>
            <a:pPr marL="457200" indent="-457200">
              <a:buFont typeface="+mj-lt"/>
              <a:buAutoNum type="arabicPeriod"/>
            </a:pPr>
            <a:r>
              <a:rPr lang="en-US" sz="2000" dirty="0">
                <a:latin typeface="+mn-lt"/>
              </a:rPr>
              <a:t>Data Manipulation</a:t>
            </a:r>
          </a:p>
          <a:p>
            <a:pPr marL="457200" indent="-457200">
              <a:buFont typeface="+mj-lt"/>
              <a:buAutoNum type="arabicPeriod"/>
            </a:pPr>
            <a:r>
              <a:rPr lang="en-US" sz="2000" dirty="0">
                <a:latin typeface="+mn-lt"/>
              </a:rPr>
              <a:t>Integrity constraints</a:t>
            </a:r>
          </a:p>
          <a:p>
            <a:pPr marL="457200" indent="-457200">
              <a:buFont typeface="+mj-lt"/>
              <a:buAutoNum type="arabicPeriod"/>
            </a:pPr>
            <a:r>
              <a:rPr lang="en-US" sz="2000" dirty="0">
                <a:latin typeface="+mn-lt"/>
              </a:rPr>
              <a:t>Authorization</a:t>
            </a:r>
          </a:p>
          <a:p>
            <a:pPr marL="457200" indent="-457200">
              <a:buFont typeface="+mj-lt"/>
              <a:buAutoNum type="arabicPeriod"/>
            </a:pPr>
            <a:r>
              <a:rPr lang="en-US" sz="2000" dirty="0">
                <a:latin typeface="+mn-lt"/>
              </a:rPr>
              <a:t>Transaction boundaries</a:t>
            </a:r>
          </a:p>
          <a:p>
            <a:endParaRPr lang="en-US" sz="2000" dirty="0">
              <a:latin typeface="+mn-lt"/>
            </a:endParaRPr>
          </a:p>
        </p:txBody>
      </p:sp>
    </p:spTree>
    <p:extLst>
      <p:ext uri="{BB962C8B-B14F-4D97-AF65-F5344CB8AC3E}">
        <p14:creationId xmlns:p14="http://schemas.microsoft.com/office/powerpoint/2010/main" val="621114027"/>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13939</TotalTime>
  <Words>3360</Words>
  <Application>Microsoft Office PowerPoint</Application>
  <PresentationFormat>On-screen Show (4:3)</PresentationFormat>
  <Paragraphs>797</Paragraphs>
  <Slides>47</Slides>
  <Notes>0</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Consolas</vt:lpstr>
      <vt:lpstr>Times New Roman</vt:lpstr>
      <vt:lpstr>Default Design</vt:lpstr>
      <vt:lpstr>Image</vt:lpstr>
      <vt:lpstr>Introduction to Databases</vt:lpstr>
      <vt:lpstr>History</vt:lpstr>
      <vt:lpstr>Codd’s 12 Rules</vt:lpstr>
      <vt:lpstr>0: The Foundation Rule</vt:lpstr>
      <vt:lpstr>1: The Information Rule</vt:lpstr>
      <vt:lpstr>2:The Guaranteed Access Rule</vt:lpstr>
      <vt:lpstr>3:Systematic Treatment of null</vt:lpstr>
      <vt:lpstr>4: Dynamic Online Catalog Based on the Relational Model</vt:lpstr>
      <vt:lpstr>5: The Comprehensive Data Sublanguage Rule</vt:lpstr>
      <vt:lpstr>11:Distribution Independence</vt:lpstr>
      <vt:lpstr>Elements of an RDBMS</vt:lpstr>
      <vt:lpstr>Example of Table</vt:lpstr>
      <vt:lpstr>The Database Schema</vt:lpstr>
      <vt:lpstr>Schemas Can Get Complex</vt:lpstr>
      <vt:lpstr>Data Types</vt:lpstr>
      <vt:lpstr>Database Normalization</vt:lpstr>
      <vt:lpstr>Constraints in RDBMS</vt:lpstr>
      <vt:lpstr>Relational Algebra</vt:lpstr>
      <vt:lpstr>Database Organization</vt:lpstr>
      <vt:lpstr>Access Patterns</vt:lpstr>
      <vt:lpstr>PowerPoint Presentation</vt:lpstr>
      <vt:lpstr>Creating a Table</vt:lpstr>
      <vt:lpstr>Querying a Table</vt:lpstr>
      <vt:lpstr>Sorting</vt:lpstr>
      <vt:lpstr>Refining WHERE</vt:lpstr>
      <vt:lpstr>Expressions in SELECT</vt:lpstr>
      <vt:lpstr>Expressions in WHERE</vt:lpstr>
      <vt:lpstr>Next Week</vt:lpstr>
      <vt:lpstr>Most Important SQL Commands</vt:lpstr>
      <vt:lpstr>Database Flavors</vt:lpstr>
      <vt:lpstr>COVIDNYT database</vt:lpstr>
      <vt:lpstr>Text Searches</vt:lpstr>
      <vt:lpstr>Mathematical Functions</vt:lpstr>
      <vt:lpstr>String Functions</vt:lpstr>
      <vt:lpstr>Aggregate Functions</vt:lpstr>
      <vt:lpstr>GROUP BY</vt:lpstr>
      <vt:lpstr>Subqueries</vt:lpstr>
      <vt:lpstr>UNION</vt:lpstr>
      <vt:lpstr>JOINS</vt:lpstr>
      <vt:lpstr>SciServer CasJobs</vt:lpstr>
      <vt:lpstr>Query Execution</vt:lpstr>
      <vt:lpstr>Using the SciServer.MyDB</vt:lpstr>
      <vt:lpstr>Status and History</vt:lpstr>
      <vt:lpstr>Modifying the Database</vt:lpstr>
      <vt:lpstr>You Can Alter Your DB</vt:lpstr>
      <vt:lpstr>Most Important DDL Commands</vt:lpstr>
      <vt:lpstr>Database Flavors</vt:lpstr>
    </vt:vector>
  </TitlesOfParts>
  <Company>The 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Szalay</dc:creator>
  <cp:lastModifiedBy>Alex Szalay</cp:lastModifiedBy>
  <cp:revision>608</cp:revision>
  <dcterms:created xsi:type="dcterms:W3CDTF">2000-07-18T20:38:03Z</dcterms:created>
  <dcterms:modified xsi:type="dcterms:W3CDTF">2022-03-14T21:12:10Z</dcterms:modified>
</cp:coreProperties>
</file>