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632" r:id="rId2"/>
    <p:sldId id="621" r:id="rId3"/>
    <p:sldId id="635" r:id="rId4"/>
    <p:sldId id="633" r:id="rId5"/>
    <p:sldId id="622" r:id="rId6"/>
    <p:sldId id="62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76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14BE9-D37C-45ED-95CD-38AC536A389A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7438B-6E04-4726-8FE9-DBA4CC09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8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22C7F-5955-4E0D-9A5F-5651813A8AF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77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12E8C-652B-4EE6-933A-CD47ABA07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24766-B386-4642-A384-449033289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07616-AEA5-4841-B512-C5FAB7EE2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3BAD-C217-4E74-963C-8CD70B056B7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450FA-3437-4D55-B85E-D5C805120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C761F-F77D-4A34-AA05-9ECE0705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DEA2-14E8-4FBD-A1A3-64092C234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3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4472E-51B3-4029-AADE-05F2C0385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5E02E-5DCF-4FB7-9D48-BE06E4B6E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271C2-28C8-465F-9774-BB45A5251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3BAD-C217-4E74-963C-8CD70B056B7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42EB7-04A8-456E-81E4-6AB8748D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41E12-1ACF-4CC4-A6EE-29A05D4D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DEA2-14E8-4FBD-A1A3-64092C234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FDC914-08AE-4D26-A75D-1074571D59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321C0-CFBF-4511-A7C1-96CF595AE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B26DD-21F4-4098-B031-777432F6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3BAD-C217-4E74-963C-8CD70B056B7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0528D-0FE3-4F00-8F8E-91166BD57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BD065-FBCC-4D1E-BD47-FBBE6A022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DEA2-14E8-4FBD-A1A3-64092C234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5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E3BD-067D-462C-86BF-6E4DD2E5E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387DE-AEB4-47EE-87F8-C94E8FA17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FBF6F-7F2B-46E4-AA77-87CEAEBA3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3BAD-C217-4E74-963C-8CD70B056B7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51227-B20F-40DF-AF24-CEDFF027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950F3-AE63-48A3-B8EE-2A1469E5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DEA2-14E8-4FBD-A1A3-64092C234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D55B9-9C7B-43DB-9BB2-33B169543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C80A8-2334-43F7-A986-E43A7125F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AD76F-A026-487E-99F6-B109522D6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3BAD-C217-4E74-963C-8CD70B056B7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CBA31-0003-4D4D-9231-6C1F45FCE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CA5F0-A030-4312-9781-B3C36F65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DEA2-14E8-4FBD-A1A3-64092C234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1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36152-2A50-40AD-B461-F982602C5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0C721-D68B-4684-9692-DFC00108C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924E0F-C756-4D46-9124-0B2E6637E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6B4A8-3BA3-47AF-A16D-2EA35F759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3BAD-C217-4E74-963C-8CD70B056B7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81B33-A7A5-42C8-8238-ED211704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56901-66AB-4A49-9858-4B6175CC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DEA2-14E8-4FBD-A1A3-64092C234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C97B-499A-4000-8D19-997B0CE99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F514D-6493-4422-9FDC-BBBF9B945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CA2BA-C34F-4D8A-8145-CBEE073E5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F0349-D678-46AD-BD84-62ADA0FF7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B2233-52D8-42F7-94F6-2CFBDEAB3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A3F153-E465-4EA0-9BDD-FD620B928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3BAD-C217-4E74-963C-8CD70B056B7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8D7F71-D5DC-4ACD-AD30-A61111E8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9987C4-904F-4AD6-ACE5-3B845579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DEA2-14E8-4FBD-A1A3-64092C234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8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745C6-E857-4595-B860-B8A607281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442CC-6B1D-45DD-B185-E46D1CB28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3BAD-C217-4E74-963C-8CD70B056B7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A60D4-6AE7-4696-B878-600C4D151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B6A829-2686-4696-BB9E-726DBDD03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DEA2-14E8-4FBD-A1A3-64092C234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0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F7F513-AA18-442A-BA53-02D53B6E5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3BAD-C217-4E74-963C-8CD70B056B7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6772E5-12EA-4E3C-9AEB-8136AD468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27503-741A-441D-B5F6-7D7CDD4E6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DEA2-14E8-4FBD-A1A3-64092C234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2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17D37-AFAF-4E8D-B961-5A3F36A6D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69A69-711A-4C92-86CB-B7C016E87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7B3CFE-D41E-4CA5-BC09-33B879B8A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078D5-8BE9-4106-8CE2-695C2EB8B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3BAD-C217-4E74-963C-8CD70B056B7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ED6DB-CC75-407B-8994-C2629D1FF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8A20B-A973-444E-9FD1-CB910B95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DEA2-14E8-4FBD-A1A3-64092C234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1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27913-FBE7-4F6B-875C-5B02EDE40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3DBD19-5350-41EF-AF92-2AFC2EBE1E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B28E-426C-4400-8697-5011938C3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F1C51-57D9-492F-9189-47439A760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3BAD-C217-4E74-963C-8CD70B056B7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FC718-804F-4069-8762-0C3B774A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1FC884-E16E-459C-B948-49D5DA9F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DEA2-14E8-4FBD-A1A3-64092C234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3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D42DF3-B830-4953-A449-7CB2C09EC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C0DA5-FBEF-4E0B-9DF6-F231F70A4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35889-DC6A-4E41-B5E3-BE3271052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C3BAD-C217-4E74-963C-8CD70B056B7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93033-6439-4AAB-B274-A91C577C0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7426A-F35F-4F1F-B93B-5C9580D2D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0DEA2-14E8-4FBD-A1A3-64092C234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0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9.jpe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0" y="0"/>
            <a:ext cx="45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3429000"/>
            <a:ext cx="8686800" cy="2209800"/>
          </a:xfrm>
        </p:spPr>
        <p:txBody>
          <a:bodyPr/>
          <a:lstStyle/>
          <a:p>
            <a:pPr algn="l" eaLnBrk="1" hangingPunct="1"/>
            <a:r>
              <a:rPr lang="en-US" sz="3200" dirty="0">
                <a:solidFill>
                  <a:srgbClr val="595959"/>
                </a:solidFill>
                <a:latin typeface="Arial Black" pitchFamily="34" charset="0"/>
              </a:rPr>
              <a:t>Beautiful Data </a:t>
            </a:r>
            <a:r>
              <a:rPr lang="en-US" sz="3200">
                <a:solidFill>
                  <a:srgbClr val="595959"/>
                </a:solidFill>
                <a:latin typeface="Arial Black" pitchFamily="34" charset="0"/>
              </a:rPr>
              <a:t>– Introduction I.</a:t>
            </a:r>
            <a:br>
              <a:rPr lang="en-US" sz="3200" dirty="0">
                <a:solidFill>
                  <a:srgbClr val="595959"/>
                </a:solidFill>
                <a:latin typeface="Arial Black" pitchFamily="34" charset="0"/>
              </a:rPr>
            </a:br>
            <a:br>
              <a:rPr lang="en-US" sz="3200" dirty="0">
                <a:solidFill>
                  <a:srgbClr val="595959"/>
                </a:solidFill>
                <a:latin typeface="Arial Black" pitchFamily="34" charset="0"/>
              </a:rPr>
            </a:br>
            <a:endParaRPr lang="en-US" sz="3200" dirty="0">
              <a:solidFill>
                <a:srgbClr val="595959"/>
              </a:solidFill>
              <a:latin typeface="Arial Black" pitchFamily="34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5334000"/>
            <a:ext cx="6477000" cy="5334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Alex Szalay</a:t>
            </a:r>
          </a:p>
        </p:txBody>
      </p:sp>
      <p:graphicFrame>
        <p:nvGraphicFramePr>
          <p:cNvPr id="143361" name="Object 1"/>
          <p:cNvGraphicFramePr>
            <a:graphicFrameLocks noChangeAspect="1"/>
          </p:cNvGraphicFramePr>
          <p:nvPr/>
        </p:nvGraphicFramePr>
        <p:xfrm>
          <a:off x="7442200" y="0"/>
          <a:ext cx="32258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3" imgW="7361905" imgH="7304762" progId="">
                  <p:embed/>
                </p:oleObj>
              </mc:Choice>
              <mc:Fallback>
                <p:oleObj name="Image" r:id="rId3" imgW="7361905" imgH="7304762" progId="">
                  <p:embed/>
                  <p:pic>
                    <p:nvPicPr>
                      <p:cNvPr id="14336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00" y="0"/>
                        <a:ext cx="32258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70" name="Picture 10" descr="d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1" y="0"/>
            <a:ext cx="2830513" cy="2120900"/>
          </a:xfrm>
          <a:prstGeom prst="rect">
            <a:avLst/>
          </a:prstGeom>
          <a:noFill/>
        </p:spPr>
      </p:pic>
      <p:pic>
        <p:nvPicPr>
          <p:cNvPr id="143371" name="Picture 3" descr="gw-IMG_0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0"/>
            <a:ext cx="312420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C:\Documents and Settings\szalay\My Documents\My Dropbox\idies-logo.jpg"/>
          <p:cNvPicPr>
            <a:picLocks noChangeAspect="1" noChangeArrowheads="1"/>
          </p:cNvPicPr>
          <p:nvPr/>
        </p:nvPicPr>
        <p:blipFill>
          <a:blip r:embed="rId7" cstate="print"/>
          <a:srcRect t="34694" r="72114"/>
          <a:stretch>
            <a:fillRect/>
          </a:stretch>
        </p:blipFill>
        <p:spPr bwMode="auto">
          <a:xfrm>
            <a:off x="1600200" y="6400800"/>
            <a:ext cx="838200" cy="32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Big Data in Science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676400"/>
            <a:ext cx="8001000" cy="4572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en-US" dirty="0"/>
              <a:t>Data growing exponentially, in all science</a:t>
            </a:r>
          </a:p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en-US" dirty="0"/>
              <a:t>All science is becoming data-driven</a:t>
            </a:r>
          </a:p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en-US" dirty="0"/>
              <a:t>This is happening very rapidly</a:t>
            </a:r>
          </a:p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en-US" dirty="0"/>
              <a:t>Data becoming increasingly open/public</a:t>
            </a:r>
          </a:p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en-US" dirty="0"/>
              <a:t>Non-incremental!</a:t>
            </a:r>
          </a:p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en-US" dirty="0"/>
              <a:t>Convergence of physical and life sciences </a:t>
            </a:r>
            <a:br>
              <a:rPr lang="en-US" dirty="0"/>
            </a:br>
            <a:r>
              <a:rPr lang="en-US" dirty="0"/>
              <a:t>through Big Data (statistics and computing)</a:t>
            </a:r>
          </a:p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en-US" dirty="0"/>
              <a:t>The “long tail” is important</a:t>
            </a:r>
          </a:p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en-US" dirty="0"/>
              <a:t>A scientific revolution in how discovery takes place</a:t>
            </a:r>
            <a:br>
              <a:rPr lang="en-US" dirty="0"/>
            </a:br>
            <a:r>
              <a:rPr lang="en-US" dirty="0"/>
              <a:t>          =&gt; a rare and unique opportunity</a:t>
            </a:r>
            <a:endParaRPr lang="en-US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0"/>
            <a:ext cx="84582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h:\Documents\My Dropbox\presentations\ny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1" y="104776"/>
            <a:ext cx="6029325" cy="675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3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Science is Changing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057400" y="1676400"/>
            <a:ext cx="4205288" cy="990600"/>
          </a:xfrm>
          <a:prstGeom prst="rect">
            <a:avLst/>
          </a:prstGeom>
          <a:noFill/>
          <a:ln/>
        </p:spPr>
        <p:txBody>
          <a:bodyPr/>
          <a:lstStyle/>
          <a:p>
            <a:pPr defTabSz="1371600"/>
            <a:r>
              <a:rPr lang="en-US" b="1">
                <a:solidFill>
                  <a:schemeClr val="bg2"/>
                </a:solidFill>
                <a:latin typeface="Arial" charset="0"/>
                <a:cs typeface="Arial" charset="0"/>
              </a:rPr>
              <a:t>THOUSAND YEARS AGO</a:t>
            </a:r>
          </a:p>
          <a:p>
            <a:pPr defTabSz="1371600"/>
            <a:r>
              <a:rPr lang="en-US">
                <a:solidFill>
                  <a:schemeClr val="tx2"/>
                </a:solidFill>
                <a:latin typeface="Arial" charset="0"/>
                <a:cs typeface="Arial" charset="0"/>
              </a:rPr>
              <a:t>science was </a:t>
            </a:r>
            <a:r>
              <a:rPr lang="en-US">
                <a:solidFill>
                  <a:schemeClr val="accent2"/>
                </a:solidFill>
                <a:latin typeface="Arial" charset="0"/>
                <a:cs typeface="Arial" charset="0"/>
              </a:rPr>
              <a:t>empirical </a:t>
            </a:r>
            <a:br>
              <a:rPr lang="en-US">
                <a:solidFill>
                  <a:srgbClr val="AAE2CA"/>
                </a:solidFill>
                <a:latin typeface="Arial" charset="0"/>
                <a:cs typeface="Arial" charset="0"/>
              </a:rPr>
            </a:br>
            <a:r>
              <a:rPr lang="en-US">
                <a:solidFill>
                  <a:schemeClr val="tx2"/>
                </a:solidFill>
                <a:latin typeface="Arial" charset="0"/>
                <a:cs typeface="Arial" charset="0"/>
              </a:rPr>
              <a:t>describing natural phenomena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468688" y="2933700"/>
            <a:ext cx="377031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371600"/>
            <a:r>
              <a:rPr lang="en-US" b="1">
                <a:solidFill>
                  <a:schemeClr val="bg2"/>
                </a:solidFill>
                <a:latin typeface="Arial" charset="0"/>
                <a:cs typeface="Arial" charset="0"/>
              </a:rPr>
              <a:t>LAST FEW HUNDRED YEARS</a:t>
            </a:r>
          </a:p>
          <a:p>
            <a:pPr defTabSz="1371600"/>
            <a:r>
              <a:rPr lang="en-US">
                <a:solidFill>
                  <a:schemeClr val="accent2"/>
                </a:solidFill>
                <a:latin typeface="Arial" charset="0"/>
                <a:cs typeface="Arial" charset="0"/>
              </a:rPr>
              <a:t>theoretical</a:t>
            </a:r>
            <a:r>
              <a:rPr lang="en-US">
                <a:solidFill>
                  <a:schemeClr val="tx2"/>
                </a:solidFill>
                <a:latin typeface="Arial" charset="0"/>
                <a:cs typeface="Arial" charset="0"/>
              </a:rPr>
              <a:t> branch using models, generalizations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057400" y="4114800"/>
            <a:ext cx="3754438" cy="1143000"/>
          </a:xfrm>
          <a:prstGeom prst="rect">
            <a:avLst/>
          </a:prstGeom>
          <a:noFill/>
          <a:ln/>
        </p:spPr>
        <p:txBody>
          <a:bodyPr anchor="ctr"/>
          <a:lstStyle/>
          <a:p>
            <a:pPr defTabSz="1371600"/>
            <a:r>
              <a:rPr lang="en-US" b="1">
                <a:solidFill>
                  <a:schemeClr val="bg2"/>
                </a:solidFill>
                <a:latin typeface="Arial" charset="0"/>
                <a:cs typeface="Arial" charset="0"/>
              </a:rPr>
              <a:t>LAST FEW DECADES</a:t>
            </a:r>
          </a:p>
          <a:p>
            <a:pPr defTabSz="1371600"/>
            <a:r>
              <a:rPr lang="en-US">
                <a:solidFill>
                  <a:schemeClr val="tx2"/>
                </a:solidFill>
                <a:latin typeface="Arial" charset="0"/>
                <a:cs typeface="Arial" charset="0"/>
              </a:rPr>
              <a:t>a </a:t>
            </a:r>
            <a:r>
              <a:rPr lang="en-US">
                <a:solidFill>
                  <a:schemeClr val="accent2"/>
                </a:solidFill>
                <a:latin typeface="Arial" charset="0"/>
                <a:cs typeface="Arial" charset="0"/>
              </a:rPr>
              <a:t>computational</a:t>
            </a:r>
            <a:r>
              <a:rPr lang="en-US">
                <a:solidFill>
                  <a:srgbClr val="AAE2CA"/>
                </a:solidFill>
                <a:latin typeface="Arial" charset="0"/>
                <a:cs typeface="Arial" charset="0"/>
              </a:rPr>
              <a:t> </a:t>
            </a:r>
            <a:r>
              <a:rPr lang="en-US">
                <a:solidFill>
                  <a:schemeClr val="tx2"/>
                </a:solidFill>
                <a:latin typeface="Arial" charset="0"/>
                <a:cs typeface="Arial" charset="0"/>
              </a:rPr>
              <a:t>branch simulating </a:t>
            </a:r>
            <a:br>
              <a:rPr lang="en-US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en-US">
                <a:solidFill>
                  <a:schemeClr val="tx2"/>
                </a:solidFill>
                <a:latin typeface="Arial" charset="0"/>
                <a:cs typeface="Arial" charset="0"/>
              </a:rPr>
              <a:t>complex phenomena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505200" y="5334000"/>
            <a:ext cx="487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1371600"/>
            <a:r>
              <a:rPr lang="en-US" b="1">
                <a:solidFill>
                  <a:schemeClr val="bg2"/>
                </a:solidFill>
                <a:latin typeface="Arial" charset="0"/>
                <a:cs typeface="Arial" charset="0"/>
              </a:rPr>
              <a:t>TODAY</a:t>
            </a:r>
          </a:p>
          <a:p>
            <a:pPr defTabSz="1371600"/>
            <a:r>
              <a:rPr lang="en-US">
                <a:solidFill>
                  <a:schemeClr val="accent2"/>
                </a:solidFill>
                <a:latin typeface="Arial" charset="0"/>
                <a:cs typeface="Arial" charset="0"/>
              </a:rPr>
              <a:t>data intensive  science, </a:t>
            </a:r>
            <a:r>
              <a:rPr lang="en-US">
                <a:solidFill>
                  <a:schemeClr val="tx2"/>
                </a:solidFill>
                <a:latin typeface="Arial" charset="0"/>
                <a:cs typeface="Arial" charset="0"/>
              </a:rPr>
              <a:t>synthesizing theory, </a:t>
            </a:r>
            <a:br>
              <a:rPr lang="en-US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en-US">
                <a:solidFill>
                  <a:schemeClr val="tx2"/>
                </a:solidFill>
                <a:latin typeface="Arial" charset="0"/>
                <a:cs typeface="Arial" charset="0"/>
              </a:rPr>
              <a:t>experiment and computation with statistics  </a:t>
            </a:r>
            <a:br>
              <a:rPr lang="en-US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en-US">
                <a:solidFill>
                  <a:schemeClr val="tx2"/>
                </a:solidFill>
                <a:latin typeface="Arial" charset="0"/>
                <a:cs typeface="Arial" charset="0"/>
              </a:rPr>
              <a:t>►new way of thinking required!</a:t>
            </a:r>
          </a:p>
        </p:txBody>
      </p:sp>
      <p:pic>
        <p:nvPicPr>
          <p:cNvPr id="8" name="Picture 23" descr="alexandria_observat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1" y="1600200"/>
            <a:ext cx="8413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6096000" y="1371600"/>
          <a:ext cx="14732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Image" r:id="rId4" imgW="2972058" imgH="2766300" progId="">
                  <p:embed/>
                </p:oleObj>
              </mc:Choice>
              <mc:Fallback>
                <p:oleObj name="Image" r:id="rId4" imgW="2972058" imgH="2766300" progId="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371600"/>
                        <a:ext cx="14732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7924800" y="2819400"/>
          <a:ext cx="2057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1346040" imgH="647640" progId="Equation.3">
                  <p:embed/>
                </p:oleObj>
              </mc:Choice>
              <mc:Fallback>
                <p:oleObj name="Equation" r:id="rId6" imgW="1346040" imgH="647640" progId="Equation.3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819400"/>
                        <a:ext cx="20574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0" descr="Telescope_Side_2-47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4400" y="5334000"/>
            <a:ext cx="16002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1492" name="Object 4"/>
          <p:cNvGraphicFramePr>
            <a:graphicFrameLocks noChangeAspect="1"/>
          </p:cNvGraphicFramePr>
          <p:nvPr/>
        </p:nvGraphicFramePr>
        <p:xfrm>
          <a:off x="6019800" y="3886200"/>
          <a:ext cx="1676400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" r:id="rId9" imgW="4676190" imgH="4342857" progId="">
                  <p:embed/>
                </p:oleObj>
              </mc:Choice>
              <mc:Fallback>
                <p:oleObj name="Image" r:id="rId9" imgW="4676190" imgH="4342857" progId="">
                  <p:embed/>
                  <p:pic>
                    <p:nvPicPr>
                      <p:cNvPr id="1914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886200"/>
                        <a:ext cx="1676400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Scientific Data Analysis Today 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2209800" y="16764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Data is everywhere, never will be at a single location</a:t>
            </a:r>
          </a:p>
          <a:p>
            <a:pPr eaLnBrk="1" hangingPunct="1"/>
            <a:r>
              <a:rPr lang="en-US" dirty="0"/>
              <a:t>Data grows as fast as our computing power</a:t>
            </a:r>
          </a:p>
          <a:p>
            <a:pPr lvl="1" eaLnBrk="1" hangingPunct="1"/>
            <a:r>
              <a:rPr lang="en-US" dirty="0"/>
              <a:t>Need randomized, incremental algorithms</a:t>
            </a:r>
          </a:p>
          <a:p>
            <a:pPr lvl="1" eaLnBrk="1" hangingPunct="1"/>
            <a:r>
              <a:rPr lang="en-US" dirty="0"/>
              <a:t>Best result in 1 min, 1 hour, 1 day, 1 week</a:t>
            </a:r>
          </a:p>
          <a:p>
            <a:r>
              <a:rPr lang="en-US" dirty="0"/>
              <a:t>Statistical </a:t>
            </a:r>
            <a:r>
              <a:rPr lang="en-US" dirty="0" err="1"/>
              <a:t>vs</a:t>
            </a:r>
            <a:r>
              <a:rPr lang="en-US" dirty="0"/>
              <a:t> systematic errors</a:t>
            </a:r>
          </a:p>
          <a:p>
            <a:r>
              <a:rPr lang="en-US" dirty="0"/>
              <a:t>Both “exploratory” and “confirmatory” searches needed</a:t>
            </a:r>
          </a:p>
          <a:p>
            <a:pPr eaLnBrk="1" hangingPunct="1"/>
            <a:r>
              <a:rPr lang="en-US" dirty="0"/>
              <a:t>Architectures increasingly CPU-heavy, IO-poor</a:t>
            </a:r>
          </a:p>
          <a:p>
            <a:pPr eaLnBrk="1" hangingPunct="1"/>
            <a:r>
              <a:rPr lang="en-US" dirty="0"/>
              <a:t>Most scientific data analysis done on small to midsize </a:t>
            </a:r>
            <a:r>
              <a:rPr lang="en-US" dirty="0" err="1"/>
              <a:t>BeoWulf</a:t>
            </a:r>
            <a:r>
              <a:rPr lang="en-US" dirty="0"/>
              <a:t> clusters, from faculty startup, in broom closets</a:t>
            </a:r>
          </a:p>
          <a:p>
            <a:pPr eaLnBrk="1" hangingPunct="1"/>
            <a:r>
              <a:rPr lang="en-US" dirty="0"/>
              <a:t>Universities hitting the “power wall”</a:t>
            </a:r>
          </a:p>
          <a:p>
            <a:pPr eaLnBrk="1" hangingPunct="1"/>
            <a:r>
              <a:rPr lang="en-US" b="1" dirty="0"/>
              <a:t>Not scalable, not maintainable…</a:t>
            </a:r>
          </a:p>
          <a:p>
            <a:pPr eaLnBrk="1" hangingPunct="1"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534400" cy="838200"/>
          </a:xfrm>
        </p:spPr>
        <p:txBody>
          <a:bodyPr/>
          <a:lstStyle/>
          <a:p>
            <a:pPr eaLnBrk="1" hangingPunct="1"/>
            <a:r>
              <a:rPr lang="en-US" dirty="0"/>
              <a:t>Gray’s Laws of Data Engineering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dirty="0"/>
              <a:t>Jim Gray:</a:t>
            </a:r>
          </a:p>
          <a:p>
            <a:pPr eaLnBrk="1" hangingPunct="1"/>
            <a:r>
              <a:rPr lang="en-US" dirty="0"/>
              <a:t>Scientific computing is revolving around </a:t>
            </a:r>
            <a:r>
              <a:rPr lang="en-US" b="1" dirty="0"/>
              <a:t>data</a:t>
            </a:r>
          </a:p>
          <a:p>
            <a:pPr eaLnBrk="1" hangingPunct="1"/>
            <a:r>
              <a:rPr lang="en-US" dirty="0"/>
              <a:t>Need </a:t>
            </a:r>
            <a:r>
              <a:rPr lang="en-US" b="1" dirty="0"/>
              <a:t>scale-out</a:t>
            </a:r>
            <a:r>
              <a:rPr lang="en-US" dirty="0"/>
              <a:t> solution for analysis</a:t>
            </a:r>
          </a:p>
          <a:p>
            <a:pPr eaLnBrk="1" hangingPunct="1"/>
            <a:r>
              <a:rPr lang="en-US" dirty="0"/>
              <a:t>Take the </a:t>
            </a:r>
            <a:r>
              <a:rPr lang="en-US" b="1" dirty="0"/>
              <a:t>analysis to the data</a:t>
            </a:r>
            <a:r>
              <a:rPr lang="en-US" dirty="0"/>
              <a:t>!</a:t>
            </a:r>
          </a:p>
          <a:p>
            <a:pPr eaLnBrk="1" hangingPunct="1"/>
            <a:r>
              <a:rPr lang="en-US" dirty="0"/>
              <a:t>Start with “</a:t>
            </a:r>
            <a:r>
              <a:rPr lang="en-US" b="1" dirty="0"/>
              <a:t>20 queries</a:t>
            </a:r>
            <a:r>
              <a:rPr lang="en-US" dirty="0"/>
              <a:t>”</a:t>
            </a:r>
          </a:p>
          <a:p>
            <a:pPr eaLnBrk="1" hangingPunct="1"/>
            <a:r>
              <a:rPr lang="en-US" dirty="0"/>
              <a:t>Go from “</a:t>
            </a:r>
            <a:r>
              <a:rPr lang="en-US" b="1" dirty="0"/>
              <a:t>working to working</a:t>
            </a:r>
            <a:r>
              <a:rPr lang="en-US" dirty="0"/>
              <a:t>”</a:t>
            </a:r>
          </a:p>
          <a:p>
            <a:pPr eaLnBrk="1" hangingPunct="1">
              <a:buFontTx/>
              <a:buNone/>
            </a:pPr>
            <a:endParaRPr lang="en-US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12346" r="15340" b="8889"/>
          <a:stretch>
            <a:fillRect/>
          </a:stretch>
        </p:blipFill>
        <p:spPr bwMode="auto">
          <a:xfrm>
            <a:off x="7848600" y="3355110"/>
            <a:ext cx="2819400" cy="3502891"/>
          </a:xfrm>
          <a:prstGeom prst="rect">
            <a:avLst/>
          </a:prstGeom>
          <a:noFill/>
        </p:spPr>
      </p:pic>
      <p:pic>
        <p:nvPicPr>
          <p:cNvPr id="8" name="Picture 2" descr="http://research.microsoft.com/en-us/collaboration/fourthparadigm/fpcover-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2873" y="1524000"/>
            <a:ext cx="3449427" cy="4981576"/>
          </a:xfrm>
          <a:prstGeom prst="rect">
            <a:avLst/>
          </a:prstGeom>
          <a:noFill/>
          <a:effectLst>
            <a:outerShdw blurRad="546100" sx="102000" sy="102000" algn="ctr" rotWithShape="0">
              <a:prstClr val="black">
                <a:alpha val="94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Widescreen</PresentationFormat>
  <Paragraphs>39</Paragraphs>
  <Slides>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Office Theme</vt:lpstr>
      <vt:lpstr>Image</vt:lpstr>
      <vt:lpstr>Equation</vt:lpstr>
      <vt:lpstr>Beautiful Data – Introduction I.  </vt:lpstr>
      <vt:lpstr>Big Data in Science</vt:lpstr>
      <vt:lpstr>PowerPoint Presentation</vt:lpstr>
      <vt:lpstr>Science is Changing</vt:lpstr>
      <vt:lpstr>Scientific Data Analysis Today </vt:lpstr>
      <vt:lpstr>Gray’s Laws of Data Engineering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Beautiful Data – Introduction I.  </dc:title>
  <dc:creator>Sandor Szalay</dc:creator>
  <cp:lastModifiedBy>Sandor Szalay</cp:lastModifiedBy>
  <cp:revision>1</cp:revision>
  <dcterms:created xsi:type="dcterms:W3CDTF">2022-01-25T14:18:51Z</dcterms:created>
  <dcterms:modified xsi:type="dcterms:W3CDTF">2022-01-25T14:19:40Z</dcterms:modified>
</cp:coreProperties>
</file>